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Lst>
  <p:notesMasterIdLst>
    <p:notesMasterId r:id="rId66"/>
  </p:notesMasterIdLst>
  <p:sldIdLst>
    <p:sldId id="292" r:id="rId13"/>
    <p:sldId id="293" r:id="rId14"/>
    <p:sldId id="286" r:id="rId15"/>
    <p:sldId id="294" r:id="rId16"/>
    <p:sldId id="535" r:id="rId17"/>
    <p:sldId id="536" r:id="rId18"/>
    <p:sldId id="538" r:id="rId19"/>
    <p:sldId id="298" r:id="rId20"/>
    <p:sldId id="295" r:id="rId21"/>
    <p:sldId id="296" r:id="rId22"/>
    <p:sldId id="297" r:id="rId23"/>
    <p:sldId id="533" r:id="rId24"/>
    <p:sldId id="299" r:id="rId25"/>
    <p:sldId id="455" r:id="rId26"/>
    <p:sldId id="316" r:id="rId27"/>
    <p:sldId id="317" r:id="rId28"/>
    <p:sldId id="318" r:id="rId29"/>
    <p:sldId id="319" r:id="rId30"/>
    <p:sldId id="423" r:id="rId31"/>
    <p:sldId id="424" r:id="rId32"/>
    <p:sldId id="523" r:id="rId33"/>
    <p:sldId id="300" r:id="rId34"/>
    <p:sldId id="524" r:id="rId35"/>
    <p:sldId id="303" r:id="rId36"/>
    <p:sldId id="304" r:id="rId37"/>
    <p:sldId id="525" r:id="rId38"/>
    <p:sldId id="306" r:id="rId39"/>
    <p:sldId id="526" r:id="rId40"/>
    <p:sldId id="308" r:id="rId41"/>
    <p:sldId id="311" r:id="rId42"/>
    <p:sldId id="527" r:id="rId43"/>
    <p:sldId id="528" r:id="rId44"/>
    <p:sldId id="488" r:id="rId45"/>
    <p:sldId id="302" r:id="rId46"/>
    <p:sldId id="498" r:id="rId47"/>
    <p:sldId id="499" r:id="rId48"/>
    <p:sldId id="539" r:id="rId49"/>
    <p:sldId id="324" r:id="rId50"/>
    <p:sldId id="500" r:id="rId51"/>
    <p:sldId id="312" r:id="rId52"/>
    <p:sldId id="313" r:id="rId53"/>
    <p:sldId id="314" r:id="rId54"/>
    <p:sldId id="530" r:id="rId55"/>
    <p:sldId id="531" r:id="rId56"/>
    <p:sldId id="321" r:id="rId57"/>
    <p:sldId id="315" r:id="rId58"/>
    <p:sldId id="320" r:id="rId59"/>
    <p:sldId id="537" r:id="rId60"/>
    <p:sldId id="529" r:id="rId61"/>
    <p:sldId id="532" r:id="rId62"/>
    <p:sldId id="323" r:id="rId63"/>
    <p:sldId id="325" r:id="rId64"/>
    <p:sldId id="522" r:id="rId65"/>
  </p:sldIdLst>
  <p:sldSz cx="9144000" cy="5143500" type="screen16x9"/>
  <p:notesSz cx="6858000" cy="9144000"/>
  <p:defaultText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E368E6"/>
    <a:srgbClr val="3F23E9"/>
    <a:srgbClr val="3E28E0"/>
    <a:srgbClr val="487BE0"/>
    <a:srgbClr val="5B5FFB"/>
    <a:srgbClr val="792EA2"/>
    <a:srgbClr val="8D91E7"/>
    <a:srgbClr val="4A22AE"/>
    <a:srgbClr val="2B8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3" autoAdjust="0"/>
    <p:restoredTop sz="96727" autoAdjust="0"/>
  </p:normalViewPr>
  <p:slideViewPr>
    <p:cSldViewPr snapToGrid="0">
      <p:cViewPr varScale="1">
        <p:scale>
          <a:sx n="92" d="100"/>
          <a:sy n="92" d="100"/>
        </p:scale>
        <p:origin x="1056" y="78"/>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presProps" Target="pres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image" Target="../media/image24.jpg"/></Relationships>
</file>

<file path=ppt/diagrams/_rels/drawing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image" Target="../media/image2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B8B940-933A-4516-B76E-8C470D95AEB6}"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s-CO"/>
        </a:p>
      </dgm:t>
    </dgm:pt>
    <dgm:pt modelId="{7463D809-C0F1-41B4-91AB-1F4203A80E69}">
      <dgm:prSet phldrT="[Texto]" custT="1"/>
      <dgm:spPr>
        <a:xfrm>
          <a:off x="1225405" y="249467"/>
          <a:ext cx="1986132" cy="2091280"/>
        </a:xfrm>
        <a:solidFill>
          <a:schemeClr val="accent1">
            <a:lumMod val="60000"/>
            <a:lumOff val="40000"/>
          </a:schemeClr>
        </a:solidFill>
        <a:ln w="25400" cap="flat" cmpd="sng" algn="ctr">
          <a:solidFill>
            <a:sysClr val="window" lastClr="FFFFFF">
              <a:hueOff val="0"/>
              <a:satOff val="0"/>
              <a:lumOff val="0"/>
              <a:alphaOff val="0"/>
            </a:sysClr>
          </a:solidFill>
          <a:prstDash val="solid"/>
        </a:ln>
        <a:effectLst/>
      </dgm:spPr>
      <dgm:t>
        <a:bodyPr/>
        <a:lstStyle/>
        <a:p>
          <a:r>
            <a:rPr lang="es-CO" sz="1400" b="0" dirty="0">
              <a:solidFill>
                <a:sysClr val="window" lastClr="FFFFFF"/>
              </a:solidFill>
              <a:latin typeface="Arial" panose="020B0604020202020204" pitchFamily="34" charset="0"/>
              <a:ea typeface="+mn-ea"/>
              <a:cs typeface="Arial" panose="020B0604020202020204" pitchFamily="34" charset="0"/>
            </a:rPr>
            <a:t>Eje 1: Fortalecimiento Institucional. Resolución 2063/2017 </a:t>
          </a:r>
        </a:p>
      </dgm:t>
    </dgm:pt>
    <dgm:pt modelId="{2994FBC5-DC1B-43C6-89A2-57249CAE05F3}" type="parTrans" cxnId="{7B35A2DB-FBBD-4FEF-9EB3-2FB518B8ED15}">
      <dgm:prSet/>
      <dgm:spPr/>
      <dgm:t>
        <a:bodyPr/>
        <a:lstStyle/>
        <a:p>
          <a:endParaRPr lang="es-CO">
            <a:latin typeface="Arial" panose="020B0604020202020204" pitchFamily="34" charset="0"/>
            <a:cs typeface="Arial" panose="020B0604020202020204" pitchFamily="34" charset="0"/>
          </a:endParaRPr>
        </a:p>
      </dgm:t>
    </dgm:pt>
    <dgm:pt modelId="{C938B7DD-EA93-4D32-9EB2-2AE839475BC5}" type="sibTrans" cxnId="{7B35A2DB-FBBD-4FEF-9EB3-2FB518B8ED15}">
      <dgm:prSet/>
      <dgm:spPr/>
      <dgm:t>
        <a:bodyPr/>
        <a:lstStyle/>
        <a:p>
          <a:endParaRPr lang="es-CO">
            <a:latin typeface="Arial" panose="020B0604020202020204" pitchFamily="34" charset="0"/>
            <a:cs typeface="Arial" panose="020B0604020202020204" pitchFamily="34" charset="0"/>
          </a:endParaRPr>
        </a:p>
      </dgm:t>
    </dgm:pt>
    <dgm:pt modelId="{A7D5E026-661F-45FA-9E7A-3026523CE619}">
      <dgm:prSet phldrT="[Texto]" custT="1"/>
      <dgm:spPr>
        <a:xfrm>
          <a:off x="-27428" y="-33649"/>
          <a:ext cx="2847671" cy="1745123"/>
        </a:xfrm>
        <a:solidFill>
          <a:sysClr val="window" lastClr="FFFFFF">
            <a:alpha val="90000"/>
            <a:hueOff val="0"/>
            <a:satOff val="0"/>
            <a:lumOff val="0"/>
            <a:alphaOff val="0"/>
          </a:sysClr>
        </a:solidFill>
        <a:ln w="25400" cap="flat" cmpd="sng" algn="ctr">
          <a:solidFill>
            <a:schemeClr val="accent1">
              <a:lumMod val="75000"/>
            </a:schemeClr>
          </a:solidFill>
          <a:prstDash val="solid"/>
        </a:ln>
        <a:effectLst/>
      </dgm:spPr>
      <dgm:t>
        <a:bodyPr/>
        <a:lstStyle/>
        <a:p>
          <a:r>
            <a:rPr lang="es-MX" sz="1100" dirty="0">
              <a:solidFill>
                <a:sysClr val="windowText" lastClr="000000">
                  <a:hueOff val="0"/>
                  <a:satOff val="0"/>
                  <a:lumOff val="0"/>
                  <a:alphaOff val="0"/>
                </a:sysClr>
              </a:solidFill>
              <a:latin typeface="Arial Narrow" pitchFamily="34" charset="0"/>
              <a:ea typeface="+mn-ea"/>
              <a:cs typeface="Arial" panose="020B0604020202020204" pitchFamily="34" charset="0"/>
            </a:rPr>
            <a:t>Línea 4. Fortalecimiento Institucional de las Entidades y de la Gestión Pública Participativa Decreto 503/2011.</a:t>
          </a:r>
          <a:endParaRPr lang="es-CO" sz="1100" dirty="0">
            <a:solidFill>
              <a:sysClr val="windowText" lastClr="000000">
                <a:hueOff val="0"/>
                <a:satOff val="0"/>
                <a:lumOff val="0"/>
                <a:alphaOff val="0"/>
              </a:sysClr>
            </a:solidFill>
            <a:latin typeface="Arial Narrow" pitchFamily="34" charset="0"/>
            <a:ea typeface="+mn-ea"/>
            <a:cs typeface="Arial" panose="020B0604020202020204" pitchFamily="34" charset="0"/>
          </a:endParaRPr>
        </a:p>
      </dgm:t>
    </dgm:pt>
    <dgm:pt modelId="{9C9E9E6D-1AAF-4A19-B073-91F1A79D26B7}" type="parTrans" cxnId="{E0CDAE2F-7960-4803-8953-955C0E347833}">
      <dgm:prSet/>
      <dgm:spPr/>
      <dgm:t>
        <a:bodyPr/>
        <a:lstStyle/>
        <a:p>
          <a:endParaRPr lang="es-CO">
            <a:latin typeface="Arial" panose="020B0604020202020204" pitchFamily="34" charset="0"/>
            <a:cs typeface="Arial" panose="020B0604020202020204" pitchFamily="34" charset="0"/>
          </a:endParaRPr>
        </a:p>
      </dgm:t>
    </dgm:pt>
    <dgm:pt modelId="{205C0BDE-BAA8-43B8-9D6F-B11CE97F4F11}" type="sibTrans" cxnId="{E0CDAE2F-7960-4803-8953-955C0E347833}">
      <dgm:prSet/>
      <dgm:spPr/>
      <dgm:t>
        <a:bodyPr/>
        <a:lstStyle/>
        <a:p>
          <a:endParaRPr lang="es-CO">
            <a:latin typeface="Arial" panose="020B0604020202020204" pitchFamily="34" charset="0"/>
            <a:cs typeface="Arial" panose="020B0604020202020204" pitchFamily="34" charset="0"/>
          </a:endParaRPr>
        </a:p>
      </dgm:t>
    </dgm:pt>
    <dgm:pt modelId="{DF095DD4-ECCF-406D-A8A0-6E888B0E7031}">
      <dgm:prSet phldrT="[Texto]" custT="1"/>
      <dgm:spPr>
        <a:xfrm rot="5400000">
          <a:off x="3220893" y="285585"/>
          <a:ext cx="2111930" cy="2019044"/>
        </a:xfrm>
        <a:solidFill>
          <a:schemeClr val="accent1">
            <a:lumMod val="75000"/>
          </a:schemeClr>
        </a:solidFill>
        <a:ln w="25400" cap="flat" cmpd="sng" algn="ctr">
          <a:solidFill>
            <a:sysClr val="window" lastClr="FFFFFF">
              <a:hueOff val="0"/>
              <a:satOff val="0"/>
              <a:lumOff val="0"/>
              <a:alphaOff val="0"/>
            </a:sysClr>
          </a:solidFill>
          <a:prstDash val="solid"/>
        </a:ln>
        <a:effectLst/>
      </dgm:spPr>
      <dgm:t>
        <a:bodyPr/>
        <a:lstStyle/>
        <a:p>
          <a:r>
            <a:rPr lang="es-CO" sz="1400" b="0" dirty="0">
              <a:solidFill>
                <a:sysClr val="window" lastClr="FFFFFF"/>
              </a:solidFill>
              <a:latin typeface="Arial" panose="020B0604020202020204" pitchFamily="34" charset="0"/>
              <a:ea typeface="+mn-ea"/>
              <a:cs typeface="Arial" panose="020B0604020202020204" pitchFamily="34" charset="0"/>
            </a:rPr>
            <a:t>Eje 2: </a:t>
          </a:r>
          <a:r>
            <a:rPr lang="es-ES" sz="1400" b="0" dirty="0">
              <a:solidFill>
                <a:sysClr val="window" lastClr="FFFFFF"/>
              </a:solidFill>
              <a:latin typeface="Arial" panose="020B0604020202020204" pitchFamily="34" charset="0"/>
              <a:ea typeface="+mn-ea"/>
              <a:cs typeface="Arial" panose="020B0604020202020204" pitchFamily="34" charset="0"/>
            </a:rPr>
            <a:t>Empoderamiento de la Ciudadanía y las Organizaciones Sociales en  Salud </a:t>
          </a:r>
          <a:r>
            <a:rPr lang="es-ES" sz="1400" b="1" dirty="0">
              <a:solidFill>
                <a:sysClr val="window" lastClr="FFFFFF"/>
              </a:solidFill>
              <a:latin typeface="Arial" panose="020B0604020202020204" pitchFamily="34" charset="0"/>
              <a:ea typeface="+mn-ea"/>
              <a:cs typeface="Arial" panose="020B0604020202020204" pitchFamily="34" charset="0"/>
            </a:rPr>
            <a:t>.</a:t>
          </a:r>
          <a:r>
            <a:rPr lang="es-CO" sz="1400" b="1" dirty="0">
              <a:solidFill>
                <a:sysClr val="window" lastClr="FFFFFF"/>
              </a:solidFill>
              <a:latin typeface="Arial" panose="020B0604020202020204" pitchFamily="34" charset="0"/>
              <a:ea typeface="+mn-ea"/>
              <a:cs typeface="Arial" panose="020B0604020202020204" pitchFamily="34" charset="0"/>
            </a:rPr>
            <a:t>  </a:t>
          </a:r>
        </a:p>
      </dgm:t>
    </dgm:pt>
    <dgm:pt modelId="{1BA60DB9-896E-4095-B74F-C6F05977E493}" type="parTrans" cxnId="{E5A89657-CF70-4EF5-A5B6-62205CEB4B16}">
      <dgm:prSet/>
      <dgm:spPr/>
      <dgm:t>
        <a:bodyPr/>
        <a:lstStyle/>
        <a:p>
          <a:endParaRPr lang="es-CO">
            <a:latin typeface="Arial" panose="020B0604020202020204" pitchFamily="34" charset="0"/>
            <a:cs typeface="Arial" panose="020B0604020202020204" pitchFamily="34" charset="0"/>
          </a:endParaRPr>
        </a:p>
      </dgm:t>
    </dgm:pt>
    <dgm:pt modelId="{B3C08699-3DB9-4090-BF18-A68C72D061FB}" type="sibTrans" cxnId="{E5A89657-CF70-4EF5-A5B6-62205CEB4B16}">
      <dgm:prSet/>
      <dgm:spPr/>
      <dgm:t>
        <a:bodyPr/>
        <a:lstStyle/>
        <a:p>
          <a:endParaRPr lang="es-CO">
            <a:latin typeface="Arial" panose="020B0604020202020204" pitchFamily="34" charset="0"/>
            <a:cs typeface="Arial" panose="020B0604020202020204" pitchFamily="34" charset="0"/>
          </a:endParaRPr>
        </a:p>
      </dgm:t>
    </dgm:pt>
    <dgm:pt modelId="{779FC14A-C956-43C6-BEAB-874502CC2AC6}">
      <dgm:prSet phldrT="[Texto]" custT="1"/>
      <dgm:spPr>
        <a:xfrm>
          <a:off x="3974671" y="1"/>
          <a:ext cx="2278465" cy="1677821"/>
        </a:xfrm>
        <a:solidFill>
          <a:schemeClr val="bg1">
            <a:alpha val="90000"/>
          </a:schemeClr>
        </a:solidFill>
        <a:ln w="25400" cap="flat" cmpd="sng" algn="ctr">
          <a:solidFill>
            <a:schemeClr val="accent1">
              <a:lumMod val="75000"/>
            </a:schemeClr>
          </a:solidFill>
          <a:prstDash val="solid"/>
        </a:ln>
        <a:effectLst/>
      </dgm:spPr>
      <dgm:t>
        <a:bodyPr/>
        <a:lstStyle/>
        <a:p>
          <a:r>
            <a:rPr lang="es-MX" sz="1100" dirty="0">
              <a:solidFill>
                <a:sysClr val="windowText" lastClr="000000">
                  <a:hueOff val="0"/>
                  <a:satOff val="0"/>
                  <a:lumOff val="0"/>
                  <a:alphaOff val="0"/>
                </a:sysClr>
              </a:solidFill>
              <a:latin typeface="Arial Narrow" pitchFamily="34" charset="0"/>
              <a:ea typeface="+mn-ea"/>
              <a:cs typeface="Arial" panose="020B0604020202020204" pitchFamily="34" charset="0"/>
            </a:rPr>
            <a:t>Línea 3. Fortalecimiento de</a:t>
          </a:r>
          <a:r>
            <a:rPr lang="es-ES" sz="1100" dirty="0">
              <a:solidFill>
                <a:sysClr val="windowText" lastClr="000000">
                  <a:hueOff val="0"/>
                  <a:satOff val="0"/>
                  <a:lumOff val="0"/>
                  <a:alphaOff val="0"/>
                </a:sysClr>
              </a:solidFill>
              <a:latin typeface="Arial Narrow" pitchFamily="34" charset="0"/>
              <a:ea typeface="+mn-ea"/>
              <a:cs typeface="Arial" panose="020B0604020202020204" pitchFamily="34" charset="0"/>
            </a:rPr>
            <a:t> Redes y Organizaciones Sociales Autónomas </a:t>
          </a:r>
          <a:r>
            <a:rPr lang="es-MX" sz="1100" dirty="0">
              <a:solidFill>
                <a:sysClr val="windowText" lastClr="000000">
                  <a:hueOff val="0"/>
                  <a:satOff val="0"/>
                  <a:lumOff val="0"/>
                  <a:alphaOff val="0"/>
                </a:sysClr>
              </a:solidFill>
              <a:latin typeface="Arial Narrow" pitchFamily="34" charset="0"/>
              <a:ea typeface="+mn-ea"/>
              <a:cs typeface="Arial" panose="020B0604020202020204" pitchFamily="34" charset="0"/>
            </a:rPr>
            <a:t>del Decreto 503 de 2011</a:t>
          </a:r>
          <a:endParaRPr lang="es-CO" sz="1100" dirty="0">
            <a:solidFill>
              <a:sysClr val="windowText" lastClr="000000">
                <a:hueOff val="0"/>
                <a:satOff val="0"/>
                <a:lumOff val="0"/>
                <a:alphaOff val="0"/>
              </a:sysClr>
            </a:solidFill>
            <a:latin typeface="Arial Narrow" pitchFamily="34" charset="0"/>
            <a:ea typeface="+mn-ea"/>
            <a:cs typeface="Arial" panose="020B0604020202020204" pitchFamily="34" charset="0"/>
          </a:endParaRPr>
        </a:p>
      </dgm:t>
    </dgm:pt>
    <dgm:pt modelId="{052AA36E-0B5B-4BDF-A414-092034A1C544}" type="parTrans" cxnId="{D6D11206-11B9-4FA2-BC65-5E07B6B3D84E}">
      <dgm:prSet/>
      <dgm:spPr/>
      <dgm:t>
        <a:bodyPr/>
        <a:lstStyle/>
        <a:p>
          <a:endParaRPr lang="es-CO">
            <a:latin typeface="Arial" panose="020B0604020202020204" pitchFamily="34" charset="0"/>
            <a:cs typeface="Arial" panose="020B0604020202020204" pitchFamily="34" charset="0"/>
          </a:endParaRPr>
        </a:p>
      </dgm:t>
    </dgm:pt>
    <dgm:pt modelId="{37987B20-FD4A-48EC-B4F8-C344CC1A25B8}" type="sibTrans" cxnId="{D6D11206-11B9-4FA2-BC65-5E07B6B3D84E}">
      <dgm:prSet/>
      <dgm:spPr/>
      <dgm:t>
        <a:bodyPr/>
        <a:lstStyle/>
        <a:p>
          <a:endParaRPr lang="es-CO">
            <a:latin typeface="Arial" panose="020B0604020202020204" pitchFamily="34" charset="0"/>
            <a:cs typeface="Arial" panose="020B0604020202020204" pitchFamily="34" charset="0"/>
          </a:endParaRPr>
        </a:p>
      </dgm:t>
    </dgm:pt>
    <dgm:pt modelId="{0A0B3B6D-86C0-4539-9FED-DE967C1D5F00}">
      <dgm:prSet phldrT="[Texto]" custT="1"/>
      <dgm:spPr>
        <a:xfrm rot="10800000">
          <a:off x="3288625" y="2416886"/>
          <a:ext cx="1997116" cy="1997116"/>
        </a:xfrm>
        <a:solidFill>
          <a:schemeClr val="accent1">
            <a:lumMod val="60000"/>
            <a:lumOff val="40000"/>
          </a:schemeClr>
        </a:solidFill>
        <a:ln w="25400" cap="flat" cmpd="sng" algn="ctr">
          <a:solidFill>
            <a:sysClr val="window" lastClr="FFFFFF">
              <a:hueOff val="0"/>
              <a:satOff val="0"/>
              <a:lumOff val="0"/>
              <a:alphaOff val="0"/>
            </a:sysClr>
          </a:solidFill>
          <a:prstDash val="solid"/>
        </a:ln>
        <a:effectLst/>
      </dgm:spPr>
      <dgm:t>
        <a:bodyPr/>
        <a:lstStyle/>
        <a:p>
          <a:r>
            <a:rPr lang="es-MX" sz="1400" b="0" dirty="0">
              <a:solidFill>
                <a:sysClr val="window" lastClr="FFFFFF"/>
              </a:solidFill>
              <a:latin typeface="Arial" panose="020B0604020202020204" pitchFamily="34" charset="0"/>
              <a:ea typeface="+mn-ea"/>
              <a:cs typeface="Arial" panose="020B0604020202020204" pitchFamily="34" charset="0"/>
            </a:rPr>
            <a:t>Eje</a:t>
          </a:r>
          <a:r>
            <a:rPr lang="es-ES" sz="1400" b="0" dirty="0">
              <a:solidFill>
                <a:sysClr val="window" lastClr="FFFFFF"/>
              </a:solidFill>
              <a:latin typeface="Arial" panose="020B0604020202020204" pitchFamily="34" charset="0"/>
              <a:ea typeface="+mn-ea"/>
              <a:cs typeface="Arial" panose="020B0604020202020204" pitchFamily="34" charset="0"/>
            </a:rPr>
            <a:t> </a:t>
          </a:r>
          <a:r>
            <a:rPr lang="es-MX" sz="1400" b="0" dirty="0">
              <a:solidFill>
                <a:sysClr val="window" lastClr="FFFFFF"/>
              </a:solidFill>
              <a:latin typeface="Arial" panose="020B0604020202020204" pitchFamily="34" charset="0"/>
              <a:ea typeface="+mn-ea"/>
              <a:cs typeface="Arial" panose="020B0604020202020204" pitchFamily="34" charset="0"/>
            </a:rPr>
            <a:t>3:</a:t>
          </a:r>
        </a:p>
        <a:p>
          <a:r>
            <a:rPr lang="es-MX" sz="1400" b="0" dirty="0">
              <a:solidFill>
                <a:sysClr val="window" lastClr="FFFFFF"/>
              </a:solidFill>
              <a:latin typeface="Arial" panose="020B0604020202020204" pitchFamily="34" charset="0"/>
              <a:ea typeface="+mn-ea"/>
              <a:cs typeface="Arial" panose="020B0604020202020204" pitchFamily="34" charset="0"/>
            </a:rPr>
            <a:t> Impulso a la cultura de la salud</a:t>
          </a:r>
          <a:endParaRPr lang="es-CO" sz="1400" b="0" dirty="0">
            <a:solidFill>
              <a:sysClr val="window" lastClr="FFFFFF"/>
            </a:solidFill>
            <a:latin typeface="Arial" panose="020B0604020202020204" pitchFamily="34" charset="0"/>
            <a:ea typeface="+mn-ea"/>
            <a:cs typeface="Arial" panose="020B0604020202020204" pitchFamily="34" charset="0"/>
          </a:endParaRPr>
        </a:p>
      </dgm:t>
    </dgm:pt>
    <dgm:pt modelId="{E5E9127E-A700-43B4-9549-B4021266510F}" type="parTrans" cxnId="{E2459EE7-9BF8-4889-A62F-3624B39B0ABD}">
      <dgm:prSet/>
      <dgm:spPr/>
      <dgm:t>
        <a:bodyPr/>
        <a:lstStyle/>
        <a:p>
          <a:endParaRPr lang="es-CO">
            <a:latin typeface="Arial" panose="020B0604020202020204" pitchFamily="34" charset="0"/>
            <a:cs typeface="Arial" panose="020B0604020202020204" pitchFamily="34" charset="0"/>
          </a:endParaRPr>
        </a:p>
      </dgm:t>
    </dgm:pt>
    <dgm:pt modelId="{60B4E060-B05F-4CBB-BE41-7EDEE11237B7}" type="sibTrans" cxnId="{E2459EE7-9BF8-4889-A62F-3624B39B0ABD}">
      <dgm:prSet/>
      <dgm:spPr/>
      <dgm:t>
        <a:bodyPr/>
        <a:lstStyle/>
        <a:p>
          <a:endParaRPr lang="es-CO">
            <a:latin typeface="Arial" panose="020B0604020202020204" pitchFamily="34" charset="0"/>
            <a:cs typeface="Arial" panose="020B0604020202020204" pitchFamily="34" charset="0"/>
          </a:endParaRPr>
        </a:p>
      </dgm:t>
    </dgm:pt>
    <dgm:pt modelId="{A2EBD314-53E4-45F0-B57C-94A9E11230FF}">
      <dgm:prSet phldrT="[Texto]" custT="1"/>
      <dgm:spPr>
        <a:xfrm>
          <a:off x="3674073" y="3237297"/>
          <a:ext cx="2879661" cy="1475929"/>
        </a:xfrm>
        <a:solidFill>
          <a:sysClr val="window" lastClr="FFFFFF">
            <a:alpha val="90000"/>
            <a:hueOff val="0"/>
            <a:satOff val="0"/>
            <a:lumOff val="0"/>
            <a:alphaOff val="0"/>
          </a:sysClr>
        </a:solidFill>
        <a:ln w="25400" cap="flat" cmpd="sng" algn="ctr">
          <a:solidFill>
            <a:schemeClr val="accent1">
              <a:lumMod val="75000"/>
            </a:schemeClr>
          </a:solidFill>
          <a:prstDash val="solid"/>
        </a:ln>
        <a:effectLst/>
      </dgm:spPr>
      <dgm:t>
        <a:bodyPr/>
        <a:lstStyle/>
        <a:p>
          <a:r>
            <a:rPr lang="es-MX" sz="11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Línea 5. Fortalecimiento de la Gestión Integral </a:t>
          </a:r>
          <a:r>
            <a:rPr lang="es-MX" sz="11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Territorializada</a:t>
          </a:r>
          <a:r>
            <a:rPr lang="es-MX" sz="11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para la Garantía de los Derechos Decreto 503/2011</a:t>
          </a:r>
          <a:r>
            <a:rPr lang="es-MX" sz="9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t>
          </a:r>
          <a:endParaRPr lang="es-CO" sz="9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34E3011C-0EB7-4653-98BC-33BF71AD3FBD}" type="parTrans" cxnId="{E2FE1505-C76A-4CB2-BAE9-4F425913D3FE}">
      <dgm:prSet/>
      <dgm:spPr/>
      <dgm:t>
        <a:bodyPr/>
        <a:lstStyle/>
        <a:p>
          <a:endParaRPr lang="es-CO">
            <a:latin typeface="Arial" panose="020B0604020202020204" pitchFamily="34" charset="0"/>
            <a:cs typeface="Arial" panose="020B0604020202020204" pitchFamily="34" charset="0"/>
          </a:endParaRPr>
        </a:p>
      </dgm:t>
    </dgm:pt>
    <dgm:pt modelId="{0608476B-0DCF-47C9-AAC5-421295181AF5}" type="sibTrans" cxnId="{E2FE1505-C76A-4CB2-BAE9-4F425913D3FE}">
      <dgm:prSet/>
      <dgm:spPr/>
      <dgm:t>
        <a:bodyPr/>
        <a:lstStyle/>
        <a:p>
          <a:endParaRPr lang="es-CO">
            <a:latin typeface="Arial" panose="020B0604020202020204" pitchFamily="34" charset="0"/>
            <a:cs typeface="Arial" panose="020B0604020202020204" pitchFamily="34" charset="0"/>
          </a:endParaRPr>
        </a:p>
      </dgm:t>
    </dgm:pt>
    <dgm:pt modelId="{AE53B5FD-6337-40C7-BD9A-3B9293CB5C3F}">
      <dgm:prSet phldrT="[Texto]" custT="1"/>
      <dgm:spPr>
        <a:xfrm rot="16200000">
          <a:off x="1219913" y="2385911"/>
          <a:ext cx="1997116" cy="1997116"/>
        </a:xfrm>
        <a:solidFill>
          <a:schemeClr val="accent1">
            <a:lumMod val="75000"/>
          </a:schemeClr>
        </a:solidFill>
        <a:ln w="25400" cap="flat" cmpd="sng" algn="ctr">
          <a:solidFill>
            <a:schemeClr val="accent1">
              <a:lumMod val="75000"/>
            </a:schemeClr>
          </a:solidFill>
          <a:prstDash val="solid"/>
        </a:ln>
        <a:effectLst/>
      </dgm:spPr>
      <dgm:t>
        <a:bodyPr/>
        <a:lstStyle/>
        <a:p>
          <a:r>
            <a:rPr lang="es-CO" sz="1400" b="0" dirty="0">
              <a:solidFill>
                <a:sysClr val="window" lastClr="FFFFFF"/>
              </a:solidFill>
              <a:latin typeface="Arial" panose="020B0604020202020204" pitchFamily="34" charset="0"/>
              <a:ea typeface="+mn-ea"/>
              <a:cs typeface="Arial" panose="020B0604020202020204" pitchFamily="34" charset="0"/>
            </a:rPr>
            <a:t>Eje 4:</a:t>
          </a:r>
        </a:p>
        <a:p>
          <a:r>
            <a:rPr lang="es-ES" sz="1400" b="0" dirty="0">
              <a:solidFill>
                <a:sysClr val="window" lastClr="FFFFFF"/>
              </a:solidFill>
              <a:latin typeface="Arial" panose="020B0604020202020204" pitchFamily="34" charset="0"/>
              <a:ea typeface="+mn-ea"/>
              <a:cs typeface="Arial" panose="020B0604020202020204" pitchFamily="34" charset="0"/>
            </a:rPr>
            <a:t>Control Social en Salud</a:t>
          </a:r>
          <a:r>
            <a:rPr lang="es-CO" sz="1400" b="0" dirty="0">
              <a:solidFill>
                <a:sysClr val="window" lastClr="FFFFFF"/>
              </a:solidFill>
              <a:latin typeface="Arial" panose="020B0604020202020204" pitchFamily="34" charset="0"/>
              <a:ea typeface="+mn-ea"/>
              <a:cs typeface="Arial" panose="020B0604020202020204" pitchFamily="34" charset="0"/>
            </a:rPr>
            <a:t> </a:t>
          </a:r>
        </a:p>
      </dgm:t>
    </dgm:pt>
    <dgm:pt modelId="{ECF37FFB-8734-475F-A266-1B2CAFA90D60}" type="parTrans" cxnId="{0EBD18CA-1A51-4703-A0FC-7750B9F42AD2}">
      <dgm:prSet/>
      <dgm:spPr/>
      <dgm:t>
        <a:bodyPr/>
        <a:lstStyle/>
        <a:p>
          <a:endParaRPr lang="es-CO">
            <a:latin typeface="Arial" panose="020B0604020202020204" pitchFamily="34" charset="0"/>
            <a:cs typeface="Arial" panose="020B0604020202020204" pitchFamily="34" charset="0"/>
          </a:endParaRPr>
        </a:p>
      </dgm:t>
    </dgm:pt>
    <dgm:pt modelId="{297E8D6F-7197-4805-8563-88284E7EEA88}" type="sibTrans" cxnId="{0EBD18CA-1A51-4703-A0FC-7750B9F42AD2}">
      <dgm:prSet/>
      <dgm:spPr/>
      <dgm:t>
        <a:bodyPr/>
        <a:lstStyle/>
        <a:p>
          <a:endParaRPr lang="es-CO">
            <a:latin typeface="Arial" panose="020B0604020202020204" pitchFamily="34" charset="0"/>
            <a:cs typeface="Arial" panose="020B0604020202020204" pitchFamily="34" charset="0"/>
          </a:endParaRPr>
        </a:p>
      </dgm:t>
    </dgm:pt>
    <dgm:pt modelId="{181250D0-B8AB-4775-88DF-9368B5271879}">
      <dgm:prSet phldrT="[Texto]" custT="1"/>
      <dgm:spPr>
        <a:xfrm>
          <a:off x="257174" y="3237297"/>
          <a:ext cx="2278465" cy="1475929"/>
        </a:xfrm>
        <a:solidFill>
          <a:sysClr val="window" lastClr="FFFFFF">
            <a:alpha val="90000"/>
            <a:hueOff val="0"/>
            <a:satOff val="0"/>
            <a:lumOff val="0"/>
            <a:alphaOff val="0"/>
          </a:sysClr>
        </a:solidFill>
        <a:ln w="25400" cap="flat" cmpd="sng" algn="ctr">
          <a:solidFill>
            <a:schemeClr val="accent1">
              <a:lumMod val="75000"/>
            </a:schemeClr>
          </a:solidFill>
          <a:prstDash val="solid"/>
        </a:ln>
        <a:effectLst/>
      </dgm:spPr>
      <dgm:t>
        <a:bodyPr/>
        <a:lstStyle/>
        <a:p>
          <a:r>
            <a:rPr lang="es-ES" sz="1100" dirty="0">
              <a:solidFill>
                <a:sysClr val="windowText" lastClr="000000">
                  <a:hueOff val="0"/>
                  <a:satOff val="0"/>
                  <a:lumOff val="0"/>
                  <a:alphaOff val="0"/>
                </a:sysClr>
              </a:solidFill>
              <a:latin typeface="Arial Narrow" pitchFamily="34" charset="0"/>
              <a:ea typeface="+mn-ea"/>
              <a:cs typeface="Arial" panose="020B0604020202020204" pitchFamily="34" charset="0"/>
            </a:rPr>
            <a:t>Línea 4.Fortalecimiento Institucional de las Entidades y de la Gestión Pública Participativa del Decreto 503 de 2011</a:t>
          </a:r>
          <a:endParaRPr lang="es-CO" sz="1100" dirty="0">
            <a:solidFill>
              <a:sysClr val="windowText" lastClr="000000">
                <a:hueOff val="0"/>
                <a:satOff val="0"/>
                <a:lumOff val="0"/>
                <a:alphaOff val="0"/>
              </a:sysClr>
            </a:solidFill>
            <a:latin typeface="Arial Narrow" pitchFamily="34" charset="0"/>
            <a:ea typeface="+mn-ea"/>
            <a:cs typeface="Arial" panose="020B0604020202020204" pitchFamily="34" charset="0"/>
          </a:endParaRPr>
        </a:p>
      </dgm:t>
    </dgm:pt>
    <dgm:pt modelId="{888C9330-833B-4916-87AF-A6C37AA2E7DC}" type="parTrans" cxnId="{F04A6EF2-1DFE-49F5-BC48-803E44137756}">
      <dgm:prSet/>
      <dgm:spPr/>
      <dgm:t>
        <a:bodyPr/>
        <a:lstStyle/>
        <a:p>
          <a:endParaRPr lang="es-CO">
            <a:latin typeface="Arial" panose="020B0604020202020204" pitchFamily="34" charset="0"/>
            <a:cs typeface="Arial" panose="020B0604020202020204" pitchFamily="34" charset="0"/>
          </a:endParaRPr>
        </a:p>
      </dgm:t>
    </dgm:pt>
    <dgm:pt modelId="{B5F9BAC2-399D-4003-B563-B1B8CC50D388}" type="sibTrans" cxnId="{F04A6EF2-1DFE-49F5-BC48-803E44137756}">
      <dgm:prSet/>
      <dgm:spPr/>
      <dgm:t>
        <a:bodyPr/>
        <a:lstStyle/>
        <a:p>
          <a:endParaRPr lang="es-CO">
            <a:latin typeface="Arial" panose="020B0604020202020204" pitchFamily="34" charset="0"/>
            <a:cs typeface="Arial" panose="020B0604020202020204" pitchFamily="34" charset="0"/>
          </a:endParaRPr>
        </a:p>
      </dgm:t>
    </dgm:pt>
    <dgm:pt modelId="{2FB56486-AF30-4960-8EC0-1784131F37DD}" type="pres">
      <dgm:prSet presAssocID="{1DB8B940-933A-4516-B76E-8C470D95AEB6}" presName="cycleMatrixDiagram" presStyleCnt="0">
        <dgm:presLayoutVars>
          <dgm:chMax val="1"/>
          <dgm:dir/>
          <dgm:animLvl val="lvl"/>
          <dgm:resizeHandles val="exact"/>
        </dgm:presLayoutVars>
      </dgm:prSet>
      <dgm:spPr/>
    </dgm:pt>
    <dgm:pt modelId="{DBD8928A-EF01-42B3-A85F-3606D9C81D0C}" type="pres">
      <dgm:prSet presAssocID="{1DB8B940-933A-4516-B76E-8C470D95AEB6}" presName="children" presStyleCnt="0"/>
      <dgm:spPr/>
    </dgm:pt>
    <dgm:pt modelId="{3611DBD9-4C3A-439A-929E-F1D17119C77A}" type="pres">
      <dgm:prSet presAssocID="{1DB8B940-933A-4516-B76E-8C470D95AEB6}" presName="child1group" presStyleCnt="0"/>
      <dgm:spPr/>
    </dgm:pt>
    <dgm:pt modelId="{6EB4F946-EB5B-4A3C-9579-D7B2D2B76A61}" type="pres">
      <dgm:prSet presAssocID="{1DB8B940-933A-4516-B76E-8C470D95AEB6}" presName="child1" presStyleLbl="bgAcc1" presStyleIdx="0" presStyleCnt="4" custScaleX="99956" custScaleY="95792"/>
      <dgm:spPr>
        <a:prstGeom prst="roundRect">
          <a:avLst>
            <a:gd name="adj" fmla="val 10000"/>
          </a:avLst>
        </a:prstGeom>
      </dgm:spPr>
    </dgm:pt>
    <dgm:pt modelId="{7E35ACB2-A7D0-4AA3-BD01-C974A4B722F4}" type="pres">
      <dgm:prSet presAssocID="{1DB8B940-933A-4516-B76E-8C470D95AEB6}" presName="child1Text" presStyleLbl="bgAcc1" presStyleIdx="0" presStyleCnt="4">
        <dgm:presLayoutVars>
          <dgm:bulletEnabled val="1"/>
        </dgm:presLayoutVars>
      </dgm:prSet>
      <dgm:spPr/>
    </dgm:pt>
    <dgm:pt modelId="{4CD1A5DF-FB0F-4309-92A9-665639AAD88E}" type="pres">
      <dgm:prSet presAssocID="{1DB8B940-933A-4516-B76E-8C470D95AEB6}" presName="child2group" presStyleCnt="0"/>
      <dgm:spPr/>
    </dgm:pt>
    <dgm:pt modelId="{5D988D45-3D2A-4D7D-8563-A2F9ABC7DFE0}" type="pres">
      <dgm:prSet presAssocID="{1DB8B940-933A-4516-B76E-8C470D95AEB6}" presName="child2" presStyleLbl="bgAcc1" presStyleIdx="1" presStyleCnt="4" custScaleY="113679"/>
      <dgm:spPr>
        <a:prstGeom prst="roundRect">
          <a:avLst>
            <a:gd name="adj" fmla="val 10000"/>
          </a:avLst>
        </a:prstGeom>
      </dgm:spPr>
    </dgm:pt>
    <dgm:pt modelId="{28D74C4C-588F-4F3E-9AA9-3B5BA3AEAFBB}" type="pres">
      <dgm:prSet presAssocID="{1DB8B940-933A-4516-B76E-8C470D95AEB6}" presName="child2Text" presStyleLbl="bgAcc1" presStyleIdx="1" presStyleCnt="4">
        <dgm:presLayoutVars>
          <dgm:bulletEnabled val="1"/>
        </dgm:presLayoutVars>
      </dgm:prSet>
      <dgm:spPr/>
    </dgm:pt>
    <dgm:pt modelId="{0569CF30-9C0B-42AD-AD13-E397C1275D44}" type="pres">
      <dgm:prSet presAssocID="{1DB8B940-933A-4516-B76E-8C470D95AEB6}" presName="child3group" presStyleCnt="0"/>
      <dgm:spPr/>
    </dgm:pt>
    <dgm:pt modelId="{4207EF96-F4EA-45A7-9B78-4DCB43068472}" type="pres">
      <dgm:prSet presAssocID="{1DB8B940-933A-4516-B76E-8C470D95AEB6}" presName="child3" presStyleLbl="bgAcc1" presStyleIdx="2" presStyleCnt="4" custScaleX="90184" custScaleY="94901" custLinFactNeighborX="11100" custLinFactNeighborY="-29599"/>
      <dgm:spPr>
        <a:prstGeom prst="roundRect">
          <a:avLst>
            <a:gd name="adj" fmla="val 10000"/>
          </a:avLst>
        </a:prstGeom>
      </dgm:spPr>
    </dgm:pt>
    <dgm:pt modelId="{03A72862-7056-491F-AF93-FD4F234E74AE}" type="pres">
      <dgm:prSet presAssocID="{1DB8B940-933A-4516-B76E-8C470D95AEB6}" presName="child3Text" presStyleLbl="bgAcc1" presStyleIdx="2" presStyleCnt="4">
        <dgm:presLayoutVars>
          <dgm:bulletEnabled val="1"/>
        </dgm:presLayoutVars>
      </dgm:prSet>
      <dgm:spPr/>
    </dgm:pt>
    <dgm:pt modelId="{F255DCCF-E555-462B-B6F9-2BA2B8B7E24B}" type="pres">
      <dgm:prSet presAssocID="{1DB8B940-933A-4516-B76E-8C470D95AEB6}" presName="child4group" presStyleCnt="0"/>
      <dgm:spPr/>
    </dgm:pt>
    <dgm:pt modelId="{A0AB8009-9CD1-4FD7-A478-6C40CE4BBEEA}" type="pres">
      <dgm:prSet presAssocID="{1DB8B940-933A-4516-B76E-8C470D95AEB6}" presName="child4" presStyleLbl="bgAcc1" presStyleIdx="3" presStyleCnt="4" custScaleX="82173" custScaleY="80920" custLinFactNeighborX="-8124" custLinFactNeighborY="-17646"/>
      <dgm:spPr>
        <a:prstGeom prst="roundRect">
          <a:avLst>
            <a:gd name="adj" fmla="val 10000"/>
          </a:avLst>
        </a:prstGeom>
      </dgm:spPr>
    </dgm:pt>
    <dgm:pt modelId="{3BF5ED44-747A-4281-83D5-FD5A61DCC2E6}" type="pres">
      <dgm:prSet presAssocID="{1DB8B940-933A-4516-B76E-8C470D95AEB6}" presName="child4Text" presStyleLbl="bgAcc1" presStyleIdx="3" presStyleCnt="4">
        <dgm:presLayoutVars>
          <dgm:bulletEnabled val="1"/>
        </dgm:presLayoutVars>
      </dgm:prSet>
      <dgm:spPr/>
    </dgm:pt>
    <dgm:pt modelId="{192E5AF6-2FEA-4FAA-8146-36000A864323}" type="pres">
      <dgm:prSet presAssocID="{1DB8B940-933A-4516-B76E-8C470D95AEB6}" presName="childPlaceholder" presStyleCnt="0"/>
      <dgm:spPr/>
    </dgm:pt>
    <dgm:pt modelId="{61A968C8-9707-4DE8-96C4-9841563BF28B}" type="pres">
      <dgm:prSet presAssocID="{1DB8B940-933A-4516-B76E-8C470D95AEB6}" presName="circle" presStyleCnt="0"/>
      <dgm:spPr/>
    </dgm:pt>
    <dgm:pt modelId="{F879501B-EA41-43CA-9FF1-F08CDF732653}" type="pres">
      <dgm:prSet presAssocID="{1DB8B940-933A-4516-B76E-8C470D95AEB6}" presName="quadrant1" presStyleLbl="node1" presStyleIdx="0" presStyleCnt="4" custScaleX="92518" custScaleY="84690" custLinFactNeighborX="666" custLinFactNeighborY="39">
        <dgm:presLayoutVars>
          <dgm:chMax val="1"/>
          <dgm:bulletEnabled val="1"/>
        </dgm:presLayoutVars>
      </dgm:prSet>
      <dgm:spPr>
        <a:prstGeom prst="pieWedge">
          <a:avLst/>
        </a:prstGeom>
      </dgm:spPr>
    </dgm:pt>
    <dgm:pt modelId="{D6985856-F5BE-4485-B155-22187AA85CEB}" type="pres">
      <dgm:prSet presAssocID="{1DB8B940-933A-4516-B76E-8C470D95AEB6}" presName="quadrant2" presStyleLbl="node1" presStyleIdx="1" presStyleCnt="4" custScaleX="90538" custScaleY="85697" custLinFactNeighborX="-11096" custLinFactNeighborY="1122">
        <dgm:presLayoutVars>
          <dgm:chMax val="1"/>
          <dgm:bulletEnabled val="1"/>
        </dgm:presLayoutVars>
      </dgm:prSet>
      <dgm:spPr>
        <a:prstGeom prst="pieWedge">
          <a:avLst/>
        </a:prstGeom>
      </dgm:spPr>
    </dgm:pt>
    <dgm:pt modelId="{A0F7B4D5-2DD9-46F7-847B-B7A335A30E70}" type="pres">
      <dgm:prSet presAssocID="{1DB8B940-933A-4516-B76E-8C470D95AEB6}" presName="quadrant3" presStyleLbl="node1" presStyleIdx="2" presStyleCnt="4" custScaleX="86481" custScaleY="81858" custLinFactNeighborX="-10972" custLinFactNeighborY="-15019">
        <dgm:presLayoutVars>
          <dgm:chMax val="1"/>
          <dgm:bulletEnabled val="1"/>
        </dgm:presLayoutVars>
      </dgm:prSet>
      <dgm:spPr>
        <a:prstGeom prst="pieWedge">
          <a:avLst/>
        </a:prstGeom>
      </dgm:spPr>
    </dgm:pt>
    <dgm:pt modelId="{7152A00A-3108-4413-92DE-2DF759DC5F54}" type="pres">
      <dgm:prSet presAssocID="{1DB8B940-933A-4516-B76E-8C470D95AEB6}" presName="quadrant4" presStyleLbl="node1" presStyleIdx="3" presStyleCnt="4" custScaleX="92718" custScaleY="81012" custLinFactNeighborX="385" custLinFactNeighborY="-14636">
        <dgm:presLayoutVars>
          <dgm:chMax val="1"/>
          <dgm:bulletEnabled val="1"/>
        </dgm:presLayoutVars>
      </dgm:prSet>
      <dgm:spPr>
        <a:prstGeom prst="pieWedge">
          <a:avLst/>
        </a:prstGeom>
      </dgm:spPr>
    </dgm:pt>
    <dgm:pt modelId="{E7C27916-6423-4EFB-BDEE-3D0F00F97F83}" type="pres">
      <dgm:prSet presAssocID="{1DB8B940-933A-4516-B76E-8C470D95AEB6}" presName="quadrantPlaceholder" presStyleCnt="0"/>
      <dgm:spPr/>
    </dgm:pt>
    <dgm:pt modelId="{41D507AF-EC6A-4997-B0FE-C107D9413AEC}" type="pres">
      <dgm:prSet presAssocID="{1DB8B940-933A-4516-B76E-8C470D95AEB6}" presName="center1" presStyleLbl="fgShp" presStyleIdx="0" presStyleCnt="2"/>
      <dgm:spPr>
        <a:xfrm>
          <a:off x="2918385" y="1924683"/>
          <a:ext cx="689535" cy="599596"/>
        </a:xfrm>
        <a:prstGeom prst="circularArrow">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480EE5C2-246D-4105-BAA1-B409EF094B78}" type="pres">
      <dgm:prSet presAssocID="{1DB8B940-933A-4516-B76E-8C470D95AEB6}" presName="center2" presStyleLbl="fgShp" presStyleIdx="1" presStyleCnt="2"/>
      <dgm:spPr>
        <a:xfrm rot="10800000">
          <a:off x="2918385" y="2155297"/>
          <a:ext cx="689535" cy="599596"/>
        </a:xfrm>
        <a:prstGeom prst="circularArrow">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Lst>
  <dgm:cxnLst>
    <dgm:cxn modelId="{E2FE1505-C76A-4CB2-BAE9-4F425913D3FE}" srcId="{0A0B3B6D-86C0-4539-9FED-DE967C1D5F00}" destId="{A2EBD314-53E4-45F0-B57C-94A9E11230FF}" srcOrd="0" destOrd="0" parTransId="{34E3011C-0EB7-4653-98BC-33BF71AD3FBD}" sibTransId="{0608476B-0DCF-47C9-AAC5-421295181AF5}"/>
    <dgm:cxn modelId="{D0DCB205-6965-4F01-B6A1-8AC552875E2B}" type="presOf" srcId="{AE53B5FD-6337-40C7-BD9A-3B9293CB5C3F}" destId="{7152A00A-3108-4413-92DE-2DF759DC5F54}" srcOrd="0" destOrd="0" presId="urn:microsoft.com/office/officeart/2005/8/layout/cycle4"/>
    <dgm:cxn modelId="{D6D11206-11B9-4FA2-BC65-5E07B6B3D84E}" srcId="{DF095DD4-ECCF-406D-A8A0-6E888B0E7031}" destId="{779FC14A-C956-43C6-BEAB-874502CC2AC6}" srcOrd="0" destOrd="0" parTransId="{052AA36E-0B5B-4BDF-A414-092034A1C544}" sibTransId="{37987B20-FD4A-48EC-B4F8-C344CC1A25B8}"/>
    <dgm:cxn modelId="{FA593012-F308-4C36-9D65-D168B4BA6EC9}" type="presOf" srcId="{779FC14A-C956-43C6-BEAB-874502CC2AC6}" destId="{28D74C4C-588F-4F3E-9AA9-3B5BA3AEAFBB}" srcOrd="1" destOrd="0" presId="urn:microsoft.com/office/officeart/2005/8/layout/cycle4"/>
    <dgm:cxn modelId="{BDF2A523-7C45-41FE-A624-AB1C41C2B64F}" type="presOf" srcId="{7463D809-C0F1-41B4-91AB-1F4203A80E69}" destId="{F879501B-EA41-43CA-9FF1-F08CDF732653}" srcOrd="0" destOrd="0" presId="urn:microsoft.com/office/officeart/2005/8/layout/cycle4"/>
    <dgm:cxn modelId="{E0CDAE2F-7960-4803-8953-955C0E347833}" srcId="{7463D809-C0F1-41B4-91AB-1F4203A80E69}" destId="{A7D5E026-661F-45FA-9E7A-3026523CE619}" srcOrd="0" destOrd="0" parTransId="{9C9E9E6D-1AAF-4A19-B073-91F1A79D26B7}" sibTransId="{205C0BDE-BAA8-43B8-9D6F-B11CE97F4F11}"/>
    <dgm:cxn modelId="{91BCE741-51C2-4CC2-B4ED-8DFE62AEDB2B}" type="presOf" srcId="{181250D0-B8AB-4775-88DF-9368B5271879}" destId="{A0AB8009-9CD1-4FD7-A478-6C40CE4BBEEA}" srcOrd="0" destOrd="0" presId="urn:microsoft.com/office/officeart/2005/8/layout/cycle4"/>
    <dgm:cxn modelId="{4048C942-2B55-44C8-98C9-3170FFDF2962}" type="presOf" srcId="{A2EBD314-53E4-45F0-B57C-94A9E11230FF}" destId="{4207EF96-F4EA-45A7-9B78-4DCB43068472}" srcOrd="0" destOrd="0" presId="urn:microsoft.com/office/officeart/2005/8/layout/cycle4"/>
    <dgm:cxn modelId="{31751D72-5921-490D-8308-711706D3901E}" type="presOf" srcId="{A7D5E026-661F-45FA-9E7A-3026523CE619}" destId="{6EB4F946-EB5B-4A3C-9579-D7B2D2B76A61}" srcOrd="0" destOrd="0" presId="urn:microsoft.com/office/officeart/2005/8/layout/cycle4"/>
    <dgm:cxn modelId="{DB9E9A74-024A-4B9F-A762-8F8B8EC66DE7}" type="presOf" srcId="{779FC14A-C956-43C6-BEAB-874502CC2AC6}" destId="{5D988D45-3D2A-4D7D-8563-A2F9ABC7DFE0}" srcOrd="0" destOrd="0" presId="urn:microsoft.com/office/officeart/2005/8/layout/cycle4"/>
    <dgm:cxn modelId="{1A480555-5DE9-4EF3-A6E2-9DB8674C003E}" type="presOf" srcId="{A7D5E026-661F-45FA-9E7A-3026523CE619}" destId="{7E35ACB2-A7D0-4AA3-BD01-C974A4B722F4}" srcOrd="1" destOrd="0" presId="urn:microsoft.com/office/officeart/2005/8/layout/cycle4"/>
    <dgm:cxn modelId="{E5A89657-CF70-4EF5-A5B6-62205CEB4B16}" srcId="{1DB8B940-933A-4516-B76E-8C470D95AEB6}" destId="{DF095DD4-ECCF-406D-A8A0-6E888B0E7031}" srcOrd="1" destOrd="0" parTransId="{1BA60DB9-896E-4095-B74F-C6F05977E493}" sibTransId="{B3C08699-3DB9-4090-BF18-A68C72D061FB}"/>
    <dgm:cxn modelId="{D8D9757B-810D-4A2C-B258-E2330BDD1C13}" type="presOf" srcId="{1DB8B940-933A-4516-B76E-8C470D95AEB6}" destId="{2FB56486-AF30-4960-8EC0-1784131F37DD}" srcOrd="0" destOrd="0" presId="urn:microsoft.com/office/officeart/2005/8/layout/cycle4"/>
    <dgm:cxn modelId="{EE6E6287-9339-429E-80BB-92038685EFDD}" type="presOf" srcId="{181250D0-B8AB-4775-88DF-9368B5271879}" destId="{3BF5ED44-747A-4281-83D5-FD5A61DCC2E6}" srcOrd="1" destOrd="0" presId="urn:microsoft.com/office/officeart/2005/8/layout/cycle4"/>
    <dgm:cxn modelId="{B72F868A-3509-46FC-AABA-DAA291EC32EE}" type="presOf" srcId="{A2EBD314-53E4-45F0-B57C-94A9E11230FF}" destId="{03A72862-7056-491F-AF93-FD4F234E74AE}" srcOrd="1" destOrd="0" presId="urn:microsoft.com/office/officeart/2005/8/layout/cycle4"/>
    <dgm:cxn modelId="{47AD09C4-9EC5-4B75-823E-2D6ACAAD86B3}" type="presOf" srcId="{0A0B3B6D-86C0-4539-9FED-DE967C1D5F00}" destId="{A0F7B4D5-2DD9-46F7-847B-B7A335A30E70}" srcOrd="0" destOrd="0" presId="urn:microsoft.com/office/officeart/2005/8/layout/cycle4"/>
    <dgm:cxn modelId="{0EBD18CA-1A51-4703-A0FC-7750B9F42AD2}" srcId="{1DB8B940-933A-4516-B76E-8C470D95AEB6}" destId="{AE53B5FD-6337-40C7-BD9A-3B9293CB5C3F}" srcOrd="3" destOrd="0" parTransId="{ECF37FFB-8734-475F-A266-1B2CAFA90D60}" sibTransId="{297E8D6F-7197-4805-8563-88284E7EEA88}"/>
    <dgm:cxn modelId="{7B35A2DB-FBBD-4FEF-9EB3-2FB518B8ED15}" srcId="{1DB8B940-933A-4516-B76E-8C470D95AEB6}" destId="{7463D809-C0F1-41B4-91AB-1F4203A80E69}" srcOrd="0" destOrd="0" parTransId="{2994FBC5-DC1B-43C6-89A2-57249CAE05F3}" sibTransId="{C938B7DD-EA93-4D32-9EB2-2AE839475BC5}"/>
    <dgm:cxn modelId="{E2459EE7-9BF8-4889-A62F-3624B39B0ABD}" srcId="{1DB8B940-933A-4516-B76E-8C470D95AEB6}" destId="{0A0B3B6D-86C0-4539-9FED-DE967C1D5F00}" srcOrd="2" destOrd="0" parTransId="{E5E9127E-A700-43B4-9549-B4021266510F}" sibTransId="{60B4E060-B05F-4CBB-BE41-7EDEE11237B7}"/>
    <dgm:cxn modelId="{F04A6EF2-1DFE-49F5-BC48-803E44137756}" srcId="{AE53B5FD-6337-40C7-BD9A-3B9293CB5C3F}" destId="{181250D0-B8AB-4775-88DF-9368B5271879}" srcOrd="0" destOrd="0" parTransId="{888C9330-833B-4916-87AF-A6C37AA2E7DC}" sibTransId="{B5F9BAC2-399D-4003-B563-B1B8CC50D388}"/>
    <dgm:cxn modelId="{4B3E5CF4-0931-40DD-B4C1-164A2D44FBA3}" type="presOf" srcId="{DF095DD4-ECCF-406D-A8A0-6E888B0E7031}" destId="{D6985856-F5BE-4485-B155-22187AA85CEB}" srcOrd="0" destOrd="0" presId="urn:microsoft.com/office/officeart/2005/8/layout/cycle4"/>
    <dgm:cxn modelId="{AACE907D-A46B-43F9-9AEF-A709E1B8BD15}" type="presParOf" srcId="{2FB56486-AF30-4960-8EC0-1784131F37DD}" destId="{DBD8928A-EF01-42B3-A85F-3606D9C81D0C}" srcOrd="0" destOrd="0" presId="urn:microsoft.com/office/officeart/2005/8/layout/cycle4"/>
    <dgm:cxn modelId="{4D71573A-DBC4-4DE6-BCA5-D82347589017}" type="presParOf" srcId="{DBD8928A-EF01-42B3-A85F-3606D9C81D0C}" destId="{3611DBD9-4C3A-439A-929E-F1D17119C77A}" srcOrd="0" destOrd="0" presId="urn:microsoft.com/office/officeart/2005/8/layout/cycle4"/>
    <dgm:cxn modelId="{14038086-7C37-4438-B104-F3995D8196CC}" type="presParOf" srcId="{3611DBD9-4C3A-439A-929E-F1D17119C77A}" destId="{6EB4F946-EB5B-4A3C-9579-D7B2D2B76A61}" srcOrd="0" destOrd="0" presId="urn:microsoft.com/office/officeart/2005/8/layout/cycle4"/>
    <dgm:cxn modelId="{C0CFCC25-50B8-47DB-BE41-2A0B409A7533}" type="presParOf" srcId="{3611DBD9-4C3A-439A-929E-F1D17119C77A}" destId="{7E35ACB2-A7D0-4AA3-BD01-C974A4B722F4}" srcOrd="1" destOrd="0" presId="urn:microsoft.com/office/officeart/2005/8/layout/cycle4"/>
    <dgm:cxn modelId="{679E01A9-5930-4C16-842C-A2C069317F60}" type="presParOf" srcId="{DBD8928A-EF01-42B3-A85F-3606D9C81D0C}" destId="{4CD1A5DF-FB0F-4309-92A9-665639AAD88E}" srcOrd="1" destOrd="0" presId="urn:microsoft.com/office/officeart/2005/8/layout/cycle4"/>
    <dgm:cxn modelId="{D281225D-FDE7-4536-8F56-F517DC198A8D}" type="presParOf" srcId="{4CD1A5DF-FB0F-4309-92A9-665639AAD88E}" destId="{5D988D45-3D2A-4D7D-8563-A2F9ABC7DFE0}" srcOrd="0" destOrd="0" presId="urn:microsoft.com/office/officeart/2005/8/layout/cycle4"/>
    <dgm:cxn modelId="{E040517F-213B-4036-ACAC-A53298296A40}" type="presParOf" srcId="{4CD1A5DF-FB0F-4309-92A9-665639AAD88E}" destId="{28D74C4C-588F-4F3E-9AA9-3B5BA3AEAFBB}" srcOrd="1" destOrd="0" presId="urn:microsoft.com/office/officeart/2005/8/layout/cycle4"/>
    <dgm:cxn modelId="{BF97BC92-7EFB-4462-B4E0-A340E492BD32}" type="presParOf" srcId="{DBD8928A-EF01-42B3-A85F-3606D9C81D0C}" destId="{0569CF30-9C0B-42AD-AD13-E397C1275D44}" srcOrd="2" destOrd="0" presId="urn:microsoft.com/office/officeart/2005/8/layout/cycle4"/>
    <dgm:cxn modelId="{58A61244-BE29-43A7-91FD-47AA90942451}" type="presParOf" srcId="{0569CF30-9C0B-42AD-AD13-E397C1275D44}" destId="{4207EF96-F4EA-45A7-9B78-4DCB43068472}" srcOrd="0" destOrd="0" presId="urn:microsoft.com/office/officeart/2005/8/layout/cycle4"/>
    <dgm:cxn modelId="{7C25E78D-5D8A-437F-B109-8AA91BCBBD4D}" type="presParOf" srcId="{0569CF30-9C0B-42AD-AD13-E397C1275D44}" destId="{03A72862-7056-491F-AF93-FD4F234E74AE}" srcOrd="1" destOrd="0" presId="urn:microsoft.com/office/officeart/2005/8/layout/cycle4"/>
    <dgm:cxn modelId="{4F5818F4-203A-4F9A-AF3D-0D46A939B427}" type="presParOf" srcId="{DBD8928A-EF01-42B3-A85F-3606D9C81D0C}" destId="{F255DCCF-E555-462B-B6F9-2BA2B8B7E24B}" srcOrd="3" destOrd="0" presId="urn:microsoft.com/office/officeart/2005/8/layout/cycle4"/>
    <dgm:cxn modelId="{38203CDF-463E-4377-94BA-3C80EAE50F32}" type="presParOf" srcId="{F255DCCF-E555-462B-B6F9-2BA2B8B7E24B}" destId="{A0AB8009-9CD1-4FD7-A478-6C40CE4BBEEA}" srcOrd="0" destOrd="0" presId="urn:microsoft.com/office/officeart/2005/8/layout/cycle4"/>
    <dgm:cxn modelId="{DC3563F4-7E8F-454E-B891-BE13DA0E92CC}" type="presParOf" srcId="{F255DCCF-E555-462B-B6F9-2BA2B8B7E24B}" destId="{3BF5ED44-747A-4281-83D5-FD5A61DCC2E6}" srcOrd="1" destOrd="0" presId="urn:microsoft.com/office/officeart/2005/8/layout/cycle4"/>
    <dgm:cxn modelId="{A1449517-7BAB-4AB9-B32D-B0BBF19898CF}" type="presParOf" srcId="{DBD8928A-EF01-42B3-A85F-3606D9C81D0C}" destId="{192E5AF6-2FEA-4FAA-8146-36000A864323}" srcOrd="4" destOrd="0" presId="urn:microsoft.com/office/officeart/2005/8/layout/cycle4"/>
    <dgm:cxn modelId="{F59428FE-18FE-4978-AD5C-32BEF457938E}" type="presParOf" srcId="{2FB56486-AF30-4960-8EC0-1784131F37DD}" destId="{61A968C8-9707-4DE8-96C4-9841563BF28B}" srcOrd="1" destOrd="0" presId="urn:microsoft.com/office/officeart/2005/8/layout/cycle4"/>
    <dgm:cxn modelId="{99C7F864-FDF3-4579-9577-6D1620CAB632}" type="presParOf" srcId="{61A968C8-9707-4DE8-96C4-9841563BF28B}" destId="{F879501B-EA41-43CA-9FF1-F08CDF732653}" srcOrd="0" destOrd="0" presId="urn:microsoft.com/office/officeart/2005/8/layout/cycle4"/>
    <dgm:cxn modelId="{D69FBC3B-A0FA-4941-9BF0-1F0BD1703CEB}" type="presParOf" srcId="{61A968C8-9707-4DE8-96C4-9841563BF28B}" destId="{D6985856-F5BE-4485-B155-22187AA85CEB}" srcOrd="1" destOrd="0" presId="urn:microsoft.com/office/officeart/2005/8/layout/cycle4"/>
    <dgm:cxn modelId="{63A8C369-1C88-47DC-B8C7-CD195DF77413}" type="presParOf" srcId="{61A968C8-9707-4DE8-96C4-9841563BF28B}" destId="{A0F7B4D5-2DD9-46F7-847B-B7A335A30E70}" srcOrd="2" destOrd="0" presId="urn:microsoft.com/office/officeart/2005/8/layout/cycle4"/>
    <dgm:cxn modelId="{91753558-4E6A-4BA5-9CC1-FF595107C328}" type="presParOf" srcId="{61A968C8-9707-4DE8-96C4-9841563BF28B}" destId="{7152A00A-3108-4413-92DE-2DF759DC5F54}" srcOrd="3" destOrd="0" presId="urn:microsoft.com/office/officeart/2005/8/layout/cycle4"/>
    <dgm:cxn modelId="{614FF38B-1CA2-4816-979E-18D836BE9B0B}" type="presParOf" srcId="{61A968C8-9707-4DE8-96C4-9841563BF28B}" destId="{E7C27916-6423-4EFB-BDEE-3D0F00F97F83}" srcOrd="4" destOrd="0" presId="urn:microsoft.com/office/officeart/2005/8/layout/cycle4"/>
    <dgm:cxn modelId="{70534332-79E5-4EF0-AA04-343D5274F0F9}" type="presParOf" srcId="{2FB56486-AF30-4960-8EC0-1784131F37DD}" destId="{41D507AF-EC6A-4997-B0FE-C107D9413AEC}" srcOrd="2" destOrd="0" presId="urn:microsoft.com/office/officeart/2005/8/layout/cycle4"/>
    <dgm:cxn modelId="{6168FE13-1BEF-4E71-83DC-49A881FFBFF1}" type="presParOf" srcId="{2FB56486-AF30-4960-8EC0-1784131F37DD}" destId="{480EE5C2-246D-4105-BAA1-B409EF094B78}"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B8B940-933A-4516-B76E-8C470D95AEB6}"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s-CO"/>
        </a:p>
      </dgm:t>
    </dgm:pt>
    <dgm:pt modelId="{DF095DD4-ECCF-406D-A8A0-6E888B0E7031}">
      <dgm:prSet phldrT="[Texto]" custT="1"/>
      <dgm:spPr>
        <a:xfrm rot="5400000">
          <a:off x="3220893" y="285585"/>
          <a:ext cx="2111930" cy="2019044"/>
        </a:xfrm>
        <a:solidFill>
          <a:schemeClr val="accent1">
            <a:lumMod val="75000"/>
          </a:schemeClr>
        </a:solidFill>
        <a:ln w="25400" cap="flat" cmpd="sng" algn="ctr">
          <a:solidFill>
            <a:sysClr val="window" lastClr="FFFFFF">
              <a:hueOff val="0"/>
              <a:satOff val="0"/>
              <a:lumOff val="0"/>
              <a:alphaOff val="0"/>
            </a:sysClr>
          </a:solidFill>
          <a:prstDash val="solid"/>
        </a:ln>
        <a:effectLst/>
      </dgm:spPr>
      <dgm:t>
        <a:bodyPr/>
        <a:lstStyle/>
        <a:p>
          <a:r>
            <a:rPr lang="es-CO" sz="1400" b="1" dirty="0">
              <a:solidFill>
                <a:sysClr val="window" lastClr="FFFFFF"/>
              </a:solidFill>
              <a:latin typeface="Calibri"/>
              <a:ea typeface="+mn-ea"/>
              <a:cs typeface="+mn-cs"/>
            </a:rPr>
            <a:t> </a:t>
          </a:r>
        </a:p>
      </dgm:t>
    </dgm:pt>
    <dgm:pt modelId="{1BA60DB9-896E-4095-B74F-C6F05977E493}" type="parTrans" cxnId="{E5A89657-CF70-4EF5-A5B6-62205CEB4B16}">
      <dgm:prSet/>
      <dgm:spPr/>
      <dgm:t>
        <a:bodyPr/>
        <a:lstStyle/>
        <a:p>
          <a:endParaRPr lang="es-CO"/>
        </a:p>
      </dgm:t>
    </dgm:pt>
    <dgm:pt modelId="{B3C08699-3DB9-4090-BF18-A68C72D061FB}" type="sibTrans" cxnId="{E5A89657-CF70-4EF5-A5B6-62205CEB4B16}">
      <dgm:prSet/>
      <dgm:spPr/>
      <dgm:t>
        <a:bodyPr/>
        <a:lstStyle/>
        <a:p>
          <a:endParaRPr lang="es-CO"/>
        </a:p>
      </dgm:t>
    </dgm:pt>
    <dgm:pt modelId="{779FC14A-C956-43C6-BEAB-874502CC2AC6}">
      <dgm:prSet phldrT="[Texto]" custT="1"/>
      <dgm:spPr>
        <a:xfrm>
          <a:off x="3754764" y="3237297"/>
          <a:ext cx="2772072" cy="1475929"/>
        </a:xfrm>
        <a:solidFill>
          <a:sysClr val="window" lastClr="FFFFFF">
            <a:alpha val="90000"/>
            <a:hueOff val="0"/>
            <a:satOff val="0"/>
            <a:lumOff val="0"/>
            <a:alphaOff val="0"/>
          </a:sysClr>
        </a:solidFill>
        <a:ln w="25400" cap="flat" cmpd="sng" algn="ctr">
          <a:solidFill>
            <a:schemeClr val="accent1">
              <a:lumMod val="75000"/>
            </a:schemeClr>
          </a:solidFill>
          <a:prstDash val="solid"/>
        </a:ln>
        <a:effectLst/>
      </dgm:spPr>
      <dgm:t>
        <a:bodyPr/>
        <a:lstStyle/>
        <a:p>
          <a:r>
            <a:rPr lang="es-MX" sz="1200" dirty="0">
              <a:solidFill>
                <a:sysClr val="windowText" lastClr="000000">
                  <a:hueOff val="0"/>
                  <a:satOff val="0"/>
                  <a:lumOff val="0"/>
                  <a:alphaOff val="0"/>
                </a:sysClr>
              </a:solidFill>
              <a:latin typeface="Arial Narrow" panose="020B0606020202030204" pitchFamily="34" charset="0"/>
              <a:ea typeface="+mn-ea"/>
              <a:cs typeface="+mn-cs"/>
            </a:rPr>
            <a:t>Línea 2. Articulación de Acciones de Participación Ciudadana del Decreto 503/2011</a:t>
          </a:r>
          <a:endParaRPr lang="es-CO" sz="1200" dirty="0">
            <a:solidFill>
              <a:sysClr val="windowText" lastClr="000000">
                <a:hueOff val="0"/>
                <a:satOff val="0"/>
                <a:lumOff val="0"/>
                <a:alphaOff val="0"/>
              </a:sysClr>
            </a:solidFill>
            <a:latin typeface="Arial Narrow" panose="020B0606020202030204" pitchFamily="34" charset="0"/>
            <a:ea typeface="+mn-ea"/>
            <a:cs typeface="+mn-cs"/>
          </a:endParaRPr>
        </a:p>
      </dgm:t>
    </dgm:pt>
    <dgm:pt modelId="{052AA36E-0B5B-4BDF-A414-092034A1C544}" type="parTrans" cxnId="{D6D11206-11B9-4FA2-BC65-5E07B6B3D84E}">
      <dgm:prSet/>
      <dgm:spPr/>
      <dgm:t>
        <a:bodyPr/>
        <a:lstStyle/>
        <a:p>
          <a:endParaRPr lang="es-CO"/>
        </a:p>
      </dgm:t>
    </dgm:pt>
    <dgm:pt modelId="{37987B20-FD4A-48EC-B4F8-C344CC1A25B8}" type="sibTrans" cxnId="{D6D11206-11B9-4FA2-BC65-5E07B6B3D84E}">
      <dgm:prSet/>
      <dgm:spPr/>
      <dgm:t>
        <a:bodyPr/>
        <a:lstStyle/>
        <a:p>
          <a:endParaRPr lang="es-CO"/>
        </a:p>
      </dgm:t>
    </dgm:pt>
    <dgm:pt modelId="{181250D0-B8AB-4775-88DF-9368B5271879}">
      <dgm:prSet phldrT="[Texto]"/>
      <dgm:spPr>
        <a:xfrm rot="16200000">
          <a:off x="1219913" y="2385911"/>
          <a:ext cx="1997116" cy="1997116"/>
        </a:xfrm>
        <a:solidFill>
          <a:schemeClr val="accent1">
            <a:lumMod val="75000"/>
          </a:schemeClr>
        </a:solidFill>
        <a:ln w="25400" cap="flat" cmpd="sng" algn="ctr">
          <a:solidFill>
            <a:sysClr val="window" lastClr="FFFFFF">
              <a:hueOff val="0"/>
              <a:satOff val="0"/>
              <a:lumOff val="0"/>
              <a:alphaOff val="0"/>
            </a:sysClr>
          </a:solidFill>
          <a:prstDash val="solid"/>
        </a:ln>
        <a:effectLst/>
      </dgm:spPr>
      <dgm:t>
        <a:bodyPr/>
        <a:lstStyle/>
        <a:p>
          <a:endParaRPr lang="es-CO" dirty="0">
            <a:solidFill>
              <a:sysClr val="window" lastClr="FFFFFF"/>
            </a:solidFill>
            <a:latin typeface="Calibri"/>
            <a:ea typeface="+mn-ea"/>
            <a:cs typeface="+mn-cs"/>
          </a:endParaRPr>
        </a:p>
      </dgm:t>
    </dgm:pt>
    <dgm:pt modelId="{888C9330-833B-4916-87AF-A6C37AA2E7DC}" type="parTrans" cxnId="{F04A6EF2-1DFE-49F5-BC48-803E44137756}">
      <dgm:prSet/>
      <dgm:spPr/>
      <dgm:t>
        <a:bodyPr/>
        <a:lstStyle/>
        <a:p>
          <a:endParaRPr lang="es-CO"/>
        </a:p>
      </dgm:t>
    </dgm:pt>
    <dgm:pt modelId="{B5F9BAC2-399D-4003-B563-B1B8CC50D388}" type="sibTrans" cxnId="{F04A6EF2-1DFE-49F5-BC48-803E44137756}">
      <dgm:prSet/>
      <dgm:spPr/>
      <dgm:t>
        <a:bodyPr/>
        <a:lstStyle/>
        <a:p>
          <a:endParaRPr lang="es-CO"/>
        </a:p>
      </dgm:t>
    </dgm:pt>
    <dgm:pt modelId="{A7D5E026-661F-45FA-9E7A-3026523CE619}">
      <dgm:prSet phldrT="[Texto]" custT="1"/>
      <dgm:spPr>
        <a:xfrm>
          <a:off x="-531" y="-33649"/>
          <a:ext cx="2847671" cy="1745123"/>
        </a:xfrm>
        <a:solidFill>
          <a:sysClr val="window" lastClr="FFFFFF">
            <a:alpha val="90000"/>
            <a:hueOff val="0"/>
            <a:satOff val="0"/>
            <a:lumOff val="0"/>
            <a:alphaOff val="0"/>
          </a:sysClr>
        </a:solidFill>
        <a:ln w="25400" cap="flat" cmpd="sng" algn="ctr">
          <a:solidFill>
            <a:schemeClr val="accent1">
              <a:lumMod val="75000"/>
            </a:schemeClr>
          </a:solidFill>
          <a:prstDash val="solid"/>
        </a:ln>
        <a:effectLst/>
      </dgm:spPr>
      <dgm:t>
        <a:bodyPr/>
        <a:lstStyle/>
        <a:p>
          <a:r>
            <a:rPr lang="es-MX" sz="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Línea 1. Fortalecimiento de la Participación Incidente de la Ciudadanía del Decreto 503/2011</a:t>
          </a:r>
          <a:endParaRPr lang="es-CO" sz="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7463D809-C0F1-41B4-91AB-1F4203A80E69}">
      <dgm:prSet phldrT="[Texto]" custT="1"/>
      <dgm:spPr>
        <a:xfrm>
          <a:off x="1225405" y="249467"/>
          <a:ext cx="1986132" cy="2091280"/>
        </a:xfrm>
        <a:solidFill>
          <a:schemeClr val="accent1">
            <a:lumMod val="60000"/>
            <a:lumOff val="40000"/>
          </a:schemeClr>
        </a:solidFill>
        <a:ln w="25400" cap="flat" cmpd="sng" algn="ctr">
          <a:solidFill>
            <a:schemeClr val="accent1">
              <a:lumMod val="60000"/>
              <a:lumOff val="40000"/>
            </a:schemeClr>
          </a:solidFill>
          <a:prstDash val="solid"/>
        </a:ln>
        <a:effectLst/>
      </dgm:spPr>
      <dgm:t>
        <a:bodyPr/>
        <a:lstStyle/>
        <a:p>
          <a:pPr algn="r"/>
          <a:r>
            <a:rPr lang="es-CO" sz="1400" b="1" dirty="0">
              <a:solidFill>
                <a:sysClr val="window" lastClr="FFFFFF"/>
              </a:solidFill>
              <a:latin typeface="Arial Narrow" panose="020B0606020202030204" pitchFamily="34" charset="0"/>
              <a:ea typeface="+mn-ea"/>
              <a:cs typeface="Arial" panose="020B0604020202020204" pitchFamily="34" charset="0"/>
            </a:rPr>
            <a:t>Eje 5</a:t>
          </a:r>
        </a:p>
      </dgm:t>
    </dgm:pt>
    <dgm:pt modelId="{C938B7DD-EA93-4D32-9EB2-2AE839475BC5}" type="sibTrans" cxnId="{7B35A2DB-FBBD-4FEF-9EB3-2FB518B8ED15}">
      <dgm:prSet/>
      <dgm:spPr/>
      <dgm:t>
        <a:bodyPr/>
        <a:lstStyle/>
        <a:p>
          <a:endParaRPr lang="es-CO"/>
        </a:p>
      </dgm:t>
    </dgm:pt>
    <dgm:pt modelId="{2994FBC5-DC1B-43C6-89A2-57249CAE05F3}" type="parTrans" cxnId="{7B35A2DB-FBBD-4FEF-9EB3-2FB518B8ED15}">
      <dgm:prSet/>
      <dgm:spPr/>
      <dgm:t>
        <a:bodyPr/>
        <a:lstStyle/>
        <a:p>
          <a:endParaRPr lang="es-CO"/>
        </a:p>
      </dgm:t>
    </dgm:pt>
    <dgm:pt modelId="{205C0BDE-BAA8-43B8-9D6F-B11CE97F4F11}" type="sibTrans" cxnId="{E0CDAE2F-7960-4803-8953-955C0E347833}">
      <dgm:prSet/>
      <dgm:spPr/>
      <dgm:t>
        <a:bodyPr/>
        <a:lstStyle/>
        <a:p>
          <a:endParaRPr lang="es-CO"/>
        </a:p>
      </dgm:t>
    </dgm:pt>
    <dgm:pt modelId="{9C9E9E6D-1AAF-4A19-B073-91F1A79D26B7}" type="parTrans" cxnId="{E0CDAE2F-7960-4803-8953-955C0E347833}">
      <dgm:prSet/>
      <dgm:spPr/>
      <dgm:t>
        <a:bodyPr/>
        <a:lstStyle/>
        <a:p>
          <a:endParaRPr lang="es-CO"/>
        </a:p>
      </dgm:t>
    </dgm:pt>
    <dgm:pt modelId="{E3B3B62F-8EF9-4AB5-9542-61B7783ABC1D}">
      <dgm:prSet/>
      <dgm:spPr>
        <a:xfrm rot="10800000">
          <a:off x="3288625" y="2416886"/>
          <a:ext cx="1997116" cy="1997116"/>
        </a:xfrm>
        <a:solidFill>
          <a:schemeClr val="accent1">
            <a:lumMod val="60000"/>
            <a:lumOff val="40000"/>
          </a:schemeClr>
        </a:solidFill>
        <a:ln w="25400" cap="flat" cmpd="sng" algn="ctr">
          <a:solidFill>
            <a:sysClr val="window" lastClr="FFFFFF">
              <a:hueOff val="0"/>
              <a:satOff val="0"/>
              <a:lumOff val="0"/>
              <a:alphaOff val="0"/>
            </a:sysClr>
          </a:solidFill>
          <a:prstDash val="solid"/>
        </a:ln>
        <a:effectLst/>
      </dgm:spPr>
      <dgm:t>
        <a:bodyPr/>
        <a:lstStyle/>
        <a:p>
          <a:r>
            <a:rPr lang="es-MX" b="0" dirty="0">
              <a:solidFill>
                <a:sysClr val="window" lastClr="FFFFFF"/>
              </a:solidFill>
              <a:latin typeface="Arial Narrow" panose="020B0606020202030204" pitchFamily="34" charset="0"/>
              <a:ea typeface="+mn-ea"/>
              <a:cs typeface="+mn-cs"/>
            </a:rPr>
            <a:t>Gestión y garantía en salud con participación en el proceso de decisión</a:t>
          </a:r>
          <a:endParaRPr lang="es-CO" b="0" dirty="0">
            <a:solidFill>
              <a:sysClr val="window" lastClr="FFFFFF"/>
            </a:solidFill>
            <a:latin typeface="Arial Narrow" panose="020B0606020202030204" pitchFamily="34" charset="0"/>
            <a:ea typeface="+mn-ea"/>
            <a:cs typeface="+mn-cs"/>
          </a:endParaRPr>
        </a:p>
      </dgm:t>
    </dgm:pt>
    <dgm:pt modelId="{18C851F2-2A72-4E60-89CF-021A6359A488}" type="parTrans" cxnId="{961C83DC-3D5A-42BF-B69F-A585D4C4E98D}">
      <dgm:prSet/>
      <dgm:spPr/>
      <dgm:t>
        <a:bodyPr/>
        <a:lstStyle/>
        <a:p>
          <a:endParaRPr lang="es-CO"/>
        </a:p>
      </dgm:t>
    </dgm:pt>
    <dgm:pt modelId="{DC892490-CC83-4C45-B391-C46254E5E388}" type="sibTrans" cxnId="{961C83DC-3D5A-42BF-B69F-A585D4C4E98D}">
      <dgm:prSet/>
      <dgm:spPr/>
      <dgm:t>
        <a:bodyPr/>
        <a:lstStyle/>
        <a:p>
          <a:endParaRPr lang="es-CO"/>
        </a:p>
      </dgm:t>
    </dgm:pt>
    <dgm:pt modelId="{2FB56486-AF30-4960-8EC0-1784131F37DD}" type="pres">
      <dgm:prSet presAssocID="{1DB8B940-933A-4516-B76E-8C470D95AEB6}" presName="cycleMatrixDiagram" presStyleCnt="0">
        <dgm:presLayoutVars>
          <dgm:chMax val="1"/>
          <dgm:dir/>
          <dgm:animLvl val="lvl"/>
          <dgm:resizeHandles val="exact"/>
        </dgm:presLayoutVars>
      </dgm:prSet>
      <dgm:spPr/>
    </dgm:pt>
    <dgm:pt modelId="{DBD8928A-EF01-42B3-A85F-3606D9C81D0C}" type="pres">
      <dgm:prSet presAssocID="{1DB8B940-933A-4516-B76E-8C470D95AEB6}" presName="children" presStyleCnt="0"/>
      <dgm:spPr/>
    </dgm:pt>
    <dgm:pt modelId="{3611DBD9-4C3A-439A-929E-F1D17119C77A}" type="pres">
      <dgm:prSet presAssocID="{1DB8B940-933A-4516-B76E-8C470D95AEB6}" presName="child1group" presStyleCnt="0"/>
      <dgm:spPr/>
    </dgm:pt>
    <dgm:pt modelId="{6EB4F946-EB5B-4A3C-9579-D7B2D2B76A61}" type="pres">
      <dgm:prSet presAssocID="{1DB8B940-933A-4516-B76E-8C470D95AEB6}" presName="child1" presStyleLbl="bgAcc1" presStyleIdx="0" presStyleCnt="2" custScaleX="124982" custScaleY="118239"/>
      <dgm:spPr>
        <a:prstGeom prst="roundRect">
          <a:avLst>
            <a:gd name="adj" fmla="val 10000"/>
          </a:avLst>
        </a:prstGeom>
      </dgm:spPr>
    </dgm:pt>
    <dgm:pt modelId="{7E35ACB2-A7D0-4AA3-BD01-C974A4B722F4}" type="pres">
      <dgm:prSet presAssocID="{1DB8B940-933A-4516-B76E-8C470D95AEB6}" presName="child1Text" presStyleLbl="bgAcc1" presStyleIdx="0" presStyleCnt="2">
        <dgm:presLayoutVars>
          <dgm:bulletEnabled val="1"/>
        </dgm:presLayoutVars>
      </dgm:prSet>
      <dgm:spPr/>
    </dgm:pt>
    <dgm:pt modelId="{0569CF30-9C0B-42AD-AD13-E397C1275D44}" type="pres">
      <dgm:prSet presAssocID="{1DB8B940-933A-4516-B76E-8C470D95AEB6}" presName="child3group" presStyleCnt="0"/>
      <dgm:spPr/>
    </dgm:pt>
    <dgm:pt modelId="{4207EF96-F4EA-45A7-9B78-4DCB43068472}" type="pres">
      <dgm:prSet presAssocID="{1DB8B940-933A-4516-B76E-8C470D95AEB6}" presName="child3" presStyleLbl="bgAcc1" presStyleIdx="1" presStyleCnt="2" custScaleX="121664"/>
      <dgm:spPr>
        <a:prstGeom prst="roundRect">
          <a:avLst>
            <a:gd name="adj" fmla="val 10000"/>
          </a:avLst>
        </a:prstGeom>
      </dgm:spPr>
    </dgm:pt>
    <dgm:pt modelId="{03A72862-7056-491F-AF93-FD4F234E74AE}" type="pres">
      <dgm:prSet presAssocID="{1DB8B940-933A-4516-B76E-8C470D95AEB6}" presName="child3Text" presStyleLbl="bgAcc1" presStyleIdx="1" presStyleCnt="2">
        <dgm:presLayoutVars>
          <dgm:bulletEnabled val="1"/>
        </dgm:presLayoutVars>
      </dgm:prSet>
      <dgm:spPr/>
    </dgm:pt>
    <dgm:pt modelId="{192E5AF6-2FEA-4FAA-8146-36000A864323}" type="pres">
      <dgm:prSet presAssocID="{1DB8B940-933A-4516-B76E-8C470D95AEB6}" presName="childPlaceholder" presStyleCnt="0"/>
      <dgm:spPr/>
    </dgm:pt>
    <dgm:pt modelId="{61A968C8-9707-4DE8-96C4-9841563BF28B}" type="pres">
      <dgm:prSet presAssocID="{1DB8B940-933A-4516-B76E-8C470D95AEB6}" presName="circle" presStyleCnt="0"/>
      <dgm:spPr/>
    </dgm:pt>
    <dgm:pt modelId="{F879501B-EA41-43CA-9FF1-F08CDF732653}" type="pres">
      <dgm:prSet presAssocID="{1DB8B940-933A-4516-B76E-8C470D95AEB6}" presName="quadrant1" presStyleLbl="node1" presStyleIdx="0" presStyleCnt="4" custScaleX="99450" custScaleY="104715">
        <dgm:presLayoutVars>
          <dgm:chMax val="1"/>
          <dgm:bulletEnabled val="1"/>
        </dgm:presLayoutVars>
      </dgm:prSet>
      <dgm:spPr>
        <a:prstGeom prst="pieWedge">
          <a:avLst/>
        </a:prstGeom>
      </dgm:spPr>
    </dgm:pt>
    <dgm:pt modelId="{D6985856-F5BE-4485-B155-22187AA85CEB}" type="pres">
      <dgm:prSet presAssocID="{1DB8B940-933A-4516-B76E-8C470D95AEB6}" presName="quadrant2" presStyleLbl="node1" presStyleIdx="1" presStyleCnt="4" custScaleX="101098" custScaleY="105749" custLinFactNeighborX="-1551">
        <dgm:presLayoutVars>
          <dgm:chMax val="1"/>
          <dgm:bulletEnabled val="1"/>
        </dgm:presLayoutVars>
      </dgm:prSet>
      <dgm:spPr>
        <a:prstGeom prst="pieWedge">
          <a:avLst/>
        </a:prstGeom>
      </dgm:spPr>
    </dgm:pt>
    <dgm:pt modelId="{A0F7B4D5-2DD9-46F7-847B-B7A335A30E70}" type="pres">
      <dgm:prSet presAssocID="{1DB8B940-933A-4516-B76E-8C470D95AEB6}" presName="quadrant3" presStyleLbl="node1" presStyleIdx="2" presStyleCnt="4" custLinFactNeighborX="-1034" custLinFactNeighborY="1551">
        <dgm:presLayoutVars>
          <dgm:chMax val="1"/>
          <dgm:bulletEnabled val="1"/>
        </dgm:presLayoutVars>
      </dgm:prSet>
      <dgm:spPr>
        <a:prstGeom prst="pieWedge">
          <a:avLst/>
        </a:prstGeom>
      </dgm:spPr>
    </dgm:pt>
    <dgm:pt modelId="{7152A00A-3108-4413-92DE-2DF759DC5F54}" type="pres">
      <dgm:prSet presAssocID="{1DB8B940-933A-4516-B76E-8C470D95AEB6}" presName="quadrant4" presStyleLbl="node1" presStyleIdx="3" presStyleCnt="4">
        <dgm:presLayoutVars>
          <dgm:chMax val="1"/>
          <dgm:bulletEnabled val="1"/>
        </dgm:presLayoutVars>
      </dgm:prSet>
      <dgm:spPr>
        <a:prstGeom prst="pieWedge">
          <a:avLst/>
        </a:prstGeom>
      </dgm:spPr>
    </dgm:pt>
    <dgm:pt modelId="{E7C27916-6423-4EFB-BDEE-3D0F00F97F83}" type="pres">
      <dgm:prSet presAssocID="{1DB8B940-933A-4516-B76E-8C470D95AEB6}" presName="quadrantPlaceholder" presStyleCnt="0"/>
      <dgm:spPr/>
    </dgm:pt>
    <dgm:pt modelId="{41D507AF-EC6A-4997-B0FE-C107D9413AEC}" type="pres">
      <dgm:prSet presAssocID="{1DB8B940-933A-4516-B76E-8C470D95AEB6}" presName="center1" presStyleLbl="fgShp" presStyleIdx="0" presStyleCnt="2"/>
      <dgm:spPr>
        <a:xfrm>
          <a:off x="2918385" y="1924683"/>
          <a:ext cx="689535" cy="599596"/>
        </a:xfrm>
        <a:prstGeom prst="circularArrow">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480EE5C2-246D-4105-BAA1-B409EF094B78}" type="pres">
      <dgm:prSet presAssocID="{1DB8B940-933A-4516-B76E-8C470D95AEB6}" presName="center2" presStyleLbl="fgShp" presStyleIdx="1" presStyleCnt="2"/>
      <dgm:spPr>
        <a:xfrm rot="10800000">
          <a:off x="2918385" y="2155297"/>
          <a:ext cx="689535" cy="599596"/>
        </a:xfrm>
        <a:prstGeom prst="circularArrow">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Lst>
  <dgm:cxnLst>
    <dgm:cxn modelId="{D6D11206-11B9-4FA2-BC65-5E07B6B3D84E}" srcId="{E3B3B62F-8EF9-4AB5-9542-61B7783ABC1D}" destId="{779FC14A-C956-43C6-BEAB-874502CC2AC6}" srcOrd="0" destOrd="0" parTransId="{052AA36E-0B5B-4BDF-A414-092034A1C544}" sibTransId="{37987B20-FD4A-48EC-B4F8-C344CC1A25B8}"/>
    <dgm:cxn modelId="{C05E3016-58DD-4E8E-A917-D25182249A10}" type="presOf" srcId="{A7D5E026-661F-45FA-9E7A-3026523CE619}" destId="{7E35ACB2-A7D0-4AA3-BD01-C974A4B722F4}" srcOrd="1" destOrd="0" presId="urn:microsoft.com/office/officeart/2005/8/layout/cycle4"/>
    <dgm:cxn modelId="{F2A88918-1829-4179-8161-6F648E7BF88B}" type="presOf" srcId="{779FC14A-C956-43C6-BEAB-874502CC2AC6}" destId="{4207EF96-F4EA-45A7-9B78-4DCB43068472}" srcOrd="0" destOrd="0" presId="urn:microsoft.com/office/officeart/2005/8/layout/cycle4"/>
    <dgm:cxn modelId="{4DD6D52E-0A62-4DB8-BF1C-6E797CD4DB63}" type="presOf" srcId="{779FC14A-C956-43C6-BEAB-874502CC2AC6}" destId="{03A72862-7056-491F-AF93-FD4F234E74AE}" srcOrd="1" destOrd="0" presId="urn:microsoft.com/office/officeart/2005/8/layout/cycle4"/>
    <dgm:cxn modelId="{E0CDAE2F-7960-4803-8953-955C0E347833}" srcId="{7463D809-C0F1-41B4-91AB-1F4203A80E69}" destId="{A7D5E026-661F-45FA-9E7A-3026523CE619}" srcOrd="0" destOrd="0" parTransId="{9C9E9E6D-1AAF-4A19-B073-91F1A79D26B7}" sibTransId="{205C0BDE-BAA8-43B8-9D6F-B11CE97F4F11}"/>
    <dgm:cxn modelId="{4F881A5D-6451-4FEE-984D-DFE2EB6019EB}" type="presOf" srcId="{E3B3B62F-8EF9-4AB5-9542-61B7783ABC1D}" destId="{A0F7B4D5-2DD9-46F7-847B-B7A335A30E70}" srcOrd="0" destOrd="0" presId="urn:microsoft.com/office/officeart/2005/8/layout/cycle4"/>
    <dgm:cxn modelId="{3584A876-DA91-412E-A137-C6B3E62D98B1}" type="presOf" srcId="{181250D0-B8AB-4775-88DF-9368B5271879}" destId="{7152A00A-3108-4413-92DE-2DF759DC5F54}" srcOrd="0" destOrd="0" presId="urn:microsoft.com/office/officeart/2005/8/layout/cycle4"/>
    <dgm:cxn modelId="{E5A89657-CF70-4EF5-A5B6-62205CEB4B16}" srcId="{1DB8B940-933A-4516-B76E-8C470D95AEB6}" destId="{DF095DD4-ECCF-406D-A8A0-6E888B0E7031}" srcOrd="1" destOrd="0" parTransId="{1BA60DB9-896E-4095-B74F-C6F05977E493}" sibTransId="{B3C08699-3DB9-4090-BF18-A68C72D061FB}"/>
    <dgm:cxn modelId="{E7CE69A5-0A49-4A04-B5F6-FCBDB14ED672}" type="presOf" srcId="{A7D5E026-661F-45FA-9E7A-3026523CE619}" destId="{6EB4F946-EB5B-4A3C-9579-D7B2D2B76A61}" srcOrd="0" destOrd="0" presId="urn:microsoft.com/office/officeart/2005/8/layout/cycle4"/>
    <dgm:cxn modelId="{B75960D2-B3EB-4B66-9D26-3E7D3CF32986}" type="presOf" srcId="{DF095DD4-ECCF-406D-A8A0-6E888B0E7031}" destId="{D6985856-F5BE-4485-B155-22187AA85CEB}" srcOrd="0" destOrd="0" presId="urn:microsoft.com/office/officeart/2005/8/layout/cycle4"/>
    <dgm:cxn modelId="{2DA1DCDA-3B88-4654-A723-1EE68688F70B}" type="presOf" srcId="{7463D809-C0F1-41B4-91AB-1F4203A80E69}" destId="{F879501B-EA41-43CA-9FF1-F08CDF732653}" srcOrd="0" destOrd="0" presId="urn:microsoft.com/office/officeart/2005/8/layout/cycle4"/>
    <dgm:cxn modelId="{7B35A2DB-FBBD-4FEF-9EB3-2FB518B8ED15}" srcId="{1DB8B940-933A-4516-B76E-8C470D95AEB6}" destId="{7463D809-C0F1-41B4-91AB-1F4203A80E69}" srcOrd="0" destOrd="0" parTransId="{2994FBC5-DC1B-43C6-89A2-57249CAE05F3}" sibTransId="{C938B7DD-EA93-4D32-9EB2-2AE839475BC5}"/>
    <dgm:cxn modelId="{961C83DC-3D5A-42BF-B69F-A585D4C4E98D}" srcId="{1DB8B940-933A-4516-B76E-8C470D95AEB6}" destId="{E3B3B62F-8EF9-4AB5-9542-61B7783ABC1D}" srcOrd="2" destOrd="0" parTransId="{18C851F2-2A72-4E60-89CF-021A6359A488}" sibTransId="{DC892490-CC83-4C45-B391-C46254E5E388}"/>
    <dgm:cxn modelId="{13A127F1-CABD-4828-AD44-90AB3E09AB75}" type="presOf" srcId="{1DB8B940-933A-4516-B76E-8C470D95AEB6}" destId="{2FB56486-AF30-4960-8EC0-1784131F37DD}" srcOrd="0" destOrd="0" presId="urn:microsoft.com/office/officeart/2005/8/layout/cycle4"/>
    <dgm:cxn modelId="{F04A6EF2-1DFE-49F5-BC48-803E44137756}" srcId="{1DB8B940-933A-4516-B76E-8C470D95AEB6}" destId="{181250D0-B8AB-4775-88DF-9368B5271879}" srcOrd="3" destOrd="0" parTransId="{888C9330-833B-4916-87AF-A6C37AA2E7DC}" sibTransId="{B5F9BAC2-399D-4003-B563-B1B8CC50D388}"/>
    <dgm:cxn modelId="{2F4034AE-5D00-4ED2-A3FB-AFB9A7D392BF}" type="presParOf" srcId="{2FB56486-AF30-4960-8EC0-1784131F37DD}" destId="{DBD8928A-EF01-42B3-A85F-3606D9C81D0C}" srcOrd="0" destOrd="0" presId="urn:microsoft.com/office/officeart/2005/8/layout/cycle4"/>
    <dgm:cxn modelId="{4E7DEB22-3315-487A-85C8-AA35C4DADB0E}" type="presParOf" srcId="{DBD8928A-EF01-42B3-A85F-3606D9C81D0C}" destId="{3611DBD9-4C3A-439A-929E-F1D17119C77A}" srcOrd="0" destOrd="0" presId="urn:microsoft.com/office/officeart/2005/8/layout/cycle4"/>
    <dgm:cxn modelId="{5EAEB063-14E5-4D96-83D1-3A5AC114A239}" type="presParOf" srcId="{3611DBD9-4C3A-439A-929E-F1D17119C77A}" destId="{6EB4F946-EB5B-4A3C-9579-D7B2D2B76A61}" srcOrd="0" destOrd="0" presId="urn:microsoft.com/office/officeart/2005/8/layout/cycle4"/>
    <dgm:cxn modelId="{12FE6259-C8AB-43B6-AF61-8826C69B9A41}" type="presParOf" srcId="{3611DBD9-4C3A-439A-929E-F1D17119C77A}" destId="{7E35ACB2-A7D0-4AA3-BD01-C974A4B722F4}" srcOrd="1" destOrd="0" presId="urn:microsoft.com/office/officeart/2005/8/layout/cycle4"/>
    <dgm:cxn modelId="{12C4857D-D129-4B16-807B-5C46B6F7C302}" type="presParOf" srcId="{DBD8928A-EF01-42B3-A85F-3606D9C81D0C}" destId="{0569CF30-9C0B-42AD-AD13-E397C1275D44}" srcOrd="1" destOrd="0" presId="urn:microsoft.com/office/officeart/2005/8/layout/cycle4"/>
    <dgm:cxn modelId="{25301A8F-2163-42D5-A607-CDDC53D16F45}" type="presParOf" srcId="{0569CF30-9C0B-42AD-AD13-E397C1275D44}" destId="{4207EF96-F4EA-45A7-9B78-4DCB43068472}" srcOrd="0" destOrd="0" presId="urn:microsoft.com/office/officeart/2005/8/layout/cycle4"/>
    <dgm:cxn modelId="{72B4FD01-9C4D-44C3-99F8-6F47C86B92F1}" type="presParOf" srcId="{0569CF30-9C0B-42AD-AD13-E397C1275D44}" destId="{03A72862-7056-491F-AF93-FD4F234E74AE}" srcOrd="1" destOrd="0" presId="urn:microsoft.com/office/officeart/2005/8/layout/cycle4"/>
    <dgm:cxn modelId="{F5120BB7-EDEB-432E-B0F4-DFB050EE008D}" type="presParOf" srcId="{DBD8928A-EF01-42B3-A85F-3606D9C81D0C}" destId="{192E5AF6-2FEA-4FAA-8146-36000A864323}" srcOrd="2" destOrd="0" presId="urn:microsoft.com/office/officeart/2005/8/layout/cycle4"/>
    <dgm:cxn modelId="{359D51B0-6B27-4D06-8601-A1BD8BC627CC}" type="presParOf" srcId="{2FB56486-AF30-4960-8EC0-1784131F37DD}" destId="{61A968C8-9707-4DE8-96C4-9841563BF28B}" srcOrd="1" destOrd="0" presId="urn:microsoft.com/office/officeart/2005/8/layout/cycle4"/>
    <dgm:cxn modelId="{4554CEEA-9B84-48B4-8D35-9AE7948D928C}" type="presParOf" srcId="{61A968C8-9707-4DE8-96C4-9841563BF28B}" destId="{F879501B-EA41-43CA-9FF1-F08CDF732653}" srcOrd="0" destOrd="0" presId="urn:microsoft.com/office/officeart/2005/8/layout/cycle4"/>
    <dgm:cxn modelId="{1CA95ADF-D690-4C6B-95D2-AB2E630292F7}" type="presParOf" srcId="{61A968C8-9707-4DE8-96C4-9841563BF28B}" destId="{D6985856-F5BE-4485-B155-22187AA85CEB}" srcOrd="1" destOrd="0" presId="urn:microsoft.com/office/officeart/2005/8/layout/cycle4"/>
    <dgm:cxn modelId="{B9A9C8C6-E1DB-4513-A095-84648D9A2C14}" type="presParOf" srcId="{61A968C8-9707-4DE8-96C4-9841563BF28B}" destId="{A0F7B4D5-2DD9-46F7-847B-B7A335A30E70}" srcOrd="2" destOrd="0" presId="urn:microsoft.com/office/officeart/2005/8/layout/cycle4"/>
    <dgm:cxn modelId="{33FA41A8-CE0D-4148-84A1-2A2A587DDBA5}" type="presParOf" srcId="{61A968C8-9707-4DE8-96C4-9841563BF28B}" destId="{7152A00A-3108-4413-92DE-2DF759DC5F54}" srcOrd="3" destOrd="0" presId="urn:microsoft.com/office/officeart/2005/8/layout/cycle4"/>
    <dgm:cxn modelId="{7F6D1027-4ED3-438B-B42B-C0BED84446B8}" type="presParOf" srcId="{61A968C8-9707-4DE8-96C4-9841563BF28B}" destId="{E7C27916-6423-4EFB-BDEE-3D0F00F97F83}" srcOrd="4" destOrd="0" presId="urn:microsoft.com/office/officeart/2005/8/layout/cycle4"/>
    <dgm:cxn modelId="{E814EA97-318A-4281-AC21-3F4717BCFA2B}" type="presParOf" srcId="{2FB56486-AF30-4960-8EC0-1784131F37DD}" destId="{41D507AF-EC6A-4997-B0FE-C107D9413AEC}" srcOrd="2" destOrd="0" presId="urn:microsoft.com/office/officeart/2005/8/layout/cycle4"/>
    <dgm:cxn modelId="{49183E1A-4128-4E0B-8662-2C89CF99D07B}" type="presParOf" srcId="{2FB56486-AF30-4960-8EC0-1784131F37DD}" destId="{480EE5C2-246D-4105-BAA1-B409EF094B78}"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D98DC9-AE91-46F4-A2D4-505AA6FFA1F5}"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s-ES"/>
        </a:p>
      </dgm:t>
    </dgm:pt>
    <dgm:pt modelId="{57BB0262-7A6E-4B16-A1AC-3959A7FE39F4}">
      <dgm:prSet custT="1"/>
      <dgm:spPr>
        <a:xfrm>
          <a:off x="864371" y="260"/>
          <a:ext cx="5037858" cy="944238"/>
        </a:xfrm>
        <a:prstGeom prst="rect">
          <a:avLst/>
        </a:prstGeom>
        <a:noFill/>
        <a:ln>
          <a:noFill/>
        </a:ln>
        <a:effectLst/>
      </dgm:spPr>
      <dgm:t>
        <a:bodyPr/>
        <a:lstStyle/>
        <a:p>
          <a:pPr rtl="0"/>
          <a:r>
            <a:rPr lang="es-ES" sz="2800" b="1" dirty="0">
              <a:solidFill>
                <a:srgbClr val="073763">
                  <a:hueOff val="0"/>
                  <a:satOff val="0"/>
                  <a:lumOff val="0"/>
                  <a:alphaOff val="0"/>
                </a:srgbClr>
              </a:solidFill>
              <a:latin typeface="Calibri Light" panose="020F0302020204030204" pitchFamily="34" charset="0"/>
              <a:ea typeface="+mn-ea"/>
              <a:cs typeface="+mn-cs"/>
            </a:rPr>
            <a:t>Competencias por actor - Obligatoriedad</a:t>
          </a:r>
          <a:endParaRPr lang="es-CO" sz="2800" dirty="0">
            <a:solidFill>
              <a:srgbClr val="073763">
                <a:hueOff val="0"/>
                <a:satOff val="0"/>
                <a:lumOff val="0"/>
                <a:alphaOff val="0"/>
              </a:srgbClr>
            </a:solidFill>
            <a:latin typeface="Calibri Light" panose="020F0302020204030204" pitchFamily="34" charset="0"/>
            <a:ea typeface="+mn-ea"/>
            <a:cs typeface="+mn-cs"/>
          </a:endParaRPr>
        </a:p>
      </dgm:t>
    </dgm:pt>
    <dgm:pt modelId="{51BC1F37-DAF0-48F8-BAAD-A50112553C40}" type="parTrans" cxnId="{8D6CF265-2E96-429C-BF6A-DE6F5B4F2B98}">
      <dgm:prSet/>
      <dgm:spPr/>
      <dgm:t>
        <a:bodyPr/>
        <a:lstStyle/>
        <a:p>
          <a:endParaRPr lang="es-ES"/>
        </a:p>
      </dgm:t>
    </dgm:pt>
    <dgm:pt modelId="{02B7139F-6B7D-4B05-9740-3E674763FBDF}" type="sibTrans" cxnId="{8D6CF265-2E96-429C-BF6A-DE6F5B4F2B98}">
      <dgm:prSet/>
      <dgm:spPr/>
      <dgm:t>
        <a:bodyPr/>
        <a:lstStyle/>
        <a:p>
          <a:endParaRPr lang="es-ES"/>
        </a:p>
      </dgm:t>
    </dgm:pt>
    <dgm:pt modelId="{76B8AE7F-972E-4A50-A7B2-97750BF4518D}" type="pres">
      <dgm:prSet presAssocID="{CED98DC9-AE91-46F4-A2D4-505AA6FFA1F5}" presName="Name0" presStyleCnt="0">
        <dgm:presLayoutVars>
          <dgm:dir/>
        </dgm:presLayoutVars>
      </dgm:prSet>
      <dgm:spPr/>
    </dgm:pt>
    <dgm:pt modelId="{76DC1966-C109-4F8C-AAA1-FFF34E3CFC1E}" type="pres">
      <dgm:prSet presAssocID="{57BB0262-7A6E-4B16-A1AC-3959A7FE39F4}" presName="noChildren" presStyleCnt="0"/>
      <dgm:spPr/>
    </dgm:pt>
    <dgm:pt modelId="{4EE1CBEF-B9FD-4A44-97F2-8D5F0AE5E5C2}" type="pres">
      <dgm:prSet presAssocID="{57BB0262-7A6E-4B16-A1AC-3959A7FE39F4}" presName="gap" presStyleCnt="0"/>
      <dgm:spPr/>
    </dgm:pt>
    <dgm:pt modelId="{AE91B784-7D5C-46AF-B584-302591C6510D}" type="pres">
      <dgm:prSet presAssocID="{57BB0262-7A6E-4B16-A1AC-3959A7FE39F4}" presName="medCircle2" presStyleLbl="vennNode1" presStyleIdx="0" presStyleCnt="1"/>
      <dgm:spPr>
        <a:xfrm>
          <a:off x="392251" y="260"/>
          <a:ext cx="944238" cy="944238"/>
        </a:xfrm>
        <a:prstGeom prst="ellipse">
          <a:avLst/>
        </a:prstGeom>
        <a:solidFill>
          <a:srgbClr val="E4EDFE">
            <a:alpha val="50000"/>
            <a:hueOff val="0"/>
            <a:satOff val="0"/>
            <a:lumOff val="0"/>
            <a:alphaOff val="0"/>
          </a:srgbClr>
        </a:solidFill>
        <a:ln w="25400" cap="flat" cmpd="sng" algn="ctr">
          <a:solidFill>
            <a:srgbClr val="FFFFFF"/>
          </a:solidFill>
          <a:prstDash val="solid"/>
        </a:ln>
        <a:effectLst/>
      </dgm:spPr>
    </dgm:pt>
    <dgm:pt modelId="{B2E94670-DCAE-4408-B777-7FDD37D8FD87}" type="pres">
      <dgm:prSet presAssocID="{57BB0262-7A6E-4B16-A1AC-3959A7FE39F4}" presName="txLvlOnly1" presStyleLbl="revTx" presStyleIdx="0" presStyleCnt="1" custScaleX="119709" custLinFactNeighborX="4504" custLinFactNeighborY="2427"/>
      <dgm:spPr/>
    </dgm:pt>
  </dgm:ptLst>
  <dgm:cxnLst>
    <dgm:cxn modelId="{8D6CF265-2E96-429C-BF6A-DE6F5B4F2B98}" srcId="{CED98DC9-AE91-46F4-A2D4-505AA6FFA1F5}" destId="{57BB0262-7A6E-4B16-A1AC-3959A7FE39F4}" srcOrd="0" destOrd="0" parTransId="{51BC1F37-DAF0-48F8-BAAD-A50112553C40}" sibTransId="{02B7139F-6B7D-4B05-9740-3E674763FBDF}"/>
    <dgm:cxn modelId="{6B33D74C-318E-4ADB-8271-1BC2AEFEC179}" type="presOf" srcId="{57BB0262-7A6E-4B16-A1AC-3959A7FE39F4}" destId="{B2E94670-DCAE-4408-B777-7FDD37D8FD87}" srcOrd="0" destOrd="0" presId="urn:microsoft.com/office/officeart/2008/layout/VerticalCircleList"/>
    <dgm:cxn modelId="{02F5A6A6-3FD3-4169-996A-4741A077EBF5}" type="presOf" srcId="{CED98DC9-AE91-46F4-A2D4-505AA6FFA1F5}" destId="{76B8AE7F-972E-4A50-A7B2-97750BF4518D}" srcOrd="0" destOrd="0" presId="urn:microsoft.com/office/officeart/2008/layout/VerticalCircleList"/>
    <dgm:cxn modelId="{4CA4EDF4-8BEF-46B7-B830-83B1176825D3}" type="presParOf" srcId="{76B8AE7F-972E-4A50-A7B2-97750BF4518D}" destId="{76DC1966-C109-4F8C-AAA1-FFF34E3CFC1E}" srcOrd="0" destOrd="0" presId="urn:microsoft.com/office/officeart/2008/layout/VerticalCircleList"/>
    <dgm:cxn modelId="{29FCF2FF-56D2-40A6-AFEA-F4475B69E264}" type="presParOf" srcId="{76DC1966-C109-4F8C-AAA1-FFF34E3CFC1E}" destId="{4EE1CBEF-B9FD-4A44-97F2-8D5F0AE5E5C2}" srcOrd="0" destOrd="0" presId="urn:microsoft.com/office/officeart/2008/layout/VerticalCircleList"/>
    <dgm:cxn modelId="{E6C8A727-80F4-434C-A0E0-4987DDCC4C1A}" type="presParOf" srcId="{76DC1966-C109-4F8C-AAA1-FFF34E3CFC1E}" destId="{AE91B784-7D5C-46AF-B584-302591C6510D}" srcOrd="1" destOrd="0" presId="urn:microsoft.com/office/officeart/2008/layout/VerticalCircleList"/>
    <dgm:cxn modelId="{91C849EF-07D8-46B0-A072-93BB8645F2A8}" type="presParOf" srcId="{76DC1966-C109-4F8C-AAA1-FFF34E3CFC1E}" destId="{B2E94670-DCAE-4408-B777-7FDD37D8FD87}"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FBD684-8F3B-4152-A033-B362FF633710}"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s-ES"/>
        </a:p>
      </dgm:t>
    </dgm:pt>
    <dgm:pt modelId="{61D74563-9897-4F7F-B4F1-7C04C857F8A5}">
      <dgm:prSet phldrT="[Texto]" custT="1"/>
      <dgm:spPr>
        <a:solidFill>
          <a:schemeClr val="accent6">
            <a:lumMod val="75000"/>
          </a:schemeClr>
        </a:solidFill>
      </dgm:spPr>
      <dgm:t>
        <a:bodyPr/>
        <a:lstStyle/>
        <a:p>
          <a:pPr algn="l"/>
          <a:r>
            <a:rPr lang="es-ES" sz="1800" b="1" dirty="0">
              <a:latin typeface="Arial" panose="020B0604020202020204" pitchFamily="34" charset="0"/>
              <a:cs typeface="Arial" panose="020B0604020202020204" pitchFamily="34" charset="0"/>
            </a:rPr>
            <a:t>¿Cómo? </a:t>
          </a:r>
          <a:r>
            <a:rPr lang="es-ES" sz="1800" dirty="0">
              <a:solidFill>
                <a:schemeClr val="tx1"/>
              </a:solidFill>
              <a:latin typeface="Arial" panose="020B0604020202020204" pitchFamily="34" charset="0"/>
              <a:cs typeface="Arial" panose="020B0604020202020204" pitchFamily="34" charset="0"/>
            </a:rPr>
            <a:t>A través </a:t>
          </a:r>
          <a:r>
            <a:rPr lang="es-ES" sz="1800" dirty="0">
              <a:latin typeface="Arial" panose="020B0604020202020204" pitchFamily="34" charset="0"/>
              <a:cs typeface="Arial" panose="020B0604020202020204" pitchFamily="34" charset="0"/>
            </a:rPr>
            <a:t>del Sistema Integral de Información de la Protección Social- SISPRO.</a:t>
          </a:r>
        </a:p>
        <a:p>
          <a:pPr algn="l"/>
          <a:r>
            <a:rPr lang="es-ES" sz="1800" dirty="0">
              <a:latin typeface="Arial" panose="020B0604020202020204" pitchFamily="34" charset="0"/>
              <a:cs typeface="Arial" panose="020B0604020202020204" pitchFamily="34" charset="0"/>
            </a:rPr>
            <a:t>Plataforma de transporte de información PISIS</a:t>
          </a:r>
        </a:p>
      </dgm:t>
    </dgm:pt>
    <dgm:pt modelId="{D6CFC771-5E7E-420B-997A-86E2CB4533EB}" type="parTrans" cxnId="{DF845B16-6534-42BB-90A8-BC1519BD9EC6}">
      <dgm:prSet/>
      <dgm:spPr/>
      <dgm:t>
        <a:bodyPr/>
        <a:lstStyle/>
        <a:p>
          <a:endParaRPr lang="es-ES"/>
        </a:p>
      </dgm:t>
    </dgm:pt>
    <dgm:pt modelId="{8FD2EB93-1C30-4FDC-82C3-756FA10482D0}" type="sibTrans" cxnId="{DF845B16-6534-42BB-90A8-BC1519BD9EC6}">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s-ES"/>
        </a:p>
      </dgm:t>
    </dgm:pt>
    <dgm:pt modelId="{9B29400A-245A-4CC0-8F7A-DDBB59C0237D}">
      <dgm:prSet phldrT="[Texto]" custT="1"/>
      <dgm:spPr>
        <a:solidFill>
          <a:schemeClr val="accent6">
            <a:lumMod val="75000"/>
          </a:schemeClr>
        </a:solidFill>
      </dgm:spPr>
      <dgm:t>
        <a:bodyPr/>
        <a:lstStyle/>
        <a:p>
          <a:r>
            <a:rPr lang="es-ES" sz="1800" b="1" dirty="0">
              <a:latin typeface="Arial" panose="020B0604020202020204" pitchFamily="34" charset="0"/>
              <a:cs typeface="Arial" panose="020B0604020202020204" pitchFamily="34" charset="0"/>
            </a:rPr>
            <a:t>¿Quién? </a:t>
          </a:r>
          <a:r>
            <a:rPr lang="es-ES" sz="1800" dirty="0">
              <a:latin typeface="Arial" panose="020B0604020202020204" pitchFamily="34" charset="0"/>
              <a:cs typeface="Arial" panose="020B0604020202020204" pitchFamily="34" charset="0"/>
            </a:rPr>
            <a:t>El Ministerio de salud y Protección Social, </a:t>
          </a:r>
          <a:r>
            <a:rPr lang="es-ES" sz="1800" dirty="0">
              <a:solidFill>
                <a:schemeClr val="tx1"/>
              </a:solidFill>
              <a:latin typeface="Arial" panose="020B0604020202020204" pitchFamily="34" charset="0"/>
              <a:cs typeface="Arial" panose="020B0604020202020204" pitchFamily="34" charset="0"/>
            </a:rPr>
            <a:t>a través </a:t>
          </a:r>
          <a:r>
            <a:rPr lang="es-ES" sz="1800" dirty="0">
              <a:latin typeface="Arial" panose="020B0604020202020204" pitchFamily="34" charset="0"/>
              <a:cs typeface="Arial" panose="020B0604020202020204" pitchFamily="34" charset="0"/>
            </a:rPr>
            <a:t>del grupo de gestión y fomento de la PPSS, en Departamentos y Distritos</a:t>
          </a:r>
        </a:p>
      </dgm:t>
    </dgm:pt>
    <dgm:pt modelId="{FEA5CDEE-332E-4970-AE9C-62BE68A07720}" type="parTrans" cxnId="{EF3836B0-A889-4018-9114-3071321E2FA4}">
      <dgm:prSet/>
      <dgm:spPr/>
      <dgm:t>
        <a:bodyPr/>
        <a:lstStyle/>
        <a:p>
          <a:endParaRPr lang="es-ES"/>
        </a:p>
      </dgm:t>
    </dgm:pt>
    <dgm:pt modelId="{5201C6E8-2C2D-4A67-992B-1027B0274A5D}" type="sibTrans" cxnId="{EF3836B0-A889-4018-9114-3071321E2FA4}">
      <dgm:prSet/>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dgm:spPr>
      <dgm:t>
        <a:bodyPr/>
        <a:lstStyle/>
        <a:p>
          <a:endParaRPr lang="es-ES"/>
        </a:p>
      </dgm:t>
      <dgm:extLst>
        <a:ext uri="{E40237B7-FDA0-4F09-8148-C483321AD2D9}">
          <dgm14:cNvPr xmlns:dgm14="http://schemas.microsoft.com/office/drawing/2010/diagram" id="0" name="" descr="Doctora con relleno sólido"/>
        </a:ext>
      </dgm:extLst>
    </dgm:pt>
    <dgm:pt modelId="{EC8696BE-07EA-499D-93E1-AD1240DC0B90}" type="pres">
      <dgm:prSet presAssocID="{00FBD684-8F3B-4152-A033-B362FF633710}" presName="Name0" presStyleCnt="0">
        <dgm:presLayoutVars>
          <dgm:chMax val="7"/>
          <dgm:chPref val="7"/>
          <dgm:dir/>
        </dgm:presLayoutVars>
      </dgm:prSet>
      <dgm:spPr/>
    </dgm:pt>
    <dgm:pt modelId="{9635C8F0-F407-4892-9910-6B3113473A47}" type="pres">
      <dgm:prSet presAssocID="{00FBD684-8F3B-4152-A033-B362FF633710}" presName="dot1" presStyleLbl="alignNode1" presStyleIdx="0" presStyleCnt="10"/>
      <dgm:spPr/>
    </dgm:pt>
    <dgm:pt modelId="{8F01143D-21A4-4EE8-B402-081818F4E782}" type="pres">
      <dgm:prSet presAssocID="{00FBD684-8F3B-4152-A033-B362FF633710}" presName="dot2" presStyleLbl="alignNode1" presStyleIdx="1" presStyleCnt="10"/>
      <dgm:spPr/>
    </dgm:pt>
    <dgm:pt modelId="{E3BBF71D-37E5-4E58-8E9E-E3E4480524C1}" type="pres">
      <dgm:prSet presAssocID="{00FBD684-8F3B-4152-A033-B362FF633710}" presName="dot3" presStyleLbl="alignNode1" presStyleIdx="2" presStyleCnt="10"/>
      <dgm:spPr/>
    </dgm:pt>
    <dgm:pt modelId="{89E7F70A-1095-4167-8DA2-24BBE1C9CEF0}" type="pres">
      <dgm:prSet presAssocID="{00FBD684-8F3B-4152-A033-B362FF633710}" presName="dotArrow1" presStyleLbl="alignNode1" presStyleIdx="3" presStyleCnt="10"/>
      <dgm:spPr/>
    </dgm:pt>
    <dgm:pt modelId="{B6BF0C59-52F2-408D-893D-AED3173438F8}" type="pres">
      <dgm:prSet presAssocID="{00FBD684-8F3B-4152-A033-B362FF633710}" presName="dotArrow2" presStyleLbl="alignNode1" presStyleIdx="4" presStyleCnt="10"/>
      <dgm:spPr/>
    </dgm:pt>
    <dgm:pt modelId="{9199C0C2-0CF0-41B1-BC0D-0E1742F87E8A}" type="pres">
      <dgm:prSet presAssocID="{00FBD684-8F3B-4152-A033-B362FF633710}" presName="dotArrow3" presStyleLbl="alignNode1" presStyleIdx="5" presStyleCnt="10"/>
      <dgm:spPr/>
    </dgm:pt>
    <dgm:pt modelId="{3D8FDA0D-8854-46C0-9DFB-B3D128F35CB8}" type="pres">
      <dgm:prSet presAssocID="{00FBD684-8F3B-4152-A033-B362FF633710}" presName="dotArrow4" presStyleLbl="alignNode1" presStyleIdx="6" presStyleCnt="10"/>
      <dgm:spPr/>
    </dgm:pt>
    <dgm:pt modelId="{DCE4ED4D-5044-41B5-9ED7-358EDE5C25A4}" type="pres">
      <dgm:prSet presAssocID="{00FBD684-8F3B-4152-A033-B362FF633710}" presName="dotArrow5" presStyleLbl="alignNode1" presStyleIdx="7" presStyleCnt="10"/>
      <dgm:spPr/>
    </dgm:pt>
    <dgm:pt modelId="{C045DAA7-1BF5-451B-A3E2-84E24A4403AA}" type="pres">
      <dgm:prSet presAssocID="{00FBD684-8F3B-4152-A033-B362FF633710}" presName="dotArrow6" presStyleLbl="alignNode1" presStyleIdx="8" presStyleCnt="10"/>
      <dgm:spPr/>
    </dgm:pt>
    <dgm:pt modelId="{EC4AD8A7-1E1E-48F4-95A0-9CB4213A90E0}" type="pres">
      <dgm:prSet presAssocID="{00FBD684-8F3B-4152-A033-B362FF633710}" presName="dotArrow7" presStyleLbl="alignNode1" presStyleIdx="9" presStyleCnt="10"/>
      <dgm:spPr/>
    </dgm:pt>
    <dgm:pt modelId="{76F0020D-762F-43EB-B4E0-E0E99C3F910F}" type="pres">
      <dgm:prSet presAssocID="{61D74563-9897-4F7F-B4F1-7C04C857F8A5}" presName="parTx1" presStyleLbl="node1" presStyleIdx="0" presStyleCnt="2" custScaleX="155617" custScaleY="250677" custLinFactNeighborX="68890" custLinFactNeighborY="13426"/>
      <dgm:spPr/>
    </dgm:pt>
    <dgm:pt modelId="{59080B79-7B69-443B-9639-A7871E3924CE}" type="pres">
      <dgm:prSet presAssocID="{8FD2EB93-1C30-4FDC-82C3-756FA10482D0}" presName="picture1" presStyleCnt="0"/>
      <dgm:spPr/>
    </dgm:pt>
    <dgm:pt modelId="{D7D8EFD2-5066-4637-AED0-AA5317F5CDB3}" type="pres">
      <dgm:prSet presAssocID="{8FD2EB93-1C30-4FDC-82C3-756FA10482D0}" presName="imageRepeatNode" presStyleLbl="fgImgPlace1" presStyleIdx="0" presStyleCnt="2" custLinFactNeighborX="5893" custLinFactNeighborY="24171"/>
      <dgm:spPr/>
    </dgm:pt>
    <dgm:pt modelId="{C644A1EF-9547-4B2C-AA6A-962F4A3850E4}" type="pres">
      <dgm:prSet presAssocID="{9B29400A-245A-4CC0-8F7A-DDBB59C0237D}" presName="parTx2" presStyleLbl="node1" presStyleIdx="1" presStyleCnt="2" custScaleX="118954" custScaleY="285311" custLinFactNeighborX="14220" custLinFactNeighborY="-98031"/>
      <dgm:spPr/>
    </dgm:pt>
    <dgm:pt modelId="{71CF7E9F-4ED1-4503-A6BE-5911AABBDDE5}" type="pres">
      <dgm:prSet presAssocID="{5201C6E8-2C2D-4A67-992B-1027B0274A5D}" presName="picture2" presStyleCnt="0"/>
      <dgm:spPr/>
    </dgm:pt>
    <dgm:pt modelId="{A575F514-21E6-4037-8696-818E160E4C7C}" type="pres">
      <dgm:prSet presAssocID="{5201C6E8-2C2D-4A67-992B-1027B0274A5D}" presName="imageRepeatNode" presStyleLbl="fgImgPlace1" presStyleIdx="1" presStyleCnt="2" custLinFactNeighborX="-16299" custLinFactNeighborY="-11416"/>
      <dgm:spPr/>
    </dgm:pt>
  </dgm:ptLst>
  <dgm:cxnLst>
    <dgm:cxn modelId="{E3E3C20A-9457-402F-915D-9E89CF9346A5}" type="presOf" srcId="{9B29400A-245A-4CC0-8F7A-DDBB59C0237D}" destId="{C644A1EF-9547-4B2C-AA6A-962F4A3850E4}" srcOrd="0" destOrd="0" presId="urn:microsoft.com/office/officeart/2008/layout/AscendingPictureAccentProcess"/>
    <dgm:cxn modelId="{DF845B16-6534-42BB-90A8-BC1519BD9EC6}" srcId="{00FBD684-8F3B-4152-A033-B362FF633710}" destId="{61D74563-9897-4F7F-B4F1-7C04C857F8A5}" srcOrd="0" destOrd="0" parTransId="{D6CFC771-5E7E-420B-997A-86E2CB4533EB}" sibTransId="{8FD2EB93-1C30-4FDC-82C3-756FA10482D0}"/>
    <dgm:cxn modelId="{3645ED38-976A-4298-8D1B-15CF30966B84}" type="presOf" srcId="{5201C6E8-2C2D-4A67-992B-1027B0274A5D}" destId="{A575F514-21E6-4037-8696-818E160E4C7C}" srcOrd="0" destOrd="0" presId="urn:microsoft.com/office/officeart/2008/layout/AscendingPictureAccentProcess"/>
    <dgm:cxn modelId="{41B20062-20A1-47FB-B923-13889195C979}" type="presOf" srcId="{61D74563-9897-4F7F-B4F1-7C04C857F8A5}" destId="{76F0020D-762F-43EB-B4E0-E0E99C3F910F}" srcOrd="0" destOrd="0" presId="urn:microsoft.com/office/officeart/2008/layout/AscendingPictureAccentProcess"/>
    <dgm:cxn modelId="{93214E6C-19AC-40AE-A88B-8547549614C8}" type="presOf" srcId="{00FBD684-8F3B-4152-A033-B362FF633710}" destId="{EC8696BE-07EA-499D-93E1-AD1240DC0B90}" srcOrd="0" destOrd="0" presId="urn:microsoft.com/office/officeart/2008/layout/AscendingPictureAccentProcess"/>
    <dgm:cxn modelId="{EF3836B0-A889-4018-9114-3071321E2FA4}" srcId="{00FBD684-8F3B-4152-A033-B362FF633710}" destId="{9B29400A-245A-4CC0-8F7A-DDBB59C0237D}" srcOrd="1" destOrd="0" parTransId="{FEA5CDEE-332E-4970-AE9C-62BE68A07720}" sibTransId="{5201C6E8-2C2D-4A67-992B-1027B0274A5D}"/>
    <dgm:cxn modelId="{9FE215FC-6678-4EEB-9BCB-94A6B953DC59}" type="presOf" srcId="{8FD2EB93-1C30-4FDC-82C3-756FA10482D0}" destId="{D7D8EFD2-5066-4637-AED0-AA5317F5CDB3}" srcOrd="0" destOrd="0" presId="urn:microsoft.com/office/officeart/2008/layout/AscendingPictureAccentProcess"/>
    <dgm:cxn modelId="{957E2BCD-9608-41ED-851A-ED9F3652B93E}" type="presParOf" srcId="{EC8696BE-07EA-499D-93E1-AD1240DC0B90}" destId="{9635C8F0-F407-4892-9910-6B3113473A47}" srcOrd="0" destOrd="0" presId="urn:microsoft.com/office/officeart/2008/layout/AscendingPictureAccentProcess"/>
    <dgm:cxn modelId="{45E366FB-08D7-4F6A-8C0A-6A729697AF62}" type="presParOf" srcId="{EC8696BE-07EA-499D-93E1-AD1240DC0B90}" destId="{8F01143D-21A4-4EE8-B402-081818F4E782}" srcOrd="1" destOrd="0" presId="urn:microsoft.com/office/officeart/2008/layout/AscendingPictureAccentProcess"/>
    <dgm:cxn modelId="{F0D430ED-0ED2-4088-865D-37BFBDA5DEB5}" type="presParOf" srcId="{EC8696BE-07EA-499D-93E1-AD1240DC0B90}" destId="{E3BBF71D-37E5-4E58-8E9E-E3E4480524C1}" srcOrd="2" destOrd="0" presId="urn:microsoft.com/office/officeart/2008/layout/AscendingPictureAccentProcess"/>
    <dgm:cxn modelId="{815B9CE0-1B38-4426-8395-BD1CBF39F937}" type="presParOf" srcId="{EC8696BE-07EA-499D-93E1-AD1240DC0B90}" destId="{89E7F70A-1095-4167-8DA2-24BBE1C9CEF0}" srcOrd="3" destOrd="0" presId="urn:microsoft.com/office/officeart/2008/layout/AscendingPictureAccentProcess"/>
    <dgm:cxn modelId="{7CD6531F-E2C7-4B4B-B3E2-78D3ED330CE2}" type="presParOf" srcId="{EC8696BE-07EA-499D-93E1-AD1240DC0B90}" destId="{B6BF0C59-52F2-408D-893D-AED3173438F8}" srcOrd="4" destOrd="0" presId="urn:microsoft.com/office/officeart/2008/layout/AscendingPictureAccentProcess"/>
    <dgm:cxn modelId="{9894309A-CFC1-4405-997A-72E59E208A67}" type="presParOf" srcId="{EC8696BE-07EA-499D-93E1-AD1240DC0B90}" destId="{9199C0C2-0CF0-41B1-BC0D-0E1742F87E8A}" srcOrd="5" destOrd="0" presId="urn:microsoft.com/office/officeart/2008/layout/AscendingPictureAccentProcess"/>
    <dgm:cxn modelId="{2FE03A71-C050-4656-8DEE-B991036EA9DF}" type="presParOf" srcId="{EC8696BE-07EA-499D-93E1-AD1240DC0B90}" destId="{3D8FDA0D-8854-46C0-9DFB-B3D128F35CB8}" srcOrd="6" destOrd="0" presId="urn:microsoft.com/office/officeart/2008/layout/AscendingPictureAccentProcess"/>
    <dgm:cxn modelId="{69C8D960-0900-4817-9957-BF480014A8BB}" type="presParOf" srcId="{EC8696BE-07EA-499D-93E1-AD1240DC0B90}" destId="{DCE4ED4D-5044-41B5-9ED7-358EDE5C25A4}" srcOrd="7" destOrd="0" presId="urn:microsoft.com/office/officeart/2008/layout/AscendingPictureAccentProcess"/>
    <dgm:cxn modelId="{E8FA7EA9-DCB2-4ECD-A6D3-7681F9566807}" type="presParOf" srcId="{EC8696BE-07EA-499D-93E1-AD1240DC0B90}" destId="{C045DAA7-1BF5-451B-A3E2-84E24A4403AA}" srcOrd="8" destOrd="0" presId="urn:microsoft.com/office/officeart/2008/layout/AscendingPictureAccentProcess"/>
    <dgm:cxn modelId="{8B65B493-F622-4BEA-B003-DE8C3343F9DA}" type="presParOf" srcId="{EC8696BE-07EA-499D-93E1-AD1240DC0B90}" destId="{EC4AD8A7-1E1E-48F4-95A0-9CB4213A90E0}" srcOrd="9" destOrd="0" presId="urn:microsoft.com/office/officeart/2008/layout/AscendingPictureAccentProcess"/>
    <dgm:cxn modelId="{883F9DC3-35A4-432A-940F-5E6976C860EC}" type="presParOf" srcId="{EC8696BE-07EA-499D-93E1-AD1240DC0B90}" destId="{76F0020D-762F-43EB-B4E0-E0E99C3F910F}" srcOrd="10" destOrd="0" presId="urn:microsoft.com/office/officeart/2008/layout/AscendingPictureAccentProcess"/>
    <dgm:cxn modelId="{FDC21517-322E-4AF7-B362-77D2B3CF0488}" type="presParOf" srcId="{EC8696BE-07EA-499D-93E1-AD1240DC0B90}" destId="{59080B79-7B69-443B-9639-A7871E3924CE}" srcOrd="11" destOrd="0" presId="urn:microsoft.com/office/officeart/2008/layout/AscendingPictureAccentProcess"/>
    <dgm:cxn modelId="{4351B8C8-1007-48F2-8849-FD45C74CF290}" type="presParOf" srcId="{59080B79-7B69-443B-9639-A7871E3924CE}" destId="{D7D8EFD2-5066-4637-AED0-AA5317F5CDB3}" srcOrd="0" destOrd="0" presId="urn:microsoft.com/office/officeart/2008/layout/AscendingPictureAccentProcess"/>
    <dgm:cxn modelId="{120D6EA6-8BFA-4FF7-9200-50CCB65C322A}" type="presParOf" srcId="{EC8696BE-07EA-499D-93E1-AD1240DC0B90}" destId="{C644A1EF-9547-4B2C-AA6A-962F4A3850E4}" srcOrd="12" destOrd="0" presId="urn:microsoft.com/office/officeart/2008/layout/AscendingPictureAccentProcess"/>
    <dgm:cxn modelId="{BC5A6F48-6605-4B01-B79F-5FCE7DD887EF}" type="presParOf" srcId="{EC8696BE-07EA-499D-93E1-AD1240DC0B90}" destId="{71CF7E9F-4ED1-4503-A6BE-5911AABBDDE5}" srcOrd="13" destOrd="0" presId="urn:microsoft.com/office/officeart/2008/layout/AscendingPictureAccentProcess"/>
    <dgm:cxn modelId="{CB17C2F6-1EBF-41E1-9F17-6EB6D0FCB197}" type="presParOf" srcId="{71CF7E9F-4ED1-4503-A6BE-5911AABBDDE5}" destId="{A575F514-21E6-4037-8696-818E160E4C7C}"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7EF96-F4EA-45A7-9B78-4DCB43068472}">
      <dsp:nvSpPr>
        <dsp:cNvPr id="0" name=""/>
        <dsp:cNvSpPr/>
      </dsp:nvSpPr>
      <dsp:spPr>
        <a:xfrm>
          <a:off x="5003564" y="3136364"/>
          <a:ext cx="2291160" cy="1561779"/>
        </a:xfrm>
        <a:prstGeom prst="roundRect">
          <a:avLst>
            <a:gd name="adj" fmla="val 10000"/>
          </a:avLst>
        </a:prstGeom>
        <a:solidFill>
          <a:sysClr val="window" lastClr="FFFFFF">
            <a:alpha val="90000"/>
            <a:hueOff val="0"/>
            <a:satOff val="0"/>
            <a:lumOff val="0"/>
            <a:alphaOff val="0"/>
          </a:sysClr>
        </a:solidFill>
        <a:ln w="254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s-MX" sz="11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Línea 5. Fortalecimiento de la Gestión Integral </a:t>
          </a:r>
          <a:r>
            <a:rPr lang="es-MX" sz="1100" kern="12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Territorializada</a:t>
          </a:r>
          <a:r>
            <a:rPr lang="es-MX" sz="11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para la Garantía de los Derechos Decreto 503/2011</a:t>
          </a:r>
          <a:r>
            <a:rPr lang="es-MX" sz="9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t>
          </a:r>
          <a:endParaRPr lang="es-CO" sz="9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5725219" y="3561116"/>
        <a:ext cx="1535198" cy="1102720"/>
      </dsp:txXfrm>
    </dsp:sp>
    <dsp:sp modelId="{A0AB8009-9CD1-4FD7-A478-6C40CE4BBEEA}">
      <dsp:nvSpPr>
        <dsp:cNvPr id="0" name=""/>
        <dsp:cNvSpPr/>
      </dsp:nvSpPr>
      <dsp:spPr>
        <a:xfrm>
          <a:off x="471841" y="3448116"/>
          <a:ext cx="2087637" cy="1331695"/>
        </a:xfrm>
        <a:prstGeom prst="roundRect">
          <a:avLst>
            <a:gd name="adj" fmla="val 10000"/>
          </a:avLst>
        </a:prstGeom>
        <a:solidFill>
          <a:sysClr val="window" lastClr="FFFFFF">
            <a:alpha val="90000"/>
            <a:hueOff val="0"/>
            <a:satOff val="0"/>
            <a:lumOff val="0"/>
            <a:alphaOff val="0"/>
          </a:sysClr>
        </a:solidFill>
        <a:ln w="254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s-ES" sz="1100" kern="1200" dirty="0">
              <a:solidFill>
                <a:sysClr val="windowText" lastClr="000000">
                  <a:hueOff val="0"/>
                  <a:satOff val="0"/>
                  <a:lumOff val="0"/>
                  <a:alphaOff val="0"/>
                </a:sysClr>
              </a:solidFill>
              <a:latin typeface="Arial Narrow" pitchFamily="34" charset="0"/>
              <a:ea typeface="+mn-ea"/>
              <a:cs typeface="Arial" panose="020B0604020202020204" pitchFamily="34" charset="0"/>
            </a:rPr>
            <a:t>Línea 4.Fortalecimiento Institucional de las Entidades y de la Gestión Pública Participativa del Decreto 503 de 2011</a:t>
          </a:r>
          <a:endParaRPr lang="es-CO" sz="1100" kern="1200" dirty="0">
            <a:solidFill>
              <a:sysClr val="windowText" lastClr="000000">
                <a:hueOff val="0"/>
                <a:satOff val="0"/>
                <a:lumOff val="0"/>
                <a:alphaOff val="0"/>
              </a:sysClr>
            </a:solidFill>
            <a:latin typeface="Arial Narrow" pitchFamily="34" charset="0"/>
            <a:ea typeface="+mn-ea"/>
            <a:cs typeface="Arial" panose="020B0604020202020204" pitchFamily="34" charset="0"/>
          </a:endParaRPr>
        </a:p>
      </dsp:txBody>
      <dsp:txXfrm>
        <a:off x="501094" y="3810293"/>
        <a:ext cx="1402840" cy="940265"/>
      </dsp:txXfrm>
    </dsp:sp>
    <dsp:sp modelId="{5D988D45-3D2A-4D7D-8563-A2F9ABC7DFE0}">
      <dsp:nvSpPr>
        <dsp:cNvPr id="0" name=""/>
        <dsp:cNvSpPr/>
      </dsp:nvSpPr>
      <dsp:spPr>
        <a:xfrm>
          <a:off x="4596874" y="-28139"/>
          <a:ext cx="2540539" cy="1870807"/>
        </a:xfrm>
        <a:prstGeom prst="roundRect">
          <a:avLst>
            <a:gd name="adj" fmla="val 10000"/>
          </a:avLst>
        </a:prstGeom>
        <a:solidFill>
          <a:schemeClr val="bg1">
            <a:alpha val="90000"/>
          </a:schemeClr>
        </a:solidFill>
        <a:ln w="254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s-MX" sz="1100" kern="1200" dirty="0">
              <a:solidFill>
                <a:sysClr val="windowText" lastClr="000000">
                  <a:hueOff val="0"/>
                  <a:satOff val="0"/>
                  <a:lumOff val="0"/>
                  <a:alphaOff val="0"/>
                </a:sysClr>
              </a:solidFill>
              <a:latin typeface="Arial Narrow" pitchFamily="34" charset="0"/>
              <a:ea typeface="+mn-ea"/>
              <a:cs typeface="Arial" panose="020B0604020202020204" pitchFamily="34" charset="0"/>
            </a:rPr>
            <a:t>Línea 3. Fortalecimiento de</a:t>
          </a:r>
          <a:r>
            <a:rPr lang="es-ES" sz="1100" kern="1200" dirty="0">
              <a:solidFill>
                <a:sysClr val="windowText" lastClr="000000">
                  <a:hueOff val="0"/>
                  <a:satOff val="0"/>
                  <a:lumOff val="0"/>
                  <a:alphaOff val="0"/>
                </a:sysClr>
              </a:solidFill>
              <a:latin typeface="Arial Narrow" pitchFamily="34" charset="0"/>
              <a:ea typeface="+mn-ea"/>
              <a:cs typeface="Arial" panose="020B0604020202020204" pitchFamily="34" charset="0"/>
            </a:rPr>
            <a:t> Redes y Organizaciones Sociales Autónomas </a:t>
          </a:r>
          <a:r>
            <a:rPr lang="es-MX" sz="1100" kern="1200" dirty="0">
              <a:solidFill>
                <a:sysClr val="windowText" lastClr="000000">
                  <a:hueOff val="0"/>
                  <a:satOff val="0"/>
                  <a:lumOff val="0"/>
                  <a:alphaOff val="0"/>
                </a:sysClr>
              </a:solidFill>
              <a:latin typeface="Arial Narrow" pitchFamily="34" charset="0"/>
              <a:ea typeface="+mn-ea"/>
              <a:cs typeface="Arial" panose="020B0604020202020204" pitchFamily="34" charset="0"/>
            </a:rPr>
            <a:t>del Decreto 503 de 2011</a:t>
          </a:r>
          <a:endParaRPr lang="es-CO" sz="1100" kern="1200" dirty="0">
            <a:solidFill>
              <a:sysClr val="windowText" lastClr="000000">
                <a:hueOff val="0"/>
                <a:satOff val="0"/>
                <a:lumOff val="0"/>
                <a:alphaOff val="0"/>
              </a:sysClr>
            </a:solidFill>
            <a:latin typeface="Arial Narrow" pitchFamily="34" charset="0"/>
            <a:ea typeface="+mn-ea"/>
            <a:cs typeface="Arial" panose="020B0604020202020204" pitchFamily="34" charset="0"/>
          </a:endParaRPr>
        </a:p>
      </dsp:txBody>
      <dsp:txXfrm>
        <a:off x="5400132" y="12957"/>
        <a:ext cx="1696185" cy="1320913"/>
      </dsp:txXfrm>
    </dsp:sp>
    <dsp:sp modelId="{6EB4F946-EB5B-4A3C-9579-D7B2D2B76A61}">
      <dsp:nvSpPr>
        <dsp:cNvPr id="0" name=""/>
        <dsp:cNvSpPr/>
      </dsp:nvSpPr>
      <dsp:spPr>
        <a:xfrm>
          <a:off x="452342" y="119043"/>
          <a:ext cx="2539421" cy="1576442"/>
        </a:xfrm>
        <a:prstGeom prst="roundRect">
          <a:avLst>
            <a:gd name="adj" fmla="val 10000"/>
          </a:avLst>
        </a:prstGeom>
        <a:solidFill>
          <a:sysClr val="window" lastClr="FFFFFF">
            <a:alpha val="90000"/>
            <a:hueOff val="0"/>
            <a:satOff val="0"/>
            <a:lumOff val="0"/>
            <a:alphaOff val="0"/>
          </a:sysClr>
        </a:solidFill>
        <a:ln w="254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s-MX" sz="1100" kern="1200" dirty="0">
              <a:solidFill>
                <a:sysClr val="windowText" lastClr="000000">
                  <a:hueOff val="0"/>
                  <a:satOff val="0"/>
                  <a:lumOff val="0"/>
                  <a:alphaOff val="0"/>
                </a:sysClr>
              </a:solidFill>
              <a:latin typeface="Arial Narrow" pitchFamily="34" charset="0"/>
              <a:ea typeface="+mn-ea"/>
              <a:cs typeface="Arial" panose="020B0604020202020204" pitchFamily="34" charset="0"/>
            </a:rPr>
            <a:t>Línea 4. Fortalecimiento Institucional de las Entidades y de la Gestión Pública Participativa Decreto 503/2011.</a:t>
          </a:r>
          <a:endParaRPr lang="es-CO" sz="1100" kern="1200" dirty="0">
            <a:solidFill>
              <a:sysClr val="windowText" lastClr="000000">
                <a:hueOff val="0"/>
                <a:satOff val="0"/>
                <a:lumOff val="0"/>
                <a:alphaOff val="0"/>
              </a:sysClr>
            </a:solidFill>
            <a:latin typeface="Arial Narrow" pitchFamily="34" charset="0"/>
            <a:ea typeface="+mn-ea"/>
            <a:cs typeface="Arial" panose="020B0604020202020204" pitchFamily="34" charset="0"/>
          </a:endParaRPr>
        </a:p>
      </dsp:txBody>
      <dsp:txXfrm>
        <a:off x="486971" y="153672"/>
        <a:ext cx="1708337" cy="1113074"/>
      </dsp:txXfrm>
    </dsp:sp>
    <dsp:sp modelId="{F879501B-EA41-43CA-9FF1-F08CDF732653}">
      <dsp:nvSpPr>
        <dsp:cNvPr id="0" name=""/>
        <dsp:cNvSpPr/>
      </dsp:nvSpPr>
      <dsp:spPr>
        <a:xfrm>
          <a:off x="1614478" y="492610"/>
          <a:ext cx="2060217" cy="1885901"/>
        </a:xfrm>
        <a:prstGeom prst="pieWedge">
          <a:avLst/>
        </a:prstGeom>
        <a:solidFill>
          <a:schemeClr val="accent1">
            <a:lumMod val="60000"/>
            <a:lumOff val="4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CO" sz="1400" b="0" kern="1200" dirty="0">
              <a:solidFill>
                <a:sysClr val="window" lastClr="FFFFFF"/>
              </a:solidFill>
              <a:latin typeface="Arial" panose="020B0604020202020204" pitchFamily="34" charset="0"/>
              <a:ea typeface="+mn-ea"/>
              <a:cs typeface="Arial" panose="020B0604020202020204" pitchFamily="34" charset="0"/>
            </a:rPr>
            <a:t>Eje 1: Fortalecimiento Institucional. Resolución 2063/2017 </a:t>
          </a:r>
        </a:p>
      </dsp:txBody>
      <dsp:txXfrm>
        <a:off x="2217902" y="1044978"/>
        <a:ext cx="1456793" cy="1333533"/>
      </dsp:txXfrm>
    </dsp:sp>
    <dsp:sp modelId="{D6985856-F5BE-4485-B155-22187AA85CEB}">
      <dsp:nvSpPr>
        <dsp:cNvPr id="0" name=""/>
        <dsp:cNvSpPr/>
      </dsp:nvSpPr>
      <dsp:spPr>
        <a:xfrm rot="5400000">
          <a:off x="3758189" y="451614"/>
          <a:ext cx="1908325" cy="2016126"/>
        </a:xfrm>
        <a:prstGeom prst="pieWedge">
          <a:avLst/>
        </a:prstGeom>
        <a:solidFill>
          <a:schemeClr val="accent1">
            <a:lumMod val="75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CO" sz="1400" b="0" kern="1200" dirty="0">
              <a:solidFill>
                <a:sysClr val="window" lastClr="FFFFFF"/>
              </a:solidFill>
              <a:latin typeface="Arial" panose="020B0604020202020204" pitchFamily="34" charset="0"/>
              <a:ea typeface="+mn-ea"/>
              <a:cs typeface="Arial" panose="020B0604020202020204" pitchFamily="34" charset="0"/>
            </a:rPr>
            <a:t>Eje 2: </a:t>
          </a:r>
          <a:r>
            <a:rPr lang="es-ES" sz="1400" b="0" kern="1200" dirty="0">
              <a:solidFill>
                <a:sysClr val="window" lastClr="FFFFFF"/>
              </a:solidFill>
              <a:latin typeface="Arial" panose="020B0604020202020204" pitchFamily="34" charset="0"/>
              <a:ea typeface="+mn-ea"/>
              <a:cs typeface="Arial" panose="020B0604020202020204" pitchFamily="34" charset="0"/>
            </a:rPr>
            <a:t>Empoderamiento de la Ciudadanía y las Organizaciones Sociales en  Salud </a:t>
          </a:r>
          <a:r>
            <a:rPr lang="es-ES" sz="1400" b="1" kern="1200" dirty="0">
              <a:solidFill>
                <a:sysClr val="window" lastClr="FFFFFF"/>
              </a:solidFill>
              <a:latin typeface="Arial" panose="020B0604020202020204" pitchFamily="34" charset="0"/>
              <a:ea typeface="+mn-ea"/>
              <a:cs typeface="Arial" panose="020B0604020202020204" pitchFamily="34" charset="0"/>
            </a:rPr>
            <a:t>.</a:t>
          </a:r>
          <a:r>
            <a:rPr lang="es-CO" sz="1400" b="1" kern="1200" dirty="0">
              <a:solidFill>
                <a:sysClr val="window" lastClr="FFFFFF"/>
              </a:solidFill>
              <a:latin typeface="Arial" panose="020B0604020202020204" pitchFamily="34" charset="0"/>
              <a:ea typeface="+mn-ea"/>
              <a:cs typeface="Arial" panose="020B0604020202020204" pitchFamily="34" charset="0"/>
            </a:rPr>
            <a:t>  </a:t>
          </a:r>
        </a:p>
      </dsp:txBody>
      <dsp:txXfrm rot="-5400000">
        <a:off x="3704289" y="1064450"/>
        <a:ext cx="1425616" cy="1349390"/>
      </dsp:txXfrm>
    </dsp:sp>
    <dsp:sp modelId="{A0F7B4D5-2DD9-46F7-847B-B7A335A30E70}">
      <dsp:nvSpPr>
        <dsp:cNvPr id="0" name=""/>
        <dsp:cNvSpPr/>
      </dsp:nvSpPr>
      <dsp:spPr>
        <a:xfrm rot="10800000">
          <a:off x="3752221" y="2518511"/>
          <a:ext cx="1925784" cy="1822837"/>
        </a:xfrm>
        <a:prstGeom prst="pieWedge">
          <a:avLst/>
        </a:prstGeom>
        <a:solidFill>
          <a:schemeClr val="accent1">
            <a:lumMod val="60000"/>
            <a:lumOff val="4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MX" sz="1400" b="0" kern="1200" dirty="0">
              <a:solidFill>
                <a:sysClr val="window" lastClr="FFFFFF"/>
              </a:solidFill>
              <a:latin typeface="Arial" panose="020B0604020202020204" pitchFamily="34" charset="0"/>
              <a:ea typeface="+mn-ea"/>
              <a:cs typeface="Arial" panose="020B0604020202020204" pitchFamily="34" charset="0"/>
            </a:rPr>
            <a:t>Eje</a:t>
          </a:r>
          <a:r>
            <a:rPr lang="es-ES" sz="1400" b="0" kern="1200" dirty="0">
              <a:solidFill>
                <a:sysClr val="window" lastClr="FFFFFF"/>
              </a:solidFill>
              <a:latin typeface="Arial" panose="020B0604020202020204" pitchFamily="34" charset="0"/>
              <a:ea typeface="+mn-ea"/>
              <a:cs typeface="Arial" panose="020B0604020202020204" pitchFamily="34" charset="0"/>
            </a:rPr>
            <a:t> </a:t>
          </a:r>
          <a:r>
            <a:rPr lang="es-MX" sz="1400" b="0" kern="1200" dirty="0">
              <a:solidFill>
                <a:sysClr val="window" lastClr="FFFFFF"/>
              </a:solidFill>
              <a:latin typeface="Arial" panose="020B0604020202020204" pitchFamily="34" charset="0"/>
              <a:ea typeface="+mn-ea"/>
              <a:cs typeface="Arial" panose="020B0604020202020204" pitchFamily="34" charset="0"/>
            </a:rPr>
            <a:t>3:</a:t>
          </a:r>
        </a:p>
        <a:p>
          <a:pPr marL="0" lvl="0" indent="0" algn="ctr" defTabSz="622300">
            <a:lnSpc>
              <a:spcPct val="90000"/>
            </a:lnSpc>
            <a:spcBef>
              <a:spcPct val="0"/>
            </a:spcBef>
            <a:spcAft>
              <a:spcPct val="35000"/>
            </a:spcAft>
            <a:buNone/>
          </a:pPr>
          <a:r>
            <a:rPr lang="es-MX" sz="1400" b="0" kern="1200" dirty="0">
              <a:solidFill>
                <a:sysClr val="window" lastClr="FFFFFF"/>
              </a:solidFill>
              <a:latin typeface="Arial" panose="020B0604020202020204" pitchFamily="34" charset="0"/>
              <a:ea typeface="+mn-ea"/>
              <a:cs typeface="Arial" panose="020B0604020202020204" pitchFamily="34" charset="0"/>
            </a:rPr>
            <a:t> Impulso a la cultura de la salud</a:t>
          </a:r>
          <a:endParaRPr lang="es-CO" sz="1400" b="0" kern="1200" dirty="0">
            <a:solidFill>
              <a:sysClr val="window" lastClr="FFFFFF"/>
            </a:solidFill>
            <a:latin typeface="Arial" panose="020B0604020202020204" pitchFamily="34" charset="0"/>
            <a:ea typeface="+mn-ea"/>
            <a:cs typeface="Arial" panose="020B0604020202020204" pitchFamily="34" charset="0"/>
          </a:endParaRPr>
        </a:p>
      </dsp:txBody>
      <dsp:txXfrm rot="10800000">
        <a:off x="3752221" y="2518511"/>
        <a:ext cx="1361735" cy="1288940"/>
      </dsp:txXfrm>
    </dsp:sp>
    <dsp:sp modelId="{7152A00A-3108-4413-92DE-2DF759DC5F54}">
      <dsp:nvSpPr>
        <dsp:cNvPr id="0" name=""/>
        <dsp:cNvSpPr/>
      </dsp:nvSpPr>
      <dsp:spPr>
        <a:xfrm rot="16200000">
          <a:off x="1736330" y="2406123"/>
          <a:ext cx="1803998" cy="2064671"/>
        </a:xfrm>
        <a:prstGeom prst="pieWedge">
          <a:avLst/>
        </a:prstGeom>
        <a:solidFill>
          <a:schemeClr val="accent1">
            <a:lumMod val="75000"/>
          </a:schemeClr>
        </a:solidFill>
        <a:ln w="254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CO" sz="1400" b="0" kern="1200" dirty="0">
              <a:solidFill>
                <a:sysClr val="window" lastClr="FFFFFF"/>
              </a:solidFill>
              <a:latin typeface="Arial" panose="020B0604020202020204" pitchFamily="34" charset="0"/>
              <a:ea typeface="+mn-ea"/>
              <a:cs typeface="Arial" panose="020B0604020202020204" pitchFamily="34" charset="0"/>
            </a:rPr>
            <a:t>Eje 4:</a:t>
          </a:r>
        </a:p>
        <a:p>
          <a:pPr marL="0" lvl="0" indent="0" algn="ctr" defTabSz="622300">
            <a:lnSpc>
              <a:spcPct val="90000"/>
            </a:lnSpc>
            <a:spcBef>
              <a:spcPct val="0"/>
            </a:spcBef>
            <a:spcAft>
              <a:spcPct val="35000"/>
            </a:spcAft>
            <a:buNone/>
          </a:pPr>
          <a:r>
            <a:rPr lang="es-ES" sz="1400" b="0" kern="1200" dirty="0">
              <a:solidFill>
                <a:sysClr val="window" lastClr="FFFFFF"/>
              </a:solidFill>
              <a:latin typeface="Arial" panose="020B0604020202020204" pitchFamily="34" charset="0"/>
              <a:ea typeface="+mn-ea"/>
              <a:cs typeface="Arial" panose="020B0604020202020204" pitchFamily="34" charset="0"/>
            </a:rPr>
            <a:t>Control Social en Salud</a:t>
          </a:r>
          <a:r>
            <a:rPr lang="es-CO" sz="1400" b="0" kern="1200" dirty="0">
              <a:solidFill>
                <a:sysClr val="window" lastClr="FFFFFF"/>
              </a:solidFill>
              <a:latin typeface="Arial" panose="020B0604020202020204" pitchFamily="34" charset="0"/>
              <a:ea typeface="+mn-ea"/>
              <a:cs typeface="Arial" panose="020B0604020202020204" pitchFamily="34" charset="0"/>
            </a:rPr>
            <a:t> </a:t>
          </a:r>
        </a:p>
      </dsp:txBody>
      <dsp:txXfrm rot="5400000">
        <a:off x="2210722" y="2536460"/>
        <a:ext cx="1459943" cy="1275619"/>
      </dsp:txXfrm>
    </dsp:sp>
    <dsp:sp modelId="{41D507AF-EC6A-4997-B0FE-C107D9413AEC}">
      <dsp:nvSpPr>
        <dsp:cNvPr id="0" name=""/>
        <dsp:cNvSpPr/>
      </dsp:nvSpPr>
      <dsp:spPr>
        <a:xfrm>
          <a:off x="3410175" y="2136684"/>
          <a:ext cx="768847" cy="668563"/>
        </a:xfrm>
        <a:prstGeom prst="circularArrow">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80EE5C2-246D-4105-BAA1-B409EF094B78}">
      <dsp:nvSpPr>
        <dsp:cNvPr id="0" name=""/>
        <dsp:cNvSpPr/>
      </dsp:nvSpPr>
      <dsp:spPr>
        <a:xfrm rot="10800000">
          <a:off x="3410175" y="2393823"/>
          <a:ext cx="768847" cy="668563"/>
        </a:xfrm>
        <a:prstGeom prst="circularArrow">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7EF96-F4EA-45A7-9B78-4DCB43068472}">
      <dsp:nvSpPr>
        <dsp:cNvPr id="0" name=""/>
        <dsp:cNvSpPr/>
      </dsp:nvSpPr>
      <dsp:spPr>
        <a:xfrm>
          <a:off x="3698022" y="2863643"/>
          <a:ext cx="2452115" cy="1305575"/>
        </a:xfrm>
        <a:prstGeom prst="roundRect">
          <a:avLst>
            <a:gd name="adj" fmla="val 10000"/>
          </a:avLst>
        </a:prstGeom>
        <a:solidFill>
          <a:sysClr val="window" lastClr="FFFFFF">
            <a:alpha val="90000"/>
            <a:hueOff val="0"/>
            <a:satOff val="0"/>
            <a:lumOff val="0"/>
            <a:alphaOff val="0"/>
          </a:sysClr>
        </a:solidFill>
        <a:ln w="254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s-MX" sz="1200" kern="1200" dirty="0">
              <a:solidFill>
                <a:sysClr val="windowText" lastClr="000000">
                  <a:hueOff val="0"/>
                  <a:satOff val="0"/>
                  <a:lumOff val="0"/>
                  <a:alphaOff val="0"/>
                </a:sysClr>
              </a:solidFill>
              <a:latin typeface="Arial Narrow" panose="020B0606020202030204" pitchFamily="34" charset="0"/>
              <a:ea typeface="+mn-ea"/>
              <a:cs typeface="+mn-cs"/>
            </a:rPr>
            <a:t>Línea 2. Articulación de Acciones de Participación Ciudadana del Decreto 503/2011</a:t>
          </a:r>
          <a:endParaRPr lang="es-CO" sz="1200" kern="1200" dirty="0">
            <a:solidFill>
              <a:sysClr val="windowText" lastClr="000000">
                <a:hueOff val="0"/>
                <a:satOff val="0"/>
                <a:lumOff val="0"/>
                <a:alphaOff val="0"/>
              </a:sysClr>
            </a:solidFill>
            <a:latin typeface="Arial Narrow" panose="020B0606020202030204" pitchFamily="34" charset="0"/>
            <a:ea typeface="+mn-ea"/>
            <a:cs typeface="+mn-cs"/>
          </a:endParaRPr>
        </a:p>
      </dsp:txBody>
      <dsp:txXfrm>
        <a:off x="4462335" y="3218716"/>
        <a:ext cx="1659122" cy="921823"/>
      </dsp:txXfrm>
    </dsp:sp>
    <dsp:sp modelId="{6EB4F946-EB5B-4A3C-9579-D7B2D2B76A61}">
      <dsp:nvSpPr>
        <dsp:cNvPr id="0" name=""/>
        <dsp:cNvSpPr/>
      </dsp:nvSpPr>
      <dsp:spPr>
        <a:xfrm>
          <a:off x="376168" y="-29765"/>
          <a:ext cx="2518989" cy="1543698"/>
        </a:xfrm>
        <a:prstGeom prst="roundRect">
          <a:avLst>
            <a:gd name="adj" fmla="val 10000"/>
          </a:avLst>
        </a:prstGeom>
        <a:solidFill>
          <a:sysClr val="window" lastClr="FFFFFF">
            <a:alpha val="90000"/>
            <a:hueOff val="0"/>
            <a:satOff val="0"/>
            <a:lumOff val="0"/>
            <a:alphaOff val="0"/>
          </a:sysClr>
        </a:solidFill>
        <a:ln w="254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s-MX" sz="12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Línea 1. Fortalecimiento de la Participación Incidente de la Ciudadanía del Decreto 503/2011</a:t>
          </a:r>
          <a:endParaRPr lang="es-CO" sz="12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sp:txBody>
      <dsp:txXfrm>
        <a:off x="410078" y="4145"/>
        <a:ext cx="1695472" cy="1089954"/>
      </dsp:txXfrm>
    </dsp:sp>
    <dsp:sp modelId="{F879501B-EA41-43CA-9FF1-F08CDF732653}">
      <dsp:nvSpPr>
        <dsp:cNvPr id="0" name=""/>
        <dsp:cNvSpPr/>
      </dsp:nvSpPr>
      <dsp:spPr>
        <a:xfrm>
          <a:off x="1460605" y="220673"/>
          <a:ext cx="1756889" cy="1849901"/>
        </a:xfrm>
        <a:prstGeom prst="pieWedge">
          <a:avLst/>
        </a:prstGeom>
        <a:solidFill>
          <a:schemeClr val="accent1">
            <a:lumMod val="60000"/>
            <a:lumOff val="40000"/>
          </a:schemeClr>
        </a:solidFill>
        <a:ln w="2540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r" defTabSz="622300">
            <a:lnSpc>
              <a:spcPct val="90000"/>
            </a:lnSpc>
            <a:spcBef>
              <a:spcPct val="0"/>
            </a:spcBef>
            <a:spcAft>
              <a:spcPct val="35000"/>
            </a:spcAft>
            <a:buNone/>
          </a:pPr>
          <a:r>
            <a:rPr lang="es-CO" sz="1400" b="1" kern="1200" dirty="0">
              <a:solidFill>
                <a:sysClr val="window" lastClr="FFFFFF"/>
              </a:solidFill>
              <a:latin typeface="Arial Narrow" panose="020B0606020202030204" pitchFamily="34" charset="0"/>
              <a:ea typeface="+mn-ea"/>
              <a:cs typeface="Arial" panose="020B0604020202020204" pitchFamily="34" charset="0"/>
            </a:rPr>
            <a:t>Eje 5</a:t>
          </a:r>
        </a:p>
      </dsp:txBody>
      <dsp:txXfrm>
        <a:off x="1975186" y="762496"/>
        <a:ext cx="1242308" cy="1308078"/>
      </dsp:txXfrm>
    </dsp:sp>
    <dsp:sp modelId="{D6985856-F5BE-4485-B155-22187AA85CEB}">
      <dsp:nvSpPr>
        <dsp:cNvPr id="0" name=""/>
        <dsp:cNvSpPr/>
      </dsp:nvSpPr>
      <dsp:spPr>
        <a:xfrm rot="5400000">
          <a:off x="3225771" y="252622"/>
          <a:ext cx="1868168" cy="1786003"/>
        </a:xfrm>
        <a:prstGeom prst="pieWedge">
          <a:avLst/>
        </a:prstGeom>
        <a:solidFill>
          <a:schemeClr val="accent1">
            <a:lumMod val="75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CO" sz="1400" b="1" kern="1200" dirty="0">
              <a:solidFill>
                <a:sysClr val="window" lastClr="FFFFFF"/>
              </a:solidFill>
              <a:latin typeface="Calibri"/>
              <a:ea typeface="+mn-ea"/>
              <a:cs typeface="+mn-cs"/>
            </a:rPr>
            <a:t> </a:t>
          </a:r>
        </a:p>
      </dsp:txBody>
      <dsp:txXfrm rot="-5400000">
        <a:off x="3266853" y="758714"/>
        <a:ext cx="1262895" cy="1320994"/>
      </dsp:txXfrm>
    </dsp:sp>
    <dsp:sp modelId="{A0F7B4D5-2DD9-46F7-847B-B7A335A30E70}">
      <dsp:nvSpPr>
        <dsp:cNvPr id="0" name=""/>
        <dsp:cNvSpPr/>
      </dsp:nvSpPr>
      <dsp:spPr>
        <a:xfrm rot="10800000">
          <a:off x="3285685" y="2137925"/>
          <a:ext cx="1766606" cy="1766606"/>
        </a:xfrm>
        <a:prstGeom prst="pieWedge">
          <a:avLst/>
        </a:prstGeom>
        <a:solidFill>
          <a:schemeClr val="accent1">
            <a:lumMod val="60000"/>
            <a:lumOff val="4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MX" sz="1300" b="0" kern="1200" dirty="0">
              <a:solidFill>
                <a:sysClr val="window" lastClr="FFFFFF"/>
              </a:solidFill>
              <a:latin typeface="Arial Narrow" panose="020B0606020202030204" pitchFamily="34" charset="0"/>
              <a:ea typeface="+mn-ea"/>
              <a:cs typeface="+mn-cs"/>
            </a:rPr>
            <a:t>Gestión y garantía en salud con participación en el proceso de decisión</a:t>
          </a:r>
          <a:endParaRPr lang="es-CO" sz="1300" b="0" kern="1200" dirty="0">
            <a:solidFill>
              <a:sysClr val="window" lastClr="FFFFFF"/>
            </a:solidFill>
            <a:latin typeface="Arial Narrow" panose="020B0606020202030204" pitchFamily="34" charset="0"/>
            <a:ea typeface="+mn-ea"/>
            <a:cs typeface="+mn-cs"/>
          </a:endParaRPr>
        </a:p>
      </dsp:txBody>
      <dsp:txXfrm rot="10800000">
        <a:off x="3285685" y="2137925"/>
        <a:ext cx="1249179" cy="1249179"/>
      </dsp:txXfrm>
    </dsp:sp>
    <dsp:sp modelId="{7152A00A-3108-4413-92DE-2DF759DC5F54}">
      <dsp:nvSpPr>
        <dsp:cNvPr id="0" name=""/>
        <dsp:cNvSpPr/>
      </dsp:nvSpPr>
      <dsp:spPr>
        <a:xfrm rot="16200000">
          <a:off x="1455747" y="2110525"/>
          <a:ext cx="1766606" cy="1766606"/>
        </a:xfrm>
        <a:prstGeom prst="pieWedge">
          <a:avLst/>
        </a:prstGeom>
        <a:solidFill>
          <a:schemeClr val="accent1">
            <a:lumMod val="75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es-CO" sz="1300" kern="1200" dirty="0">
            <a:solidFill>
              <a:sysClr val="window" lastClr="FFFFFF"/>
            </a:solidFill>
            <a:latin typeface="Calibri"/>
            <a:ea typeface="+mn-ea"/>
            <a:cs typeface="+mn-cs"/>
          </a:endParaRPr>
        </a:p>
      </dsp:txBody>
      <dsp:txXfrm rot="5400000">
        <a:off x="1973174" y="2110525"/>
        <a:ext cx="1249179" cy="1249179"/>
      </dsp:txXfrm>
    </dsp:sp>
    <dsp:sp modelId="{41D507AF-EC6A-4997-B0FE-C107D9413AEC}">
      <dsp:nvSpPr>
        <dsp:cNvPr id="0" name=""/>
        <dsp:cNvSpPr/>
      </dsp:nvSpPr>
      <dsp:spPr>
        <a:xfrm>
          <a:off x="2958178" y="1702533"/>
          <a:ext cx="609948" cy="530389"/>
        </a:xfrm>
        <a:prstGeom prst="circularArrow">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80EE5C2-246D-4105-BAA1-B409EF094B78}">
      <dsp:nvSpPr>
        <dsp:cNvPr id="0" name=""/>
        <dsp:cNvSpPr/>
      </dsp:nvSpPr>
      <dsp:spPr>
        <a:xfrm rot="10800000">
          <a:off x="2958178" y="1906529"/>
          <a:ext cx="609948" cy="530389"/>
        </a:xfrm>
        <a:prstGeom prst="circularArrow">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1B784-7D5C-46AF-B584-302591C6510D}">
      <dsp:nvSpPr>
        <dsp:cNvPr id="0" name=""/>
        <dsp:cNvSpPr/>
      </dsp:nvSpPr>
      <dsp:spPr>
        <a:xfrm>
          <a:off x="808342" y="79"/>
          <a:ext cx="708410" cy="708410"/>
        </a:xfrm>
        <a:prstGeom prst="ellipse">
          <a:avLst/>
        </a:prstGeom>
        <a:solidFill>
          <a:srgbClr val="E4EDFE">
            <a:alpha val="50000"/>
            <a:hueOff val="0"/>
            <a:satOff val="0"/>
            <a:lumOff val="0"/>
            <a:alphaOff val="0"/>
          </a:srgbClr>
        </a:solidFill>
        <a:ln w="254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2E94670-DCAE-4408-B777-7FDD37D8FD87}">
      <dsp:nvSpPr>
        <dsp:cNvPr id="0" name=""/>
        <dsp:cNvSpPr/>
      </dsp:nvSpPr>
      <dsp:spPr>
        <a:xfrm>
          <a:off x="960319" y="159"/>
          <a:ext cx="4524554" cy="708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marL="0" lvl="0" indent="0" algn="l" defTabSz="1244600" rtl="0">
            <a:lnSpc>
              <a:spcPct val="90000"/>
            </a:lnSpc>
            <a:spcBef>
              <a:spcPct val="0"/>
            </a:spcBef>
            <a:spcAft>
              <a:spcPct val="35000"/>
            </a:spcAft>
            <a:buNone/>
          </a:pPr>
          <a:r>
            <a:rPr lang="es-ES" sz="2800" b="1" kern="1200" dirty="0">
              <a:solidFill>
                <a:srgbClr val="073763">
                  <a:hueOff val="0"/>
                  <a:satOff val="0"/>
                  <a:lumOff val="0"/>
                  <a:alphaOff val="0"/>
                </a:srgbClr>
              </a:solidFill>
              <a:latin typeface="Calibri Light" panose="020F0302020204030204" pitchFamily="34" charset="0"/>
              <a:ea typeface="+mn-ea"/>
              <a:cs typeface="+mn-cs"/>
            </a:rPr>
            <a:t>Competencias por actor - Obligatoriedad</a:t>
          </a:r>
          <a:endParaRPr lang="es-CO" sz="2800" kern="1200" dirty="0">
            <a:solidFill>
              <a:srgbClr val="073763">
                <a:hueOff val="0"/>
                <a:satOff val="0"/>
                <a:lumOff val="0"/>
                <a:alphaOff val="0"/>
              </a:srgbClr>
            </a:solidFill>
            <a:latin typeface="Calibri Light" panose="020F0302020204030204" pitchFamily="34" charset="0"/>
            <a:ea typeface="+mn-ea"/>
            <a:cs typeface="+mn-cs"/>
          </a:endParaRPr>
        </a:p>
      </dsp:txBody>
      <dsp:txXfrm>
        <a:off x="960319" y="159"/>
        <a:ext cx="4524554" cy="7084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5C8F0-F407-4892-9910-6B3113473A47}">
      <dsp:nvSpPr>
        <dsp:cNvPr id="0" name=""/>
        <dsp:cNvSpPr/>
      </dsp:nvSpPr>
      <dsp:spPr>
        <a:xfrm>
          <a:off x="1632701" y="1702897"/>
          <a:ext cx="119091" cy="1190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01143D-21A4-4EE8-B402-081818F4E782}">
      <dsp:nvSpPr>
        <dsp:cNvPr id="0" name=""/>
        <dsp:cNvSpPr/>
      </dsp:nvSpPr>
      <dsp:spPr>
        <a:xfrm>
          <a:off x="1528377" y="1870081"/>
          <a:ext cx="119091" cy="1190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BBF71D-37E5-4E58-8E9E-E3E4480524C1}">
      <dsp:nvSpPr>
        <dsp:cNvPr id="0" name=""/>
        <dsp:cNvSpPr/>
      </dsp:nvSpPr>
      <dsp:spPr>
        <a:xfrm>
          <a:off x="1404046" y="2014826"/>
          <a:ext cx="119091" cy="1190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E7F70A-1095-4167-8DA2-24BBE1C9CEF0}">
      <dsp:nvSpPr>
        <dsp:cNvPr id="0" name=""/>
        <dsp:cNvSpPr/>
      </dsp:nvSpPr>
      <dsp:spPr>
        <a:xfrm>
          <a:off x="1552672" y="20310"/>
          <a:ext cx="119091" cy="1190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BF0C59-52F2-408D-893D-AED3173438F8}">
      <dsp:nvSpPr>
        <dsp:cNvPr id="0" name=""/>
        <dsp:cNvSpPr/>
      </dsp:nvSpPr>
      <dsp:spPr>
        <a:xfrm>
          <a:off x="1711778" y="-74500"/>
          <a:ext cx="119091" cy="1190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99C0C2-0CF0-41B1-BC0D-0E1742F87E8A}">
      <dsp:nvSpPr>
        <dsp:cNvPr id="0" name=""/>
        <dsp:cNvSpPr/>
      </dsp:nvSpPr>
      <dsp:spPr>
        <a:xfrm>
          <a:off x="1870407" y="-169311"/>
          <a:ext cx="119091" cy="1190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8FDA0D-8854-46C0-9DFB-B3D128F35CB8}">
      <dsp:nvSpPr>
        <dsp:cNvPr id="0" name=""/>
        <dsp:cNvSpPr/>
      </dsp:nvSpPr>
      <dsp:spPr>
        <a:xfrm>
          <a:off x="2029036" y="-74500"/>
          <a:ext cx="119091" cy="1190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E4ED4D-5044-41B5-9ED7-358EDE5C25A4}">
      <dsp:nvSpPr>
        <dsp:cNvPr id="0" name=""/>
        <dsp:cNvSpPr/>
      </dsp:nvSpPr>
      <dsp:spPr>
        <a:xfrm>
          <a:off x="2188142" y="20310"/>
          <a:ext cx="119091" cy="1190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45DAA7-1BF5-451B-A3E2-84E24A4403AA}">
      <dsp:nvSpPr>
        <dsp:cNvPr id="0" name=""/>
        <dsp:cNvSpPr/>
      </dsp:nvSpPr>
      <dsp:spPr>
        <a:xfrm>
          <a:off x="1870407" y="30740"/>
          <a:ext cx="119091" cy="1190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4AD8A7-1E1E-48F4-95A0-9CB4213A90E0}">
      <dsp:nvSpPr>
        <dsp:cNvPr id="0" name=""/>
        <dsp:cNvSpPr/>
      </dsp:nvSpPr>
      <dsp:spPr>
        <a:xfrm>
          <a:off x="1870407" y="230792"/>
          <a:ext cx="119091" cy="1190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F0020D-762F-43EB-B4E0-E0E99C3F910F}">
      <dsp:nvSpPr>
        <dsp:cNvPr id="0" name=""/>
        <dsp:cNvSpPr/>
      </dsp:nvSpPr>
      <dsp:spPr>
        <a:xfrm>
          <a:off x="989191" y="1930771"/>
          <a:ext cx="3997108" cy="1727071"/>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3678"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latin typeface="Arial" panose="020B0604020202020204" pitchFamily="34" charset="0"/>
              <a:cs typeface="Arial" panose="020B0604020202020204" pitchFamily="34" charset="0"/>
            </a:rPr>
            <a:t>¿Cómo? </a:t>
          </a:r>
          <a:r>
            <a:rPr lang="es-ES" sz="1800" kern="1200" dirty="0">
              <a:solidFill>
                <a:schemeClr val="tx1"/>
              </a:solidFill>
              <a:latin typeface="Arial" panose="020B0604020202020204" pitchFamily="34" charset="0"/>
              <a:cs typeface="Arial" panose="020B0604020202020204" pitchFamily="34" charset="0"/>
            </a:rPr>
            <a:t>A través </a:t>
          </a:r>
          <a:r>
            <a:rPr lang="es-ES" sz="1800" kern="1200" dirty="0">
              <a:latin typeface="Arial" panose="020B0604020202020204" pitchFamily="34" charset="0"/>
              <a:cs typeface="Arial" panose="020B0604020202020204" pitchFamily="34" charset="0"/>
            </a:rPr>
            <a:t>del Sistema Integral de Información de la Protección Social- SISPRO.</a:t>
          </a:r>
        </a:p>
        <a:p>
          <a:pPr marL="0" lvl="0" indent="0" algn="l" defTabSz="800100">
            <a:lnSpc>
              <a:spcPct val="90000"/>
            </a:lnSpc>
            <a:spcBef>
              <a:spcPct val="0"/>
            </a:spcBef>
            <a:spcAft>
              <a:spcPct val="35000"/>
            </a:spcAft>
            <a:buNone/>
          </a:pPr>
          <a:r>
            <a:rPr lang="es-ES" sz="1800" kern="1200" dirty="0">
              <a:latin typeface="Arial" panose="020B0604020202020204" pitchFamily="34" charset="0"/>
              <a:cs typeface="Arial" panose="020B0604020202020204" pitchFamily="34" charset="0"/>
            </a:rPr>
            <a:t>Plataforma de transporte de información PISIS</a:t>
          </a:r>
        </a:p>
      </dsp:txBody>
      <dsp:txXfrm>
        <a:off x="1073500" y="2015080"/>
        <a:ext cx="3828490" cy="1558453"/>
      </dsp:txXfrm>
    </dsp:sp>
    <dsp:sp modelId="{D7D8EFD2-5066-4637-AED0-AA5317F5CDB3}">
      <dsp:nvSpPr>
        <dsp:cNvPr id="0" name=""/>
        <dsp:cNvSpPr/>
      </dsp:nvSpPr>
      <dsp:spPr>
        <a:xfrm>
          <a:off x="259498" y="2062604"/>
          <a:ext cx="1190910" cy="119083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44A1EF-9547-4B2C-AA6A-962F4A3850E4}">
      <dsp:nvSpPr>
        <dsp:cNvPr id="0" name=""/>
        <dsp:cNvSpPr/>
      </dsp:nvSpPr>
      <dsp:spPr>
        <a:xfrm>
          <a:off x="1930900" y="0"/>
          <a:ext cx="3055399" cy="1965687"/>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3678"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latin typeface="Arial" panose="020B0604020202020204" pitchFamily="34" charset="0"/>
              <a:cs typeface="Arial" panose="020B0604020202020204" pitchFamily="34" charset="0"/>
            </a:rPr>
            <a:t>¿Quién? </a:t>
          </a:r>
          <a:r>
            <a:rPr lang="es-ES" sz="1800" kern="1200" dirty="0">
              <a:latin typeface="Arial" panose="020B0604020202020204" pitchFamily="34" charset="0"/>
              <a:cs typeface="Arial" panose="020B0604020202020204" pitchFamily="34" charset="0"/>
            </a:rPr>
            <a:t>El Ministerio de salud y Protección Social, </a:t>
          </a:r>
          <a:r>
            <a:rPr lang="es-ES" sz="1800" kern="1200" dirty="0">
              <a:solidFill>
                <a:schemeClr val="tx1"/>
              </a:solidFill>
              <a:latin typeface="Arial" panose="020B0604020202020204" pitchFamily="34" charset="0"/>
              <a:cs typeface="Arial" panose="020B0604020202020204" pitchFamily="34" charset="0"/>
            </a:rPr>
            <a:t>a través </a:t>
          </a:r>
          <a:r>
            <a:rPr lang="es-ES" sz="1800" kern="1200" dirty="0">
              <a:latin typeface="Arial" panose="020B0604020202020204" pitchFamily="34" charset="0"/>
              <a:cs typeface="Arial" panose="020B0604020202020204" pitchFamily="34" charset="0"/>
            </a:rPr>
            <a:t>del grupo de gestión y fomento de la PPSS, en Departamentos y Distritos</a:t>
          </a:r>
        </a:p>
      </dsp:txBody>
      <dsp:txXfrm>
        <a:off x="2026857" y="95957"/>
        <a:ext cx="2863485" cy="1773773"/>
      </dsp:txXfrm>
    </dsp:sp>
    <dsp:sp modelId="{A575F514-21E6-4037-8696-818E160E4C7C}">
      <dsp:nvSpPr>
        <dsp:cNvPr id="0" name=""/>
        <dsp:cNvSpPr/>
      </dsp:nvSpPr>
      <dsp:spPr>
        <a:xfrm>
          <a:off x="1080845" y="291236"/>
          <a:ext cx="1190910" cy="1190831"/>
        </a:xfrm>
        <a:prstGeom prst="ellipse">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E741C3-A46B-6749-80B9-34F433935532}" type="datetimeFigureOut">
              <a:rPr lang="x-none" smtClean="0"/>
              <a:t>13/02/2022</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0FAED5-F571-9D42-87B7-2C8E6767E9DB}" type="slidenum">
              <a:rPr lang="x-none" smtClean="0"/>
              <a:t>‹Nº›</a:t>
            </a:fld>
            <a:endParaRPr lang="x-none"/>
          </a:p>
        </p:txBody>
      </p:sp>
    </p:spTree>
    <p:extLst>
      <p:ext uri="{BB962C8B-B14F-4D97-AF65-F5344CB8AC3E}">
        <p14:creationId xmlns:p14="http://schemas.microsoft.com/office/powerpoint/2010/main" val="2739727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30F41B-AFBD-4822-90E6-210234B27185}"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6680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30F41B-AFBD-4822-90E6-210234B27185}"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044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30F41B-AFBD-4822-90E6-210234B27185}"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5358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30F41B-AFBD-4822-90E6-210234B27185}"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3137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30F41B-AFBD-4822-90E6-210234B27185}"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3120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196562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1370013"/>
            <a:ext cx="7886700" cy="3262312"/>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2784236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4638"/>
            <a:ext cx="1971675" cy="4357687"/>
          </a:xfrm>
          <a:prstGeom prst="rect">
            <a:avLst/>
          </a:prstGeo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274638"/>
            <a:ext cx="5762625" cy="4357687"/>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311543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88938D7F-A40C-4E5D-8CAA-C5B6B3D174E3}" type="datetimeFigureOut">
              <a:rPr lang="es-CO" smtClean="0"/>
              <a:t>13/02/2022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3F298C1A-123C-4E2F-B73C-EA7DC0023E49}" type="slidenum">
              <a:rPr lang="es-CO" smtClean="0"/>
              <a:t>‹Nº›</a:t>
            </a:fld>
            <a:endParaRPr lang="es-CO"/>
          </a:p>
        </p:txBody>
      </p:sp>
    </p:spTree>
    <p:extLst>
      <p:ext uri="{BB962C8B-B14F-4D97-AF65-F5344CB8AC3E}">
        <p14:creationId xmlns:p14="http://schemas.microsoft.com/office/powerpoint/2010/main" val="386718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idx="1"/>
          </p:nvPr>
        </p:nvSpPr>
        <p:spPr>
          <a:xfrm>
            <a:off x="628650" y="1370013"/>
            <a:ext cx="7886700" cy="32623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88938D7F-A40C-4E5D-8CAA-C5B6B3D174E3}" type="datetimeFigureOut">
              <a:rPr lang="es-CO" smtClean="0"/>
              <a:t>13/02/2022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3F298C1A-123C-4E2F-B73C-EA7DC0023E49}" type="slidenum">
              <a:rPr lang="es-CO" smtClean="0"/>
              <a:t>‹Nº›</a:t>
            </a:fld>
            <a:endParaRPr lang="es-CO"/>
          </a:p>
        </p:txBody>
      </p:sp>
    </p:spTree>
    <p:extLst>
      <p:ext uri="{BB962C8B-B14F-4D97-AF65-F5344CB8AC3E}">
        <p14:creationId xmlns:p14="http://schemas.microsoft.com/office/powerpoint/2010/main" val="92577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700"/>
            <a:ext cx="7886700" cy="2139950"/>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88938D7F-A40C-4E5D-8CAA-C5B6B3D174E3}" type="datetimeFigureOut">
              <a:rPr lang="es-CO" smtClean="0"/>
              <a:t>13/02/2022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3F298C1A-123C-4E2F-B73C-EA7DC0023E49}" type="slidenum">
              <a:rPr lang="es-CO" smtClean="0"/>
              <a:t>‹Nº›</a:t>
            </a:fld>
            <a:endParaRPr lang="es-CO"/>
          </a:p>
        </p:txBody>
      </p:sp>
    </p:spTree>
    <p:extLst>
      <p:ext uri="{BB962C8B-B14F-4D97-AF65-F5344CB8AC3E}">
        <p14:creationId xmlns:p14="http://schemas.microsoft.com/office/powerpoint/2010/main" val="3362213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628650" y="1370013"/>
            <a:ext cx="3867150" cy="32623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4648200" y="1370013"/>
            <a:ext cx="3867150" cy="32623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a:xfrm>
            <a:off x="628650" y="4767263"/>
            <a:ext cx="2057400" cy="274637"/>
          </a:xfrm>
          <a:prstGeom prst="rect">
            <a:avLst/>
          </a:prstGeom>
        </p:spPr>
        <p:txBody>
          <a:bodyPr/>
          <a:lstStyle/>
          <a:p>
            <a:fld id="{88938D7F-A40C-4E5D-8CAA-C5B6B3D174E3}" type="datetimeFigureOut">
              <a:rPr lang="es-CO" smtClean="0"/>
              <a:t>13/02/2022</a:t>
            </a:fld>
            <a:endParaRPr lang="es-CO"/>
          </a:p>
        </p:txBody>
      </p:sp>
      <p:sp>
        <p:nvSpPr>
          <p:cNvPr id="6" name="Marcador de pie de página 5"/>
          <p:cNvSpPr>
            <a:spLocks noGrp="1"/>
          </p:cNvSpPr>
          <p:nvPr>
            <p:ph type="ftr" sz="quarter" idx="11"/>
          </p:nvPr>
        </p:nvSpPr>
        <p:spPr>
          <a:xfrm>
            <a:off x="3028950" y="4767263"/>
            <a:ext cx="3086100" cy="274637"/>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4767263"/>
            <a:ext cx="2057400" cy="274637"/>
          </a:xfrm>
          <a:prstGeom prst="rect">
            <a:avLst/>
          </a:prstGeom>
        </p:spPr>
        <p:txBody>
          <a:bodyPr/>
          <a:lstStyle/>
          <a:p>
            <a:fld id="{3F298C1A-123C-4E2F-B73C-EA7DC0023E49}" type="slidenum">
              <a:rPr lang="es-CO" smtClean="0"/>
              <a:t>‹Nº›</a:t>
            </a:fld>
            <a:endParaRPr lang="es-CO"/>
          </a:p>
        </p:txBody>
      </p:sp>
    </p:spTree>
    <p:extLst>
      <p:ext uri="{BB962C8B-B14F-4D97-AF65-F5344CB8AC3E}">
        <p14:creationId xmlns:p14="http://schemas.microsoft.com/office/powerpoint/2010/main" val="1357529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274638"/>
            <a:ext cx="7886700" cy="993775"/>
          </a:xfrm>
          <a:prstGeom prst="rect">
            <a:avLst/>
          </a:prstGeo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1879600"/>
            <a:ext cx="3868737" cy="276225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1879600"/>
            <a:ext cx="3887788" cy="276225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a:xfrm>
            <a:off x="628650" y="4767263"/>
            <a:ext cx="2057400" cy="274637"/>
          </a:xfrm>
          <a:prstGeom prst="rect">
            <a:avLst/>
          </a:prstGeom>
        </p:spPr>
        <p:txBody>
          <a:bodyPr/>
          <a:lstStyle/>
          <a:p>
            <a:fld id="{88938D7F-A40C-4E5D-8CAA-C5B6B3D174E3}" type="datetimeFigureOut">
              <a:rPr lang="es-CO" smtClean="0"/>
              <a:t>13/02/2022</a:t>
            </a:fld>
            <a:endParaRPr lang="es-CO"/>
          </a:p>
        </p:txBody>
      </p:sp>
      <p:sp>
        <p:nvSpPr>
          <p:cNvPr id="8" name="Marcador de pie de página 7"/>
          <p:cNvSpPr>
            <a:spLocks noGrp="1"/>
          </p:cNvSpPr>
          <p:nvPr>
            <p:ph type="ftr" sz="quarter" idx="11"/>
          </p:nvPr>
        </p:nvSpPr>
        <p:spPr>
          <a:xfrm>
            <a:off x="3028950" y="4767263"/>
            <a:ext cx="3086100" cy="274637"/>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6457950" y="4767263"/>
            <a:ext cx="2057400" cy="274637"/>
          </a:xfrm>
          <a:prstGeom prst="rect">
            <a:avLst/>
          </a:prstGeom>
        </p:spPr>
        <p:txBody>
          <a:bodyPr/>
          <a:lstStyle/>
          <a:p>
            <a:fld id="{3F298C1A-123C-4E2F-B73C-EA7DC0023E49}" type="slidenum">
              <a:rPr lang="es-CO" smtClean="0"/>
              <a:t>‹Nº›</a:t>
            </a:fld>
            <a:endParaRPr lang="es-CO"/>
          </a:p>
        </p:txBody>
      </p:sp>
    </p:spTree>
    <p:extLst>
      <p:ext uri="{BB962C8B-B14F-4D97-AF65-F5344CB8AC3E}">
        <p14:creationId xmlns:p14="http://schemas.microsoft.com/office/powerpoint/2010/main" val="1942265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a:xfrm>
            <a:off x="628650" y="4767263"/>
            <a:ext cx="2057400" cy="274637"/>
          </a:xfrm>
          <a:prstGeom prst="rect">
            <a:avLst/>
          </a:prstGeom>
        </p:spPr>
        <p:txBody>
          <a:bodyPr/>
          <a:lstStyle/>
          <a:p>
            <a:fld id="{88938D7F-A40C-4E5D-8CAA-C5B6B3D174E3}" type="datetimeFigureOut">
              <a:rPr lang="es-CO" smtClean="0"/>
              <a:t>13/02/2022</a:t>
            </a:fld>
            <a:endParaRPr lang="es-CO"/>
          </a:p>
        </p:txBody>
      </p:sp>
      <p:sp>
        <p:nvSpPr>
          <p:cNvPr id="4" name="Marcador de pie de página 3"/>
          <p:cNvSpPr>
            <a:spLocks noGrp="1"/>
          </p:cNvSpPr>
          <p:nvPr>
            <p:ph type="ftr" sz="quarter" idx="11"/>
          </p:nvPr>
        </p:nvSpPr>
        <p:spPr>
          <a:xfrm>
            <a:off x="3028950" y="4767263"/>
            <a:ext cx="3086100" cy="274637"/>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6457950" y="4767263"/>
            <a:ext cx="2057400" cy="274637"/>
          </a:xfrm>
          <a:prstGeom prst="rect">
            <a:avLst/>
          </a:prstGeom>
        </p:spPr>
        <p:txBody>
          <a:bodyPr/>
          <a:lstStyle/>
          <a:p>
            <a:fld id="{3F298C1A-123C-4E2F-B73C-EA7DC0023E49}" type="slidenum">
              <a:rPr lang="es-CO" smtClean="0"/>
              <a:t>‹Nº›</a:t>
            </a:fld>
            <a:endParaRPr lang="es-CO"/>
          </a:p>
        </p:txBody>
      </p:sp>
    </p:spTree>
    <p:extLst>
      <p:ext uri="{BB962C8B-B14F-4D97-AF65-F5344CB8AC3E}">
        <p14:creationId xmlns:p14="http://schemas.microsoft.com/office/powerpoint/2010/main" val="2954829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4767263"/>
            <a:ext cx="2057400" cy="274637"/>
          </a:xfrm>
          <a:prstGeom prst="rect">
            <a:avLst/>
          </a:prstGeom>
        </p:spPr>
        <p:txBody>
          <a:bodyPr/>
          <a:lstStyle/>
          <a:p>
            <a:fld id="{88938D7F-A40C-4E5D-8CAA-C5B6B3D174E3}" type="datetimeFigureOut">
              <a:rPr lang="es-CO" smtClean="0"/>
              <a:t>13/02/2022</a:t>
            </a:fld>
            <a:endParaRPr lang="es-CO"/>
          </a:p>
        </p:txBody>
      </p:sp>
      <p:sp>
        <p:nvSpPr>
          <p:cNvPr id="3" name="Marcador de pie de página 2"/>
          <p:cNvSpPr>
            <a:spLocks noGrp="1"/>
          </p:cNvSpPr>
          <p:nvPr>
            <p:ph type="ftr" sz="quarter" idx="11"/>
          </p:nvPr>
        </p:nvSpPr>
        <p:spPr>
          <a:xfrm>
            <a:off x="3028950" y="4767263"/>
            <a:ext cx="3086100" cy="274637"/>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6457950" y="4767263"/>
            <a:ext cx="2057400" cy="274637"/>
          </a:xfrm>
          <a:prstGeom prst="rect">
            <a:avLst/>
          </a:prstGeom>
        </p:spPr>
        <p:txBody>
          <a:bodyPr/>
          <a:lstStyle/>
          <a:p>
            <a:fld id="{3F298C1A-123C-4E2F-B73C-EA7DC0023E49}" type="slidenum">
              <a:rPr lang="es-CO" smtClean="0"/>
              <a:t>‹Nº›</a:t>
            </a:fld>
            <a:endParaRPr lang="es-CO"/>
          </a:p>
        </p:txBody>
      </p:sp>
    </p:spTree>
    <p:extLst>
      <p:ext uri="{BB962C8B-B14F-4D97-AF65-F5344CB8AC3E}">
        <p14:creationId xmlns:p14="http://schemas.microsoft.com/office/powerpoint/2010/main" val="3738067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4767263"/>
            <a:ext cx="2057400" cy="274637"/>
          </a:xfrm>
          <a:prstGeom prst="rect">
            <a:avLst/>
          </a:prstGeom>
        </p:spPr>
        <p:txBody>
          <a:bodyPr/>
          <a:lstStyle/>
          <a:p>
            <a:fld id="{88938D7F-A40C-4E5D-8CAA-C5B6B3D174E3}" type="datetimeFigureOut">
              <a:rPr lang="es-CO" smtClean="0"/>
              <a:t>13/02/2022</a:t>
            </a:fld>
            <a:endParaRPr lang="es-CO"/>
          </a:p>
        </p:txBody>
      </p:sp>
      <p:sp>
        <p:nvSpPr>
          <p:cNvPr id="6" name="Marcador de pie de página 5"/>
          <p:cNvSpPr>
            <a:spLocks noGrp="1"/>
          </p:cNvSpPr>
          <p:nvPr>
            <p:ph type="ftr" sz="quarter" idx="11"/>
          </p:nvPr>
        </p:nvSpPr>
        <p:spPr>
          <a:xfrm>
            <a:off x="3028950" y="4767263"/>
            <a:ext cx="3086100" cy="274637"/>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4767263"/>
            <a:ext cx="2057400" cy="274637"/>
          </a:xfrm>
          <a:prstGeom prst="rect">
            <a:avLst/>
          </a:prstGeom>
        </p:spPr>
        <p:txBody>
          <a:bodyPr/>
          <a:lstStyle/>
          <a:p>
            <a:fld id="{3F298C1A-123C-4E2F-B73C-EA7DC0023E49}" type="slidenum">
              <a:rPr lang="es-CO" smtClean="0"/>
              <a:t>‹Nº›</a:t>
            </a:fld>
            <a:endParaRPr lang="es-CO"/>
          </a:p>
        </p:txBody>
      </p:sp>
    </p:spTree>
    <p:extLst>
      <p:ext uri="{BB962C8B-B14F-4D97-AF65-F5344CB8AC3E}">
        <p14:creationId xmlns:p14="http://schemas.microsoft.com/office/powerpoint/2010/main" val="396932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idx="1"/>
          </p:nvPr>
        </p:nvSpPr>
        <p:spPr>
          <a:xfrm>
            <a:off x="628650" y="1370013"/>
            <a:ext cx="7886700" cy="32623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689086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4767263"/>
            <a:ext cx="2057400" cy="274637"/>
          </a:xfrm>
          <a:prstGeom prst="rect">
            <a:avLst/>
          </a:prstGeom>
        </p:spPr>
        <p:txBody>
          <a:bodyPr/>
          <a:lstStyle/>
          <a:p>
            <a:fld id="{88938D7F-A40C-4E5D-8CAA-C5B6B3D174E3}" type="datetimeFigureOut">
              <a:rPr lang="es-CO" smtClean="0"/>
              <a:t>13/02/2022</a:t>
            </a:fld>
            <a:endParaRPr lang="es-CO"/>
          </a:p>
        </p:txBody>
      </p:sp>
      <p:sp>
        <p:nvSpPr>
          <p:cNvPr id="6" name="Marcador de pie de página 5"/>
          <p:cNvSpPr>
            <a:spLocks noGrp="1"/>
          </p:cNvSpPr>
          <p:nvPr>
            <p:ph type="ftr" sz="quarter" idx="11"/>
          </p:nvPr>
        </p:nvSpPr>
        <p:spPr>
          <a:xfrm>
            <a:off x="3028950" y="4767263"/>
            <a:ext cx="3086100" cy="274637"/>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4767263"/>
            <a:ext cx="2057400" cy="274637"/>
          </a:xfrm>
          <a:prstGeom prst="rect">
            <a:avLst/>
          </a:prstGeom>
        </p:spPr>
        <p:txBody>
          <a:bodyPr/>
          <a:lstStyle/>
          <a:p>
            <a:fld id="{3F298C1A-123C-4E2F-B73C-EA7DC0023E49}" type="slidenum">
              <a:rPr lang="es-CO" smtClean="0"/>
              <a:t>‹Nº›</a:t>
            </a:fld>
            <a:endParaRPr lang="es-CO"/>
          </a:p>
        </p:txBody>
      </p:sp>
    </p:spTree>
    <p:extLst>
      <p:ext uri="{BB962C8B-B14F-4D97-AF65-F5344CB8AC3E}">
        <p14:creationId xmlns:p14="http://schemas.microsoft.com/office/powerpoint/2010/main" val="4276343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1370013"/>
            <a:ext cx="7886700" cy="3262312"/>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88938D7F-A40C-4E5D-8CAA-C5B6B3D174E3}" type="datetimeFigureOut">
              <a:rPr lang="es-CO" smtClean="0"/>
              <a:t>13/02/2022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3F298C1A-123C-4E2F-B73C-EA7DC0023E49}" type="slidenum">
              <a:rPr lang="es-CO" smtClean="0"/>
              <a:t>‹Nº›</a:t>
            </a:fld>
            <a:endParaRPr lang="es-CO"/>
          </a:p>
        </p:txBody>
      </p:sp>
    </p:spTree>
    <p:extLst>
      <p:ext uri="{BB962C8B-B14F-4D97-AF65-F5344CB8AC3E}">
        <p14:creationId xmlns:p14="http://schemas.microsoft.com/office/powerpoint/2010/main" val="510316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4638"/>
            <a:ext cx="1971675" cy="4357687"/>
          </a:xfrm>
          <a:prstGeom prst="rect">
            <a:avLst/>
          </a:prstGeo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274638"/>
            <a:ext cx="5762625" cy="4357687"/>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88938D7F-A40C-4E5D-8CAA-C5B6B3D174E3}" type="datetimeFigureOut">
              <a:rPr lang="es-CO" smtClean="0"/>
              <a:t>13/02/2022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3F298C1A-123C-4E2F-B73C-EA7DC0023E49}" type="slidenum">
              <a:rPr lang="es-CO" smtClean="0"/>
              <a:t>‹Nº›</a:t>
            </a:fld>
            <a:endParaRPr lang="es-CO"/>
          </a:p>
        </p:txBody>
      </p:sp>
    </p:spTree>
    <p:extLst>
      <p:ext uri="{BB962C8B-B14F-4D97-AF65-F5344CB8AC3E}">
        <p14:creationId xmlns:p14="http://schemas.microsoft.com/office/powerpoint/2010/main" val="28208735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85AAB32-4DF2-4BB0-B835-6A7F550E0BE4}" type="datetimeFigureOut">
              <a:rPr lang="es-CO" smtClean="0"/>
              <a:t>13/02/2022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75414C64-57E6-4A63-AAE0-EAC0FE4A78BD}" type="slidenum">
              <a:rPr lang="es-CO" smtClean="0"/>
              <a:t>‹Nº›</a:t>
            </a:fld>
            <a:endParaRPr lang="es-CO"/>
          </a:p>
        </p:txBody>
      </p:sp>
    </p:spTree>
    <p:extLst>
      <p:ext uri="{BB962C8B-B14F-4D97-AF65-F5344CB8AC3E}">
        <p14:creationId xmlns:p14="http://schemas.microsoft.com/office/powerpoint/2010/main" val="3808668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idx="1"/>
          </p:nvPr>
        </p:nvSpPr>
        <p:spPr>
          <a:xfrm>
            <a:off x="628650" y="1370013"/>
            <a:ext cx="7886700" cy="32623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85AAB32-4DF2-4BB0-B835-6A7F550E0BE4}" type="datetimeFigureOut">
              <a:rPr lang="es-CO" smtClean="0"/>
              <a:t>13/02/2022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75414C64-57E6-4A63-AAE0-EAC0FE4A78BD}" type="slidenum">
              <a:rPr lang="es-CO" smtClean="0"/>
              <a:t>‹Nº›</a:t>
            </a:fld>
            <a:endParaRPr lang="es-CO"/>
          </a:p>
        </p:txBody>
      </p:sp>
    </p:spTree>
    <p:extLst>
      <p:ext uri="{BB962C8B-B14F-4D97-AF65-F5344CB8AC3E}">
        <p14:creationId xmlns:p14="http://schemas.microsoft.com/office/powerpoint/2010/main" val="2611437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700"/>
            <a:ext cx="7886700" cy="2139950"/>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85AAB32-4DF2-4BB0-B835-6A7F550E0BE4}" type="datetimeFigureOut">
              <a:rPr lang="es-CO" smtClean="0"/>
              <a:t>13/02/2022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75414C64-57E6-4A63-AAE0-EAC0FE4A78BD}" type="slidenum">
              <a:rPr lang="es-CO" smtClean="0"/>
              <a:t>‹Nº›</a:t>
            </a:fld>
            <a:endParaRPr lang="es-CO"/>
          </a:p>
        </p:txBody>
      </p:sp>
    </p:spTree>
    <p:extLst>
      <p:ext uri="{BB962C8B-B14F-4D97-AF65-F5344CB8AC3E}">
        <p14:creationId xmlns:p14="http://schemas.microsoft.com/office/powerpoint/2010/main" val="3027696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628650" y="1370013"/>
            <a:ext cx="3867150" cy="32623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4648200" y="1370013"/>
            <a:ext cx="3867150" cy="32623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a:xfrm>
            <a:off x="628650" y="4767263"/>
            <a:ext cx="2057400" cy="274637"/>
          </a:xfrm>
          <a:prstGeom prst="rect">
            <a:avLst/>
          </a:prstGeom>
        </p:spPr>
        <p:txBody>
          <a:bodyPr/>
          <a:lstStyle/>
          <a:p>
            <a:fld id="{585AAB32-4DF2-4BB0-B835-6A7F550E0BE4}" type="datetimeFigureOut">
              <a:rPr lang="es-CO" smtClean="0"/>
              <a:t>13/02/2022</a:t>
            </a:fld>
            <a:endParaRPr lang="es-CO"/>
          </a:p>
        </p:txBody>
      </p:sp>
      <p:sp>
        <p:nvSpPr>
          <p:cNvPr id="6" name="Marcador de pie de página 5"/>
          <p:cNvSpPr>
            <a:spLocks noGrp="1"/>
          </p:cNvSpPr>
          <p:nvPr>
            <p:ph type="ftr" sz="quarter" idx="11"/>
          </p:nvPr>
        </p:nvSpPr>
        <p:spPr>
          <a:xfrm>
            <a:off x="3028950" y="4767263"/>
            <a:ext cx="3086100" cy="274637"/>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4767263"/>
            <a:ext cx="2057400" cy="274637"/>
          </a:xfrm>
          <a:prstGeom prst="rect">
            <a:avLst/>
          </a:prstGeom>
        </p:spPr>
        <p:txBody>
          <a:bodyPr/>
          <a:lstStyle/>
          <a:p>
            <a:fld id="{75414C64-57E6-4A63-AAE0-EAC0FE4A78BD}" type="slidenum">
              <a:rPr lang="es-CO" smtClean="0"/>
              <a:t>‹Nº›</a:t>
            </a:fld>
            <a:endParaRPr lang="es-CO"/>
          </a:p>
        </p:txBody>
      </p:sp>
    </p:spTree>
    <p:extLst>
      <p:ext uri="{BB962C8B-B14F-4D97-AF65-F5344CB8AC3E}">
        <p14:creationId xmlns:p14="http://schemas.microsoft.com/office/powerpoint/2010/main" val="3617669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274638"/>
            <a:ext cx="7886700" cy="993775"/>
          </a:xfrm>
          <a:prstGeom prst="rect">
            <a:avLst/>
          </a:prstGeo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1879600"/>
            <a:ext cx="3868737" cy="276225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1879600"/>
            <a:ext cx="3887788" cy="276225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a:xfrm>
            <a:off x="628650" y="4767263"/>
            <a:ext cx="2057400" cy="274637"/>
          </a:xfrm>
          <a:prstGeom prst="rect">
            <a:avLst/>
          </a:prstGeom>
        </p:spPr>
        <p:txBody>
          <a:bodyPr/>
          <a:lstStyle/>
          <a:p>
            <a:fld id="{585AAB32-4DF2-4BB0-B835-6A7F550E0BE4}" type="datetimeFigureOut">
              <a:rPr lang="es-CO" smtClean="0"/>
              <a:t>13/02/2022</a:t>
            </a:fld>
            <a:endParaRPr lang="es-CO"/>
          </a:p>
        </p:txBody>
      </p:sp>
      <p:sp>
        <p:nvSpPr>
          <p:cNvPr id="8" name="Marcador de pie de página 7"/>
          <p:cNvSpPr>
            <a:spLocks noGrp="1"/>
          </p:cNvSpPr>
          <p:nvPr>
            <p:ph type="ftr" sz="quarter" idx="11"/>
          </p:nvPr>
        </p:nvSpPr>
        <p:spPr>
          <a:xfrm>
            <a:off x="3028950" y="4767263"/>
            <a:ext cx="3086100" cy="274637"/>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6457950" y="4767263"/>
            <a:ext cx="2057400" cy="274637"/>
          </a:xfrm>
          <a:prstGeom prst="rect">
            <a:avLst/>
          </a:prstGeom>
        </p:spPr>
        <p:txBody>
          <a:bodyPr/>
          <a:lstStyle/>
          <a:p>
            <a:fld id="{75414C64-57E6-4A63-AAE0-EAC0FE4A78BD}" type="slidenum">
              <a:rPr lang="es-CO" smtClean="0"/>
              <a:t>‹Nº›</a:t>
            </a:fld>
            <a:endParaRPr lang="es-CO"/>
          </a:p>
        </p:txBody>
      </p:sp>
    </p:spTree>
    <p:extLst>
      <p:ext uri="{BB962C8B-B14F-4D97-AF65-F5344CB8AC3E}">
        <p14:creationId xmlns:p14="http://schemas.microsoft.com/office/powerpoint/2010/main" val="2607646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a:xfrm>
            <a:off x="628650" y="4767263"/>
            <a:ext cx="2057400" cy="274637"/>
          </a:xfrm>
          <a:prstGeom prst="rect">
            <a:avLst/>
          </a:prstGeom>
        </p:spPr>
        <p:txBody>
          <a:bodyPr/>
          <a:lstStyle/>
          <a:p>
            <a:fld id="{585AAB32-4DF2-4BB0-B835-6A7F550E0BE4}" type="datetimeFigureOut">
              <a:rPr lang="es-CO" smtClean="0"/>
              <a:t>13/02/2022</a:t>
            </a:fld>
            <a:endParaRPr lang="es-CO"/>
          </a:p>
        </p:txBody>
      </p:sp>
      <p:sp>
        <p:nvSpPr>
          <p:cNvPr id="4" name="Marcador de pie de página 3"/>
          <p:cNvSpPr>
            <a:spLocks noGrp="1"/>
          </p:cNvSpPr>
          <p:nvPr>
            <p:ph type="ftr" sz="quarter" idx="11"/>
          </p:nvPr>
        </p:nvSpPr>
        <p:spPr>
          <a:xfrm>
            <a:off x="3028950" y="4767263"/>
            <a:ext cx="3086100" cy="274637"/>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6457950" y="4767263"/>
            <a:ext cx="2057400" cy="274637"/>
          </a:xfrm>
          <a:prstGeom prst="rect">
            <a:avLst/>
          </a:prstGeom>
        </p:spPr>
        <p:txBody>
          <a:bodyPr/>
          <a:lstStyle/>
          <a:p>
            <a:fld id="{75414C64-57E6-4A63-AAE0-EAC0FE4A78BD}" type="slidenum">
              <a:rPr lang="es-CO" smtClean="0"/>
              <a:t>‹Nº›</a:t>
            </a:fld>
            <a:endParaRPr lang="es-CO"/>
          </a:p>
        </p:txBody>
      </p:sp>
    </p:spTree>
    <p:extLst>
      <p:ext uri="{BB962C8B-B14F-4D97-AF65-F5344CB8AC3E}">
        <p14:creationId xmlns:p14="http://schemas.microsoft.com/office/powerpoint/2010/main" val="26877982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4767263"/>
            <a:ext cx="2057400" cy="274637"/>
          </a:xfrm>
          <a:prstGeom prst="rect">
            <a:avLst/>
          </a:prstGeom>
        </p:spPr>
        <p:txBody>
          <a:bodyPr/>
          <a:lstStyle/>
          <a:p>
            <a:fld id="{585AAB32-4DF2-4BB0-B835-6A7F550E0BE4}" type="datetimeFigureOut">
              <a:rPr lang="es-CO" smtClean="0"/>
              <a:t>13/02/2022</a:t>
            </a:fld>
            <a:endParaRPr lang="es-CO"/>
          </a:p>
        </p:txBody>
      </p:sp>
      <p:sp>
        <p:nvSpPr>
          <p:cNvPr id="3" name="Marcador de pie de página 2"/>
          <p:cNvSpPr>
            <a:spLocks noGrp="1"/>
          </p:cNvSpPr>
          <p:nvPr>
            <p:ph type="ftr" sz="quarter" idx="11"/>
          </p:nvPr>
        </p:nvSpPr>
        <p:spPr>
          <a:xfrm>
            <a:off x="3028950" y="4767263"/>
            <a:ext cx="3086100" cy="274637"/>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6457950" y="4767263"/>
            <a:ext cx="2057400" cy="274637"/>
          </a:xfrm>
          <a:prstGeom prst="rect">
            <a:avLst/>
          </a:prstGeom>
        </p:spPr>
        <p:txBody>
          <a:bodyPr/>
          <a:lstStyle/>
          <a:p>
            <a:fld id="{75414C64-57E6-4A63-AAE0-EAC0FE4A78BD}" type="slidenum">
              <a:rPr lang="es-CO" smtClean="0"/>
              <a:t>‹Nº›</a:t>
            </a:fld>
            <a:endParaRPr lang="es-CO"/>
          </a:p>
        </p:txBody>
      </p:sp>
    </p:spTree>
    <p:extLst>
      <p:ext uri="{BB962C8B-B14F-4D97-AF65-F5344CB8AC3E}">
        <p14:creationId xmlns:p14="http://schemas.microsoft.com/office/powerpoint/2010/main" val="500453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700"/>
            <a:ext cx="7886700" cy="2139950"/>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5895606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4767263"/>
            <a:ext cx="2057400" cy="274637"/>
          </a:xfrm>
          <a:prstGeom prst="rect">
            <a:avLst/>
          </a:prstGeom>
        </p:spPr>
        <p:txBody>
          <a:bodyPr/>
          <a:lstStyle/>
          <a:p>
            <a:fld id="{585AAB32-4DF2-4BB0-B835-6A7F550E0BE4}" type="datetimeFigureOut">
              <a:rPr lang="es-CO" smtClean="0"/>
              <a:t>13/02/2022</a:t>
            </a:fld>
            <a:endParaRPr lang="es-CO"/>
          </a:p>
        </p:txBody>
      </p:sp>
      <p:sp>
        <p:nvSpPr>
          <p:cNvPr id="6" name="Marcador de pie de página 5"/>
          <p:cNvSpPr>
            <a:spLocks noGrp="1"/>
          </p:cNvSpPr>
          <p:nvPr>
            <p:ph type="ftr" sz="quarter" idx="11"/>
          </p:nvPr>
        </p:nvSpPr>
        <p:spPr>
          <a:xfrm>
            <a:off x="3028950" y="4767263"/>
            <a:ext cx="3086100" cy="274637"/>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4767263"/>
            <a:ext cx="2057400" cy="274637"/>
          </a:xfrm>
          <a:prstGeom prst="rect">
            <a:avLst/>
          </a:prstGeom>
        </p:spPr>
        <p:txBody>
          <a:bodyPr/>
          <a:lstStyle/>
          <a:p>
            <a:fld id="{75414C64-57E6-4A63-AAE0-EAC0FE4A78BD}" type="slidenum">
              <a:rPr lang="es-CO" smtClean="0"/>
              <a:t>‹Nº›</a:t>
            </a:fld>
            <a:endParaRPr lang="es-CO"/>
          </a:p>
        </p:txBody>
      </p:sp>
    </p:spTree>
    <p:extLst>
      <p:ext uri="{BB962C8B-B14F-4D97-AF65-F5344CB8AC3E}">
        <p14:creationId xmlns:p14="http://schemas.microsoft.com/office/powerpoint/2010/main" val="16888360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4767263"/>
            <a:ext cx="2057400" cy="274637"/>
          </a:xfrm>
          <a:prstGeom prst="rect">
            <a:avLst/>
          </a:prstGeom>
        </p:spPr>
        <p:txBody>
          <a:bodyPr/>
          <a:lstStyle/>
          <a:p>
            <a:fld id="{585AAB32-4DF2-4BB0-B835-6A7F550E0BE4}" type="datetimeFigureOut">
              <a:rPr lang="es-CO" smtClean="0"/>
              <a:t>13/02/2022</a:t>
            </a:fld>
            <a:endParaRPr lang="es-CO"/>
          </a:p>
        </p:txBody>
      </p:sp>
      <p:sp>
        <p:nvSpPr>
          <p:cNvPr id="6" name="Marcador de pie de página 5"/>
          <p:cNvSpPr>
            <a:spLocks noGrp="1"/>
          </p:cNvSpPr>
          <p:nvPr>
            <p:ph type="ftr" sz="quarter" idx="11"/>
          </p:nvPr>
        </p:nvSpPr>
        <p:spPr>
          <a:xfrm>
            <a:off x="3028950" y="4767263"/>
            <a:ext cx="3086100" cy="274637"/>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4767263"/>
            <a:ext cx="2057400" cy="274637"/>
          </a:xfrm>
          <a:prstGeom prst="rect">
            <a:avLst/>
          </a:prstGeom>
        </p:spPr>
        <p:txBody>
          <a:bodyPr/>
          <a:lstStyle/>
          <a:p>
            <a:fld id="{75414C64-57E6-4A63-AAE0-EAC0FE4A78BD}" type="slidenum">
              <a:rPr lang="es-CO" smtClean="0"/>
              <a:t>‹Nº›</a:t>
            </a:fld>
            <a:endParaRPr lang="es-CO"/>
          </a:p>
        </p:txBody>
      </p:sp>
    </p:spTree>
    <p:extLst>
      <p:ext uri="{BB962C8B-B14F-4D97-AF65-F5344CB8AC3E}">
        <p14:creationId xmlns:p14="http://schemas.microsoft.com/office/powerpoint/2010/main" val="4156917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1370013"/>
            <a:ext cx="7886700" cy="3262312"/>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85AAB32-4DF2-4BB0-B835-6A7F550E0BE4}" type="datetimeFigureOut">
              <a:rPr lang="es-CO" smtClean="0"/>
              <a:t>13/02/2022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75414C64-57E6-4A63-AAE0-EAC0FE4A78BD}" type="slidenum">
              <a:rPr lang="es-CO" smtClean="0"/>
              <a:t>‹Nº›</a:t>
            </a:fld>
            <a:endParaRPr lang="es-CO"/>
          </a:p>
        </p:txBody>
      </p:sp>
    </p:spTree>
    <p:extLst>
      <p:ext uri="{BB962C8B-B14F-4D97-AF65-F5344CB8AC3E}">
        <p14:creationId xmlns:p14="http://schemas.microsoft.com/office/powerpoint/2010/main" val="191643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4638"/>
            <a:ext cx="1971675" cy="4357687"/>
          </a:xfrm>
          <a:prstGeom prst="rect">
            <a:avLst/>
          </a:prstGeo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274638"/>
            <a:ext cx="5762625" cy="4357687"/>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85AAB32-4DF2-4BB0-B835-6A7F550E0BE4}" type="datetimeFigureOut">
              <a:rPr lang="es-CO" smtClean="0"/>
              <a:t>13/02/2022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75414C64-57E6-4A63-AAE0-EAC0FE4A78BD}" type="slidenum">
              <a:rPr lang="es-CO" smtClean="0"/>
              <a:t>‹Nº›</a:t>
            </a:fld>
            <a:endParaRPr lang="es-CO"/>
          </a:p>
        </p:txBody>
      </p:sp>
    </p:spTree>
    <p:extLst>
      <p:ext uri="{BB962C8B-B14F-4D97-AF65-F5344CB8AC3E}">
        <p14:creationId xmlns:p14="http://schemas.microsoft.com/office/powerpoint/2010/main" val="1779968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29505731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idx="1"/>
          </p:nvPr>
        </p:nvSpPr>
        <p:spPr>
          <a:xfrm>
            <a:off x="628650" y="1370013"/>
            <a:ext cx="7886700" cy="32623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4093482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700"/>
            <a:ext cx="7886700" cy="2139950"/>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12916478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628650" y="1370013"/>
            <a:ext cx="3867150" cy="32623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4648200" y="1370013"/>
            <a:ext cx="3867150" cy="32623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6" name="Marcador de pie de página 5"/>
          <p:cNvSpPr>
            <a:spLocks noGrp="1"/>
          </p:cNvSpPr>
          <p:nvPr>
            <p:ph type="ftr" sz="quarter" idx="11"/>
          </p:nvPr>
        </p:nvSpPr>
        <p:spPr>
          <a:xfrm>
            <a:off x="3028950" y="4767263"/>
            <a:ext cx="3086100" cy="274637"/>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1496374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274638"/>
            <a:ext cx="7886700" cy="993775"/>
          </a:xfrm>
          <a:prstGeom prst="rect">
            <a:avLst/>
          </a:prstGeo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1879600"/>
            <a:ext cx="3868737" cy="276225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1879600"/>
            <a:ext cx="3887788" cy="276225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8" name="Marcador de pie de página 7"/>
          <p:cNvSpPr>
            <a:spLocks noGrp="1"/>
          </p:cNvSpPr>
          <p:nvPr>
            <p:ph type="ftr" sz="quarter" idx="11"/>
          </p:nvPr>
        </p:nvSpPr>
        <p:spPr>
          <a:xfrm>
            <a:off x="3028950" y="4767263"/>
            <a:ext cx="3086100" cy="274637"/>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32666482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4" name="Marcador de pie de página 3"/>
          <p:cNvSpPr>
            <a:spLocks noGrp="1"/>
          </p:cNvSpPr>
          <p:nvPr>
            <p:ph type="ftr" sz="quarter" idx="11"/>
          </p:nvPr>
        </p:nvSpPr>
        <p:spPr>
          <a:xfrm>
            <a:off x="3028950" y="4767263"/>
            <a:ext cx="3086100" cy="274637"/>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3379040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628650" y="1370013"/>
            <a:ext cx="3867150" cy="32623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4648200" y="1370013"/>
            <a:ext cx="3867150" cy="32623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6" name="Marcador de pie de página 5"/>
          <p:cNvSpPr>
            <a:spLocks noGrp="1"/>
          </p:cNvSpPr>
          <p:nvPr>
            <p:ph type="ftr" sz="quarter" idx="11"/>
          </p:nvPr>
        </p:nvSpPr>
        <p:spPr>
          <a:xfrm>
            <a:off x="3028950" y="4767263"/>
            <a:ext cx="3086100" cy="274637"/>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2054826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3" name="Marcador de pie de página 2"/>
          <p:cNvSpPr>
            <a:spLocks noGrp="1"/>
          </p:cNvSpPr>
          <p:nvPr>
            <p:ph type="ftr" sz="quarter" idx="11"/>
          </p:nvPr>
        </p:nvSpPr>
        <p:spPr>
          <a:xfrm>
            <a:off x="3028950" y="4767263"/>
            <a:ext cx="3086100" cy="274637"/>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1498798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6" name="Marcador de pie de página 5"/>
          <p:cNvSpPr>
            <a:spLocks noGrp="1"/>
          </p:cNvSpPr>
          <p:nvPr>
            <p:ph type="ftr" sz="quarter" idx="11"/>
          </p:nvPr>
        </p:nvSpPr>
        <p:spPr>
          <a:xfrm>
            <a:off x="3028950" y="4767263"/>
            <a:ext cx="3086100" cy="274637"/>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36710605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6" name="Marcador de pie de página 5"/>
          <p:cNvSpPr>
            <a:spLocks noGrp="1"/>
          </p:cNvSpPr>
          <p:nvPr>
            <p:ph type="ftr" sz="quarter" idx="11"/>
          </p:nvPr>
        </p:nvSpPr>
        <p:spPr>
          <a:xfrm>
            <a:off x="3028950" y="4767263"/>
            <a:ext cx="3086100" cy="274637"/>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11189666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1370013"/>
            <a:ext cx="7886700" cy="3262312"/>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26725396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4638"/>
            <a:ext cx="1971675" cy="4357687"/>
          </a:xfrm>
          <a:prstGeom prst="rect">
            <a:avLst/>
          </a:prstGeo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274638"/>
            <a:ext cx="5762625" cy="4357687"/>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12045853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792437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idx="1"/>
          </p:nvPr>
        </p:nvSpPr>
        <p:spPr>
          <a:xfrm>
            <a:off x="628650" y="1370013"/>
            <a:ext cx="7886700" cy="32623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37017596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700"/>
            <a:ext cx="7886700" cy="2139950"/>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35070108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628650" y="1370013"/>
            <a:ext cx="3867150" cy="32623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4648200" y="1370013"/>
            <a:ext cx="3867150" cy="32623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6" name="Marcador de pie de página 5"/>
          <p:cNvSpPr>
            <a:spLocks noGrp="1"/>
          </p:cNvSpPr>
          <p:nvPr>
            <p:ph type="ftr" sz="quarter" idx="11"/>
          </p:nvPr>
        </p:nvSpPr>
        <p:spPr>
          <a:xfrm>
            <a:off x="3028950" y="4767263"/>
            <a:ext cx="3086100" cy="274637"/>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16925037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274638"/>
            <a:ext cx="7886700" cy="993775"/>
          </a:xfrm>
          <a:prstGeom prst="rect">
            <a:avLst/>
          </a:prstGeo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1879600"/>
            <a:ext cx="3868737" cy="276225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1879600"/>
            <a:ext cx="3887788" cy="276225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8" name="Marcador de pie de página 7"/>
          <p:cNvSpPr>
            <a:spLocks noGrp="1"/>
          </p:cNvSpPr>
          <p:nvPr>
            <p:ph type="ftr" sz="quarter" idx="11"/>
          </p:nvPr>
        </p:nvSpPr>
        <p:spPr>
          <a:xfrm>
            <a:off x="3028950" y="4767263"/>
            <a:ext cx="3086100" cy="274637"/>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231786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274638"/>
            <a:ext cx="7886700" cy="993775"/>
          </a:xfrm>
          <a:prstGeom prst="rect">
            <a:avLst/>
          </a:prstGeo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1879600"/>
            <a:ext cx="3868737" cy="276225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1879600"/>
            <a:ext cx="3887788" cy="276225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8" name="Marcador de pie de página 7"/>
          <p:cNvSpPr>
            <a:spLocks noGrp="1"/>
          </p:cNvSpPr>
          <p:nvPr>
            <p:ph type="ftr" sz="quarter" idx="11"/>
          </p:nvPr>
        </p:nvSpPr>
        <p:spPr>
          <a:xfrm>
            <a:off x="3028950" y="4767263"/>
            <a:ext cx="3086100" cy="274637"/>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260122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4" name="Marcador de pie de página 3"/>
          <p:cNvSpPr>
            <a:spLocks noGrp="1"/>
          </p:cNvSpPr>
          <p:nvPr>
            <p:ph type="ftr" sz="quarter" idx="11"/>
          </p:nvPr>
        </p:nvSpPr>
        <p:spPr>
          <a:xfrm>
            <a:off x="3028950" y="4767263"/>
            <a:ext cx="3086100" cy="274637"/>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12574068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3" name="Marcador de pie de página 2"/>
          <p:cNvSpPr>
            <a:spLocks noGrp="1"/>
          </p:cNvSpPr>
          <p:nvPr>
            <p:ph type="ftr" sz="quarter" idx="11"/>
          </p:nvPr>
        </p:nvSpPr>
        <p:spPr>
          <a:xfrm>
            <a:off x="3028950" y="4767263"/>
            <a:ext cx="3086100" cy="274637"/>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15103770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6" name="Marcador de pie de página 5"/>
          <p:cNvSpPr>
            <a:spLocks noGrp="1"/>
          </p:cNvSpPr>
          <p:nvPr>
            <p:ph type="ftr" sz="quarter" idx="11"/>
          </p:nvPr>
        </p:nvSpPr>
        <p:spPr>
          <a:xfrm>
            <a:off x="3028950" y="4767263"/>
            <a:ext cx="3086100" cy="274637"/>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14859279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6" name="Marcador de pie de página 5"/>
          <p:cNvSpPr>
            <a:spLocks noGrp="1"/>
          </p:cNvSpPr>
          <p:nvPr>
            <p:ph type="ftr" sz="quarter" idx="11"/>
          </p:nvPr>
        </p:nvSpPr>
        <p:spPr>
          <a:xfrm>
            <a:off x="3028950" y="4767263"/>
            <a:ext cx="3086100" cy="274637"/>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26734291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1370013"/>
            <a:ext cx="7886700" cy="3262312"/>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40702639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4638"/>
            <a:ext cx="1971675" cy="4357687"/>
          </a:xfrm>
          <a:prstGeom prst="rect">
            <a:avLst/>
          </a:prstGeo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274638"/>
            <a:ext cx="5762625" cy="4357687"/>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32932196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31C7379B-A08D-48A8-A160-FDB7097E2A80}" type="datetime1">
              <a:rPr lang="es-MX" smtClean="0"/>
              <a:t>13/02/2022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30FBC04-044B-473D-902A-4226FE871263}" type="slidenum">
              <a:rPr lang="es-MX" smtClean="0"/>
              <a:t>‹Nº›</a:t>
            </a:fld>
            <a:endParaRPr lang="es-MX"/>
          </a:p>
        </p:txBody>
      </p:sp>
    </p:spTree>
    <p:extLst>
      <p:ext uri="{BB962C8B-B14F-4D97-AF65-F5344CB8AC3E}">
        <p14:creationId xmlns:p14="http://schemas.microsoft.com/office/powerpoint/2010/main" val="41680988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D7D4FA30-E15C-46FF-A79B-8B73D757601B}" type="datetime1">
              <a:rPr lang="es-MX" smtClean="0"/>
              <a:t>13/02/2022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30FBC04-044B-473D-902A-4226FE871263}" type="slidenum">
              <a:rPr lang="es-MX" smtClean="0"/>
              <a:t>‹Nº›</a:t>
            </a:fld>
            <a:endParaRPr lang="es-MX"/>
          </a:p>
        </p:txBody>
      </p:sp>
    </p:spTree>
    <p:extLst>
      <p:ext uri="{BB962C8B-B14F-4D97-AF65-F5344CB8AC3E}">
        <p14:creationId xmlns:p14="http://schemas.microsoft.com/office/powerpoint/2010/main" val="13622070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3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D7C5882-BF31-4FCF-BDC9-EDB14FBC1AFC}" type="datetime1">
              <a:rPr lang="es-MX" smtClean="0"/>
              <a:t>13/02/2022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30FBC04-044B-473D-902A-4226FE871263}" type="slidenum">
              <a:rPr lang="es-MX" smtClean="0"/>
              <a:t>‹Nº›</a:t>
            </a:fld>
            <a:endParaRPr lang="es-MX"/>
          </a:p>
        </p:txBody>
      </p:sp>
    </p:spTree>
    <p:extLst>
      <p:ext uri="{BB962C8B-B14F-4D97-AF65-F5344CB8AC3E}">
        <p14:creationId xmlns:p14="http://schemas.microsoft.com/office/powerpoint/2010/main" val="37677388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6C9C344C-DC3B-4CA5-B6D0-E05C95207E3A}" type="datetime1">
              <a:rPr lang="es-MX" smtClean="0"/>
              <a:t>13/02/2022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30FBC04-044B-473D-902A-4226FE871263}" type="slidenum">
              <a:rPr lang="es-MX" smtClean="0"/>
              <a:t>‹Nº›</a:t>
            </a:fld>
            <a:endParaRPr lang="es-MX"/>
          </a:p>
        </p:txBody>
      </p:sp>
    </p:spTree>
    <p:extLst>
      <p:ext uri="{BB962C8B-B14F-4D97-AF65-F5344CB8AC3E}">
        <p14:creationId xmlns:p14="http://schemas.microsoft.com/office/powerpoint/2010/main" val="4029680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4" name="Marcador de pie de página 3"/>
          <p:cNvSpPr>
            <a:spLocks noGrp="1"/>
          </p:cNvSpPr>
          <p:nvPr>
            <p:ph type="ftr" sz="quarter" idx="11"/>
          </p:nvPr>
        </p:nvSpPr>
        <p:spPr>
          <a:xfrm>
            <a:off x="3028950" y="4767263"/>
            <a:ext cx="3086100" cy="274637"/>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1875138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F8E5388D-FFD5-4300-AD00-E7CFD5F4479F}" type="datetime1">
              <a:rPr lang="es-MX" smtClean="0"/>
              <a:t>13/02/2022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B30FBC04-044B-473D-902A-4226FE871263}" type="slidenum">
              <a:rPr lang="es-MX" smtClean="0"/>
              <a:t>‹Nº›</a:t>
            </a:fld>
            <a:endParaRPr lang="es-MX"/>
          </a:p>
        </p:txBody>
      </p:sp>
    </p:spTree>
    <p:extLst>
      <p:ext uri="{BB962C8B-B14F-4D97-AF65-F5344CB8AC3E}">
        <p14:creationId xmlns:p14="http://schemas.microsoft.com/office/powerpoint/2010/main" val="9312878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C7D19D13-CD3E-47D0-9983-A0689D2192AA}" type="datetime1">
              <a:rPr lang="es-MX" smtClean="0"/>
              <a:t>13/02/2022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B30FBC04-044B-473D-902A-4226FE871263}" type="slidenum">
              <a:rPr lang="es-MX" smtClean="0"/>
              <a:t>‹Nº›</a:t>
            </a:fld>
            <a:endParaRPr lang="es-MX"/>
          </a:p>
        </p:txBody>
      </p:sp>
    </p:spTree>
    <p:extLst>
      <p:ext uri="{BB962C8B-B14F-4D97-AF65-F5344CB8AC3E}">
        <p14:creationId xmlns:p14="http://schemas.microsoft.com/office/powerpoint/2010/main" val="3660067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4AF93C0-9D2B-4BA9-9C68-76BFAFF5A4A5}" type="datetime1">
              <a:rPr lang="es-MX" smtClean="0"/>
              <a:t>13/02/2022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B30FBC04-044B-473D-902A-4226FE871263}" type="slidenum">
              <a:rPr lang="es-MX" smtClean="0"/>
              <a:t>‹Nº›</a:t>
            </a:fld>
            <a:endParaRPr lang="es-MX"/>
          </a:p>
        </p:txBody>
      </p:sp>
    </p:spTree>
    <p:extLst>
      <p:ext uri="{BB962C8B-B14F-4D97-AF65-F5344CB8AC3E}">
        <p14:creationId xmlns:p14="http://schemas.microsoft.com/office/powerpoint/2010/main" val="29275393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15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43420A0-361A-42C0-ACA5-272383C23A00}" type="datetime1">
              <a:rPr lang="es-MX" smtClean="0"/>
              <a:t>13/02/2022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30FBC04-044B-473D-902A-4226FE871263}" type="slidenum">
              <a:rPr lang="es-MX" smtClean="0"/>
              <a:t>‹Nº›</a:t>
            </a:fld>
            <a:endParaRPr lang="es-MX"/>
          </a:p>
        </p:txBody>
      </p:sp>
    </p:spTree>
    <p:extLst>
      <p:ext uri="{BB962C8B-B14F-4D97-AF65-F5344CB8AC3E}">
        <p14:creationId xmlns:p14="http://schemas.microsoft.com/office/powerpoint/2010/main" val="9104179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15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EE39F0D-B9B8-4094-AD25-7AF0306A6FC3}" type="datetime1">
              <a:rPr lang="es-MX" smtClean="0"/>
              <a:t>13/02/2022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30FBC04-044B-473D-902A-4226FE871263}" type="slidenum">
              <a:rPr lang="es-MX" smtClean="0"/>
              <a:t>‹Nº›</a:t>
            </a:fld>
            <a:endParaRPr lang="es-MX"/>
          </a:p>
        </p:txBody>
      </p:sp>
    </p:spTree>
    <p:extLst>
      <p:ext uri="{BB962C8B-B14F-4D97-AF65-F5344CB8AC3E}">
        <p14:creationId xmlns:p14="http://schemas.microsoft.com/office/powerpoint/2010/main" val="6530444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ED5ED554-3AAA-4CC7-88CF-685B4EA38DC9}" type="datetime1">
              <a:rPr lang="es-MX" smtClean="0"/>
              <a:t>13/02/2022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30FBC04-044B-473D-902A-4226FE871263}" type="slidenum">
              <a:rPr lang="es-MX" smtClean="0"/>
              <a:t>‹Nº›</a:t>
            </a:fld>
            <a:endParaRPr lang="es-MX"/>
          </a:p>
        </p:txBody>
      </p:sp>
    </p:spTree>
    <p:extLst>
      <p:ext uri="{BB962C8B-B14F-4D97-AF65-F5344CB8AC3E}">
        <p14:creationId xmlns:p14="http://schemas.microsoft.com/office/powerpoint/2010/main" val="38455847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CF730E1B-CFBE-4076-BF89-C856EE56EA93}" type="datetime1">
              <a:rPr lang="es-MX" smtClean="0"/>
              <a:t>13/02/2022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30FBC04-044B-473D-902A-4226FE871263}" type="slidenum">
              <a:rPr lang="es-MX" smtClean="0"/>
              <a:t>‹Nº›</a:t>
            </a:fld>
            <a:endParaRPr lang="es-MX"/>
          </a:p>
        </p:txBody>
      </p:sp>
    </p:spTree>
    <p:extLst>
      <p:ext uri="{BB962C8B-B14F-4D97-AF65-F5344CB8AC3E}">
        <p14:creationId xmlns:p14="http://schemas.microsoft.com/office/powerpoint/2010/main" val="30443599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841375"/>
            <a:ext cx="6858000" cy="1790700"/>
          </a:xfrm>
          <a:prstGeom prst="rect">
            <a:avLst/>
          </a:prstGeom>
        </p:spPr>
        <p:txBody>
          <a:bodyPr anchor="b"/>
          <a:lstStyle>
            <a:lvl1pPr algn="ctr">
              <a:defRPr sz="4500"/>
            </a:lvl1pPr>
          </a:lstStyle>
          <a:p>
            <a:r>
              <a:rPr lang="es-ES"/>
              <a:t>Haga clic para modificar el estilo de título del patrón</a:t>
            </a:r>
            <a:endParaRPr lang="es-CO"/>
          </a:p>
        </p:txBody>
      </p:sp>
      <p:sp>
        <p:nvSpPr>
          <p:cNvPr id="3" name="Subtítulo 2"/>
          <p:cNvSpPr>
            <a:spLocks noGrp="1"/>
          </p:cNvSpPr>
          <p:nvPr>
            <p:ph type="subTitle" idx="1"/>
          </p:nvPr>
        </p:nvSpPr>
        <p:spPr>
          <a:xfrm>
            <a:off x="1143000" y="2701926"/>
            <a:ext cx="6858000" cy="1241425"/>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CO"/>
          </a:p>
        </p:txBody>
      </p:sp>
      <p:sp>
        <p:nvSpPr>
          <p:cNvPr id="4" name="Marcador de fecha 3"/>
          <p:cNvSpPr>
            <a:spLocks noGrp="1"/>
          </p:cNvSpPr>
          <p:nvPr>
            <p:ph type="dt" sz="half" idx="10"/>
          </p:nvPr>
        </p:nvSpPr>
        <p:spPr>
          <a:xfrm>
            <a:off x="628650" y="4767264"/>
            <a:ext cx="2057400" cy="274637"/>
          </a:xfrm>
          <a:prstGeom prst="rect">
            <a:avLst/>
          </a:prstGeom>
        </p:spPr>
        <p:txBody>
          <a:bodyPr/>
          <a:lstStyle/>
          <a:p>
            <a:fld id="{5BFBB947-EBA6-45CF-B740-F781BA810C8E}" type="datetimeFigureOut">
              <a:rPr lang="es-CO" smtClean="0"/>
              <a:t>13/02/2022</a:t>
            </a:fld>
            <a:endParaRPr lang="es-CO"/>
          </a:p>
        </p:txBody>
      </p:sp>
      <p:sp>
        <p:nvSpPr>
          <p:cNvPr id="5" name="Marcador de pie de página 4"/>
          <p:cNvSpPr>
            <a:spLocks noGrp="1"/>
          </p:cNvSpPr>
          <p:nvPr>
            <p:ph type="ftr" sz="quarter" idx="11"/>
          </p:nvPr>
        </p:nvSpPr>
        <p:spPr>
          <a:xfrm>
            <a:off x="3028950" y="4767264"/>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4"/>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28816230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9"/>
            <a:ext cx="7886700" cy="993775"/>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idx="1"/>
          </p:nvPr>
        </p:nvSpPr>
        <p:spPr>
          <a:xfrm>
            <a:off x="628650" y="1370013"/>
            <a:ext cx="7886700" cy="32623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4767264"/>
            <a:ext cx="2057400" cy="274637"/>
          </a:xfrm>
          <a:prstGeom prst="rect">
            <a:avLst/>
          </a:prstGeom>
        </p:spPr>
        <p:txBody>
          <a:bodyPr/>
          <a:lstStyle/>
          <a:p>
            <a:fld id="{5BFBB947-EBA6-45CF-B740-F781BA810C8E}" type="datetimeFigureOut">
              <a:rPr lang="es-CO" smtClean="0"/>
              <a:t>13/02/2022</a:t>
            </a:fld>
            <a:endParaRPr lang="es-CO"/>
          </a:p>
        </p:txBody>
      </p:sp>
      <p:sp>
        <p:nvSpPr>
          <p:cNvPr id="5" name="Marcador de pie de página 4"/>
          <p:cNvSpPr>
            <a:spLocks noGrp="1"/>
          </p:cNvSpPr>
          <p:nvPr>
            <p:ph type="ftr" sz="quarter" idx="11"/>
          </p:nvPr>
        </p:nvSpPr>
        <p:spPr>
          <a:xfrm>
            <a:off x="3028950" y="4767264"/>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4"/>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27319601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701"/>
            <a:ext cx="7886700" cy="2139950"/>
          </a:xfrm>
          <a:prstGeom prst="rect">
            <a:avLst/>
          </a:prstGeom>
        </p:spPr>
        <p:txBody>
          <a:bodyPr anchor="b"/>
          <a:lstStyle>
            <a:lvl1pPr>
              <a:defRPr sz="45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623888" y="3441701"/>
            <a:ext cx="7886700" cy="1125538"/>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628650" y="4767264"/>
            <a:ext cx="2057400" cy="274637"/>
          </a:xfrm>
          <a:prstGeom prst="rect">
            <a:avLst/>
          </a:prstGeom>
        </p:spPr>
        <p:txBody>
          <a:bodyPr/>
          <a:lstStyle/>
          <a:p>
            <a:fld id="{5BFBB947-EBA6-45CF-B740-F781BA810C8E}" type="datetimeFigureOut">
              <a:rPr lang="es-CO" smtClean="0"/>
              <a:t>13/02/2022</a:t>
            </a:fld>
            <a:endParaRPr lang="es-CO"/>
          </a:p>
        </p:txBody>
      </p:sp>
      <p:sp>
        <p:nvSpPr>
          <p:cNvPr id="5" name="Marcador de pie de página 4"/>
          <p:cNvSpPr>
            <a:spLocks noGrp="1"/>
          </p:cNvSpPr>
          <p:nvPr>
            <p:ph type="ftr" sz="quarter" idx="11"/>
          </p:nvPr>
        </p:nvSpPr>
        <p:spPr>
          <a:xfrm>
            <a:off x="3028950" y="4767264"/>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4"/>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1761696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3" name="Marcador de pie de página 2"/>
          <p:cNvSpPr>
            <a:spLocks noGrp="1"/>
          </p:cNvSpPr>
          <p:nvPr>
            <p:ph type="ftr" sz="quarter" idx="11"/>
          </p:nvPr>
        </p:nvSpPr>
        <p:spPr>
          <a:xfrm>
            <a:off x="3028950" y="4767263"/>
            <a:ext cx="3086100" cy="274637"/>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5312494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9"/>
            <a:ext cx="7886700" cy="993775"/>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628650" y="1370013"/>
            <a:ext cx="3867150" cy="32623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4648200" y="1370013"/>
            <a:ext cx="3867150" cy="32623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a:xfrm>
            <a:off x="628650" y="4767264"/>
            <a:ext cx="2057400" cy="274637"/>
          </a:xfrm>
          <a:prstGeom prst="rect">
            <a:avLst/>
          </a:prstGeom>
        </p:spPr>
        <p:txBody>
          <a:bodyPr/>
          <a:lstStyle/>
          <a:p>
            <a:fld id="{5BFBB947-EBA6-45CF-B740-F781BA810C8E}" type="datetimeFigureOut">
              <a:rPr lang="es-CO" smtClean="0"/>
              <a:t>13/02/2022</a:t>
            </a:fld>
            <a:endParaRPr lang="es-CO"/>
          </a:p>
        </p:txBody>
      </p:sp>
      <p:sp>
        <p:nvSpPr>
          <p:cNvPr id="6" name="Marcador de pie de página 5"/>
          <p:cNvSpPr>
            <a:spLocks noGrp="1"/>
          </p:cNvSpPr>
          <p:nvPr>
            <p:ph type="ftr" sz="quarter" idx="11"/>
          </p:nvPr>
        </p:nvSpPr>
        <p:spPr>
          <a:xfrm>
            <a:off x="3028950" y="4767264"/>
            <a:ext cx="3086100" cy="274637"/>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4767264"/>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21223265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274639"/>
            <a:ext cx="7886700" cy="993775"/>
          </a:xfrm>
          <a:prstGeom prst="rect">
            <a:avLst/>
          </a:prstGeo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630240" y="1260475"/>
            <a:ext cx="3868737" cy="61912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30240" y="1879600"/>
            <a:ext cx="3868737" cy="276225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4629150" y="1260475"/>
            <a:ext cx="3887788" cy="61912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1879600"/>
            <a:ext cx="3887788" cy="276225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a:xfrm>
            <a:off x="628650" y="4767264"/>
            <a:ext cx="2057400" cy="274637"/>
          </a:xfrm>
          <a:prstGeom prst="rect">
            <a:avLst/>
          </a:prstGeom>
        </p:spPr>
        <p:txBody>
          <a:bodyPr/>
          <a:lstStyle/>
          <a:p>
            <a:fld id="{5BFBB947-EBA6-45CF-B740-F781BA810C8E}" type="datetimeFigureOut">
              <a:rPr lang="es-CO" smtClean="0"/>
              <a:t>13/02/2022</a:t>
            </a:fld>
            <a:endParaRPr lang="es-CO"/>
          </a:p>
        </p:txBody>
      </p:sp>
      <p:sp>
        <p:nvSpPr>
          <p:cNvPr id="8" name="Marcador de pie de página 7"/>
          <p:cNvSpPr>
            <a:spLocks noGrp="1"/>
          </p:cNvSpPr>
          <p:nvPr>
            <p:ph type="ftr" sz="quarter" idx="11"/>
          </p:nvPr>
        </p:nvSpPr>
        <p:spPr>
          <a:xfrm>
            <a:off x="3028950" y="4767264"/>
            <a:ext cx="3086100" cy="274637"/>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6457950" y="4767264"/>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16880335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9"/>
            <a:ext cx="7886700" cy="993775"/>
          </a:xfrm>
          <a:prstGeom prst="rect">
            <a:avLst/>
          </a:prstGeom>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a:xfrm>
            <a:off x="628650" y="4767264"/>
            <a:ext cx="2057400" cy="274637"/>
          </a:xfrm>
          <a:prstGeom prst="rect">
            <a:avLst/>
          </a:prstGeom>
        </p:spPr>
        <p:txBody>
          <a:bodyPr/>
          <a:lstStyle/>
          <a:p>
            <a:fld id="{5BFBB947-EBA6-45CF-B740-F781BA810C8E}" type="datetimeFigureOut">
              <a:rPr lang="es-CO" smtClean="0"/>
              <a:t>13/02/2022</a:t>
            </a:fld>
            <a:endParaRPr lang="es-CO"/>
          </a:p>
        </p:txBody>
      </p:sp>
      <p:sp>
        <p:nvSpPr>
          <p:cNvPr id="4" name="Marcador de pie de página 3"/>
          <p:cNvSpPr>
            <a:spLocks noGrp="1"/>
          </p:cNvSpPr>
          <p:nvPr>
            <p:ph type="ftr" sz="quarter" idx="11"/>
          </p:nvPr>
        </p:nvSpPr>
        <p:spPr>
          <a:xfrm>
            <a:off x="3028950" y="4767264"/>
            <a:ext cx="3086100" cy="274637"/>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6457950" y="4767264"/>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31931174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4767264"/>
            <a:ext cx="2057400" cy="274637"/>
          </a:xfrm>
          <a:prstGeom prst="rect">
            <a:avLst/>
          </a:prstGeom>
        </p:spPr>
        <p:txBody>
          <a:bodyPr/>
          <a:lstStyle/>
          <a:p>
            <a:fld id="{5BFBB947-EBA6-45CF-B740-F781BA810C8E}" type="datetimeFigureOut">
              <a:rPr lang="es-CO" smtClean="0"/>
              <a:t>13/02/2022</a:t>
            </a:fld>
            <a:endParaRPr lang="es-CO"/>
          </a:p>
        </p:txBody>
      </p:sp>
      <p:sp>
        <p:nvSpPr>
          <p:cNvPr id="3" name="Marcador de pie de página 2"/>
          <p:cNvSpPr>
            <a:spLocks noGrp="1"/>
          </p:cNvSpPr>
          <p:nvPr>
            <p:ph type="ftr" sz="quarter" idx="11"/>
          </p:nvPr>
        </p:nvSpPr>
        <p:spPr>
          <a:xfrm>
            <a:off x="3028950" y="4767264"/>
            <a:ext cx="3086100" cy="274637"/>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6457950" y="4767264"/>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30489005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40" y="342900"/>
            <a:ext cx="2949575" cy="1200150"/>
          </a:xfrm>
          <a:prstGeom prst="rect">
            <a:avLst/>
          </a:prstGeom>
        </p:spPr>
        <p:txBody>
          <a:bodyPr anchor="b"/>
          <a:lstStyle>
            <a:lvl1pPr>
              <a:defRPr sz="2400"/>
            </a:lvl1pPr>
          </a:lstStyle>
          <a:p>
            <a:r>
              <a:rPr lang="es-ES"/>
              <a:t>Haga clic para modificar el estilo de título del patrón</a:t>
            </a:r>
            <a:endParaRPr lang="es-CO"/>
          </a:p>
        </p:txBody>
      </p:sp>
      <p:sp>
        <p:nvSpPr>
          <p:cNvPr id="3" name="Marcador de contenido 2"/>
          <p:cNvSpPr>
            <a:spLocks noGrp="1"/>
          </p:cNvSpPr>
          <p:nvPr>
            <p:ph idx="1"/>
          </p:nvPr>
        </p:nvSpPr>
        <p:spPr>
          <a:xfrm>
            <a:off x="3887788" y="741364"/>
            <a:ext cx="4629150" cy="36544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630240" y="1543050"/>
            <a:ext cx="2949575" cy="28590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4767264"/>
            <a:ext cx="2057400" cy="274637"/>
          </a:xfrm>
          <a:prstGeom prst="rect">
            <a:avLst/>
          </a:prstGeom>
        </p:spPr>
        <p:txBody>
          <a:bodyPr/>
          <a:lstStyle/>
          <a:p>
            <a:fld id="{5BFBB947-EBA6-45CF-B740-F781BA810C8E}" type="datetimeFigureOut">
              <a:rPr lang="es-CO" smtClean="0"/>
              <a:t>13/02/2022</a:t>
            </a:fld>
            <a:endParaRPr lang="es-CO"/>
          </a:p>
        </p:txBody>
      </p:sp>
      <p:sp>
        <p:nvSpPr>
          <p:cNvPr id="6" name="Marcador de pie de página 5"/>
          <p:cNvSpPr>
            <a:spLocks noGrp="1"/>
          </p:cNvSpPr>
          <p:nvPr>
            <p:ph type="ftr" sz="quarter" idx="11"/>
          </p:nvPr>
        </p:nvSpPr>
        <p:spPr>
          <a:xfrm>
            <a:off x="3028950" y="4767264"/>
            <a:ext cx="3086100" cy="274637"/>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4767264"/>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2434433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40" y="342900"/>
            <a:ext cx="2949575" cy="1200150"/>
          </a:xfrm>
          <a:prstGeom prst="rect">
            <a:avLst/>
          </a:prstGeom>
        </p:spPr>
        <p:txBody>
          <a:bodyPr anchor="b"/>
          <a:lstStyle>
            <a:lvl1pPr>
              <a:defRPr sz="24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3887788" y="741364"/>
            <a:ext cx="4629150" cy="36544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CO"/>
          </a:p>
        </p:txBody>
      </p:sp>
      <p:sp>
        <p:nvSpPr>
          <p:cNvPr id="4" name="Marcador de texto 3"/>
          <p:cNvSpPr>
            <a:spLocks noGrp="1"/>
          </p:cNvSpPr>
          <p:nvPr>
            <p:ph type="body" sz="half" idx="2"/>
          </p:nvPr>
        </p:nvSpPr>
        <p:spPr>
          <a:xfrm>
            <a:off x="630240" y="1543050"/>
            <a:ext cx="2949575" cy="28590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4767264"/>
            <a:ext cx="2057400" cy="274637"/>
          </a:xfrm>
          <a:prstGeom prst="rect">
            <a:avLst/>
          </a:prstGeom>
        </p:spPr>
        <p:txBody>
          <a:bodyPr/>
          <a:lstStyle/>
          <a:p>
            <a:fld id="{5BFBB947-EBA6-45CF-B740-F781BA810C8E}" type="datetimeFigureOut">
              <a:rPr lang="es-CO" smtClean="0"/>
              <a:t>13/02/2022</a:t>
            </a:fld>
            <a:endParaRPr lang="es-CO"/>
          </a:p>
        </p:txBody>
      </p:sp>
      <p:sp>
        <p:nvSpPr>
          <p:cNvPr id="6" name="Marcador de pie de página 5"/>
          <p:cNvSpPr>
            <a:spLocks noGrp="1"/>
          </p:cNvSpPr>
          <p:nvPr>
            <p:ph type="ftr" sz="quarter" idx="11"/>
          </p:nvPr>
        </p:nvSpPr>
        <p:spPr>
          <a:xfrm>
            <a:off x="3028950" y="4767264"/>
            <a:ext cx="3086100" cy="274637"/>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4767264"/>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42497940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9"/>
            <a:ext cx="7886700" cy="993775"/>
          </a:xfrm>
          <a:prstGeom prst="rect">
            <a:avLst/>
          </a:prstGeom>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1370013"/>
            <a:ext cx="7886700" cy="3262312"/>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4767264"/>
            <a:ext cx="2057400" cy="274637"/>
          </a:xfrm>
          <a:prstGeom prst="rect">
            <a:avLst/>
          </a:prstGeom>
        </p:spPr>
        <p:txBody>
          <a:bodyPr/>
          <a:lstStyle/>
          <a:p>
            <a:fld id="{5BFBB947-EBA6-45CF-B740-F781BA810C8E}" type="datetimeFigureOut">
              <a:rPr lang="es-CO" smtClean="0"/>
              <a:t>13/02/2022</a:t>
            </a:fld>
            <a:endParaRPr lang="es-CO"/>
          </a:p>
        </p:txBody>
      </p:sp>
      <p:sp>
        <p:nvSpPr>
          <p:cNvPr id="5" name="Marcador de pie de página 4"/>
          <p:cNvSpPr>
            <a:spLocks noGrp="1"/>
          </p:cNvSpPr>
          <p:nvPr>
            <p:ph type="ftr" sz="quarter" idx="11"/>
          </p:nvPr>
        </p:nvSpPr>
        <p:spPr>
          <a:xfrm>
            <a:off x="3028950" y="4767264"/>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4"/>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34913430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274639"/>
            <a:ext cx="1971675" cy="4357687"/>
          </a:xfrm>
          <a:prstGeom prst="rect">
            <a:avLst/>
          </a:prstGeo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2" y="274639"/>
            <a:ext cx="5762625" cy="4357687"/>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4767264"/>
            <a:ext cx="2057400" cy="274637"/>
          </a:xfrm>
          <a:prstGeom prst="rect">
            <a:avLst/>
          </a:prstGeom>
        </p:spPr>
        <p:txBody>
          <a:bodyPr/>
          <a:lstStyle/>
          <a:p>
            <a:fld id="{5BFBB947-EBA6-45CF-B740-F781BA810C8E}" type="datetimeFigureOut">
              <a:rPr lang="es-CO" smtClean="0"/>
              <a:t>13/02/2022</a:t>
            </a:fld>
            <a:endParaRPr lang="es-CO"/>
          </a:p>
        </p:txBody>
      </p:sp>
      <p:sp>
        <p:nvSpPr>
          <p:cNvPr id="5" name="Marcador de pie de página 4"/>
          <p:cNvSpPr>
            <a:spLocks noGrp="1"/>
          </p:cNvSpPr>
          <p:nvPr>
            <p:ph type="ftr" sz="quarter" idx="11"/>
          </p:nvPr>
        </p:nvSpPr>
        <p:spPr>
          <a:xfrm>
            <a:off x="3028950" y="4767264"/>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4"/>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35827633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841375"/>
            <a:ext cx="6858000" cy="1790700"/>
          </a:xfrm>
          <a:prstGeom prst="rect">
            <a:avLst/>
          </a:prstGeom>
        </p:spPr>
        <p:txBody>
          <a:bodyPr anchor="b"/>
          <a:lstStyle>
            <a:lvl1pPr algn="ctr">
              <a:defRPr sz="4500"/>
            </a:lvl1pPr>
          </a:lstStyle>
          <a:p>
            <a:r>
              <a:rPr lang="es-ES"/>
              <a:t>Haga clic para modificar el estilo de título del patrón</a:t>
            </a:r>
            <a:endParaRPr lang="es-CO"/>
          </a:p>
        </p:txBody>
      </p:sp>
      <p:sp>
        <p:nvSpPr>
          <p:cNvPr id="3" name="Subtítulo 2"/>
          <p:cNvSpPr>
            <a:spLocks noGrp="1"/>
          </p:cNvSpPr>
          <p:nvPr>
            <p:ph type="subTitle" idx="1"/>
          </p:nvPr>
        </p:nvSpPr>
        <p:spPr>
          <a:xfrm>
            <a:off x="1143000" y="2701926"/>
            <a:ext cx="6858000" cy="1241425"/>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CO"/>
          </a:p>
        </p:txBody>
      </p:sp>
      <p:sp>
        <p:nvSpPr>
          <p:cNvPr id="4" name="Marcador de fecha 3"/>
          <p:cNvSpPr>
            <a:spLocks noGrp="1"/>
          </p:cNvSpPr>
          <p:nvPr>
            <p:ph type="dt" sz="half" idx="10"/>
          </p:nvPr>
        </p:nvSpPr>
        <p:spPr>
          <a:xfrm>
            <a:off x="628650" y="4767264"/>
            <a:ext cx="2057400" cy="274637"/>
          </a:xfrm>
          <a:prstGeom prst="rect">
            <a:avLst/>
          </a:prstGeom>
        </p:spPr>
        <p:txBody>
          <a:bodyPr/>
          <a:lstStyle/>
          <a:p>
            <a:fld id="{5BFBB947-EBA6-45CF-B740-F781BA810C8E}" type="datetimeFigureOut">
              <a:rPr lang="es-CO" smtClean="0"/>
              <a:t>13/02/2022</a:t>
            </a:fld>
            <a:endParaRPr lang="es-CO"/>
          </a:p>
        </p:txBody>
      </p:sp>
      <p:sp>
        <p:nvSpPr>
          <p:cNvPr id="5" name="Marcador de pie de página 4"/>
          <p:cNvSpPr>
            <a:spLocks noGrp="1"/>
          </p:cNvSpPr>
          <p:nvPr>
            <p:ph type="ftr" sz="quarter" idx="11"/>
          </p:nvPr>
        </p:nvSpPr>
        <p:spPr>
          <a:xfrm>
            <a:off x="3028950" y="4767264"/>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4"/>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21383317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9"/>
            <a:ext cx="7886700" cy="993775"/>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idx="1"/>
          </p:nvPr>
        </p:nvSpPr>
        <p:spPr>
          <a:xfrm>
            <a:off x="628650" y="1370013"/>
            <a:ext cx="7886700" cy="32623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4767264"/>
            <a:ext cx="2057400" cy="274637"/>
          </a:xfrm>
          <a:prstGeom prst="rect">
            <a:avLst/>
          </a:prstGeom>
        </p:spPr>
        <p:txBody>
          <a:bodyPr/>
          <a:lstStyle/>
          <a:p>
            <a:fld id="{5BFBB947-EBA6-45CF-B740-F781BA810C8E}" type="datetimeFigureOut">
              <a:rPr lang="es-CO" smtClean="0"/>
              <a:t>13/02/2022</a:t>
            </a:fld>
            <a:endParaRPr lang="es-CO"/>
          </a:p>
        </p:txBody>
      </p:sp>
      <p:sp>
        <p:nvSpPr>
          <p:cNvPr id="5" name="Marcador de pie de página 4"/>
          <p:cNvSpPr>
            <a:spLocks noGrp="1"/>
          </p:cNvSpPr>
          <p:nvPr>
            <p:ph type="ftr" sz="quarter" idx="11"/>
          </p:nvPr>
        </p:nvSpPr>
        <p:spPr>
          <a:xfrm>
            <a:off x="3028950" y="4767264"/>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4"/>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1251468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6" name="Marcador de pie de página 5"/>
          <p:cNvSpPr>
            <a:spLocks noGrp="1"/>
          </p:cNvSpPr>
          <p:nvPr>
            <p:ph type="ftr" sz="quarter" idx="11"/>
          </p:nvPr>
        </p:nvSpPr>
        <p:spPr>
          <a:xfrm>
            <a:off x="3028950" y="4767263"/>
            <a:ext cx="3086100" cy="274637"/>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30820365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701"/>
            <a:ext cx="7886700" cy="2139950"/>
          </a:xfrm>
          <a:prstGeom prst="rect">
            <a:avLst/>
          </a:prstGeom>
        </p:spPr>
        <p:txBody>
          <a:bodyPr anchor="b"/>
          <a:lstStyle>
            <a:lvl1pPr>
              <a:defRPr sz="45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623888" y="3441701"/>
            <a:ext cx="7886700" cy="1125538"/>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628650" y="4767264"/>
            <a:ext cx="2057400" cy="274637"/>
          </a:xfrm>
          <a:prstGeom prst="rect">
            <a:avLst/>
          </a:prstGeom>
        </p:spPr>
        <p:txBody>
          <a:bodyPr/>
          <a:lstStyle/>
          <a:p>
            <a:fld id="{5BFBB947-EBA6-45CF-B740-F781BA810C8E}" type="datetimeFigureOut">
              <a:rPr lang="es-CO" smtClean="0"/>
              <a:t>13/02/2022</a:t>
            </a:fld>
            <a:endParaRPr lang="es-CO"/>
          </a:p>
        </p:txBody>
      </p:sp>
      <p:sp>
        <p:nvSpPr>
          <p:cNvPr id="5" name="Marcador de pie de página 4"/>
          <p:cNvSpPr>
            <a:spLocks noGrp="1"/>
          </p:cNvSpPr>
          <p:nvPr>
            <p:ph type="ftr" sz="quarter" idx="11"/>
          </p:nvPr>
        </p:nvSpPr>
        <p:spPr>
          <a:xfrm>
            <a:off x="3028950" y="4767264"/>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4"/>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39793341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9"/>
            <a:ext cx="7886700" cy="993775"/>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628650" y="1370013"/>
            <a:ext cx="3867150" cy="32623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4648200" y="1370013"/>
            <a:ext cx="3867150" cy="32623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a:xfrm>
            <a:off x="628650" y="4767264"/>
            <a:ext cx="2057400" cy="274637"/>
          </a:xfrm>
          <a:prstGeom prst="rect">
            <a:avLst/>
          </a:prstGeom>
        </p:spPr>
        <p:txBody>
          <a:bodyPr/>
          <a:lstStyle/>
          <a:p>
            <a:fld id="{5BFBB947-EBA6-45CF-B740-F781BA810C8E}" type="datetimeFigureOut">
              <a:rPr lang="es-CO" smtClean="0"/>
              <a:t>13/02/2022</a:t>
            </a:fld>
            <a:endParaRPr lang="es-CO"/>
          </a:p>
        </p:txBody>
      </p:sp>
      <p:sp>
        <p:nvSpPr>
          <p:cNvPr id="6" name="Marcador de pie de página 5"/>
          <p:cNvSpPr>
            <a:spLocks noGrp="1"/>
          </p:cNvSpPr>
          <p:nvPr>
            <p:ph type="ftr" sz="quarter" idx="11"/>
          </p:nvPr>
        </p:nvSpPr>
        <p:spPr>
          <a:xfrm>
            <a:off x="3028950" y="4767264"/>
            <a:ext cx="3086100" cy="274637"/>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4767264"/>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12509659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274639"/>
            <a:ext cx="7886700" cy="993775"/>
          </a:xfrm>
          <a:prstGeom prst="rect">
            <a:avLst/>
          </a:prstGeo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630240" y="1260475"/>
            <a:ext cx="3868737" cy="61912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30240" y="1879600"/>
            <a:ext cx="3868737" cy="276225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4629150" y="1260475"/>
            <a:ext cx="3887788" cy="61912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1879600"/>
            <a:ext cx="3887788" cy="276225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a:xfrm>
            <a:off x="628650" y="4767264"/>
            <a:ext cx="2057400" cy="274637"/>
          </a:xfrm>
          <a:prstGeom prst="rect">
            <a:avLst/>
          </a:prstGeom>
        </p:spPr>
        <p:txBody>
          <a:bodyPr/>
          <a:lstStyle/>
          <a:p>
            <a:fld id="{5BFBB947-EBA6-45CF-B740-F781BA810C8E}" type="datetimeFigureOut">
              <a:rPr lang="es-CO" smtClean="0"/>
              <a:t>13/02/2022</a:t>
            </a:fld>
            <a:endParaRPr lang="es-CO"/>
          </a:p>
        </p:txBody>
      </p:sp>
      <p:sp>
        <p:nvSpPr>
          <p:cNvPr id="8" name="Marcador de pie de página 7"/>
          <p:cNvSpPr>
            <a:spLocks noGrp="1"/>
          </p:cNvSpPr>
          <p:nvPr>
            <p:ph type="ftr" sz="quarter" idx="11"/>
          </p:nvPr>
        </p:nvSpPr>
        <p:spPr>
          <a:xfrm>
            <a:off x="3028950" y="4767264"/>
            <a:ext cx="3086100" cy="274637"/>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6457950" y="4767264"/>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42264518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9"/>
            <a:ext cx="7886700" cy="993775"/>
          </a:xfrm>
          <a:prstGeom prst="rect">
            <a:avLst/>
          </a:prstGeom>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a:xfrm>
            <a:off x="628650" y="4767264"/>
            <a:ext cx="2057400" cy="274637"/>
          </a:xfrm>
          <a:prstGeom prst="rect">
            <a:avLst/>
          </a:prstGeom>
        </p:spPr>
        <p:txBody>
          <a:bodyPr/>
          <a:lstStyle/>
          <a:p>
            <a:fld id="{5BFBB947-EBA6-45CF-B740-F781BA810C8E}" type="datetimeFigureOut">
              <a:rPr lang="es-CO" smtClean="0"/>
              <a:t>13/02/2022</a:t>
            </a:fld>
            <a:endParaRPr lang="es-CO"/>
          </a:p>
        </p:txBody>
      </p:sp>
      <p:sp>
        <p:nvSpPr>
          <p:cNvPr id="4" name="Marcador de pie de página 3"/>
          <p:cNvSpPr>
            <a:spLocks noGrp="1"/>
          </p:cNvSpPr>
          <p:nvPr>
            <p:ph type="ftr" sz="quarter" idx="11"/>
          </p:nvPr>
        </p:nvSpPr>
        <p:spPr>
          <a:xfrm>
            <a:off x="3028950" y="4767264"/>
            <a:ext cx="3086100" cy="274637"/>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6457950" y="4767264"/>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23219281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4767264"/>
            <a:ext cx="2057400" cy="274637"/>
          </a:xfrm>
          <a:prstGeom prst="rect">
            <a:avLst/>
          </a:prstGeom>
        </p:spPr>
        <p:txBody>
          <a:bodyPr/>
          <a:lstStyle/>
          <a:p>
            <a:fld id="{5BFBB947-EBA6-45CF-B740-F781BA810C8E}" type="datetimeFigureOut">
              <a:rPr lang="es-CO" smtClean="0"/>
              <a:t>13/02/2022</a:t>
            </a:fld>
            <a:endParaRPr lang="es-CO"/>
          </a:p>
        </p:txBody>
      </p:sp>
      <p:sp>
        <p:nvSpPr>
          <p:cNvPr id="3" name="Marcador de pie de página 2"/>
          <p:cNvSpPr>
            <a:spLocks noGrp="1"/>
          </p:cNvSpPr>
          <p:nvPr>
            <p:ph type="ftr" sz="quarter" idx="11"/>
          </p:nvPr>
        </p:nvSpPr>
        <p:spPr>
          <a:xfrm>
            <a:off x="3028950" y="4767264"/>
            <a:ext cx="3086100" cy="274637"/>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6457950" y="4767264"/>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27647489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40" y="342900"/>
            <a:ext cx="2949575" cy="1200150"/>
          </a:xfrm>
          <a:prstGeom prst="rect">
            <a:avLst/>
          </a:prstGeom>
        </p:spPr>
        <p:txBody>
          <a:bodyPr anchor="b"/>
          <a:lstStyle>
            <a:lvl1pPr>
              <a:defRPr sz="2400"/>
            </a:lvl1pPr>
          </a:lstStyle>
          <a:p>
            <a:r>
              <a:rPr lang="es-ES"/>
              <a:t>Haga clic para modificar el estilo de título del patrón</a:t>
            </a:r>
            <a:endParaRPr lang="es-CO"/>
          </a:p>
        </p:txBody>
      </p:sp>
      <p:sp>
        <p:nvSpPr>
          <p:cNvPr id="3" name="Marcador de contenido 2"/>
          <p:cNvSpPr>
            <a:spLocks noGrp="1"/>
          </p:cNvSpPr>
          <p:nvPr>
            <p:ph idx="1"/>
          </p:nvPr>
        </p:nvSpPr>
        <p:spPr>
          <a:xfrm>
            <a:off x="3887788" y="741364"/>
            <a:ext cx="4629150" cy="36544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630240" y="1543050"/>
            <a:ext cx="2949575" cy="28590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4767264"/>
            <a:ext cx="2057400" cy="274637"/>
          </a:xfrm>
          <a:prstGeom prst="rect">
            <a:avLst/>
          </a:prstGeom>
        </p:spPr>
        <p:txBody>
          <a:bodyPr/>
          <a:lstStyle/>
          <a:p>
            <a:fld id="{5BFBB947-EBA6-45CF-B740-F781BA810C8E}" type="datetimeFigureOut">
              <a:rPr lang="es-CO" smtClean="0"/>
              <a:t>13/02/2022</a:t>
            </a:fld>
            <a:endParaRPr lang="es-CO"/>
          </a:p>
        </p:txBody>
      </p:sp>
      <p:sp>
        <p:nvSpPr>
          <p:cNvPr id="6" name="Marcador de pie de página 5"/>
          <p:cNvSpPr>
            <a:spLocks noGrp="1"/>
          </p:cNvSpPr>
          <p:nvPr>
            <p:ph type="ftr" sz="quarter" idx="11"/>
          </p:nvPr>
        </p:nvSpPr>
        <p:spPr>
          <a:xfrm>
            <a:off x="3028950" y="4767264"/>
            <a:ext cx="3086100" cy="274637"/>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4767264"/>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10730838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40" y="342900"/>
            <a:ext cx="2949575" cy="1200150"/>
          </a:xfrm>
          <a:prstGeom prst="rect">
            <a:avLst/>
          </a:prstGeom>
        </p:spPr>
        <p:txBody>
          <a:bodyPr anchor="b"/>
          <a:lstStyle>
            <a:lvl1pPr>
              <a:defRPr sz="24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3887788" y="741364"/>
            <a:ext cx="4629150" cy="36544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CO"/>
          </a:p>
        </p:txBody>
      </p:sp>
      <p:sp>
        <p:nvSpPr>
          <p:cNvPr id="4" name="Marcador de texto 3"/>
          <p:cNvSpPr>
            <a:spLocks noGrp="1"/>
          </p:cNvSpPr>
          <p:nvPr>
            <p:ph type="body" sz="half" idx="2"/>
          </p:nvPr>
        </p:nvSpPr>
        <p:spPr>
          <a:xfrm>
            <a:off x="630240" y="1543050"/>
            <a:ext cx="2949575" cy="28590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4767264"/>
            <a:ext cx="2057400" cy="274637"/>
          </a:xfrm>
          <a:prstGeom prst="rect">
            <a:avLst/>
          </a:prstGeom>
        </p:spPr>
        <p:txBody>
          <a:bodyPr/>
          <a:lstStyle/>
          <a:p>
            <a:fld id="{5BFBB947-EBA6-45CF-B740-F781BA810C8E}" type="datetimeFigureOut">
              <a:rPr lang="es-CO" smtClean="0"/>
              <a:t>13/02/2022</a:t>
            </a:fld>
            <a:endParaRPr lang="es-CO"/>
          </a:p>
        </p:txBody>
      </p:sp>
      <p:sp>
        <p:nvSpPr>
          <p:cNvPr id="6" name="Marcador de pie de página 5"/>
          <p:cNvSpPr>
            <a:spLocks noGrp="1"/>
          </p:cNvSpPr>
          <p:nvPr>
            <p:ph type="ftr" sz="quarter" idx="11"/>
          </p:nvPr>
        </p:nvSpPr>
        <p:spPr>
          <a:xfrm>
            <a:off x="3028950" y="4767264"/>
            <a:ext cx="3086100" cy="274637"/>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4767264"/>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19653065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9"/>
            <a:ext cx="7886700" cy="993775"/>
          </a:xfrm>
          <a:prstGeom prst="rect">
            <a:avLst/>
          </a:prstGeom>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1370013"/>
            <a:ext cx="7886700" cy="3262312"/>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4767264"/>
            <a:ext cx="2057400" cy="274637"/>
          </a:xfrm>
          <a:prstGeom prst="rect">
            <a:avLst/>
          </a:prstGeom>
        </p:spPr>
        <p:txBody>
          <a:bodyPr/>
          <a:lstStyle/>
          <a:p>
            <a:fld id="{5BFBB947-EBA6-45CF-B740-F781BA810C8E}" type="datetimeFigureOut">
              <a:rPr lang="es-CO" smtClean="0"/>
              <a:t>13/02/2022</a:t>
            </a:fld>
            <a:endParaRPr lang="es-CO"/>
          </a:p>
        </p:txBody>
      </p:sp>
      <p:sp>
        <p:nvSpPr>
          <p:cNvPr id="5" name="Marcador de pie de página 4"/>
          <p:cNvSpPr>
            <a:spLocks noGrp="1"/>
          </p:cNvSpPr>
          <p:nvPr>
            <p:ph type="ftr" sz="quarter" idx="11"/>
          </p:nvPr>
        </p:nvSpPr>
        <p:spPr>
          <a:xfrm>
            <a:off x="3028950" y="4767264"/>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4"/>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19144734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274639"/>
            <a:ext cx="1971675" cy="4357687"/>
          </a:xfrm>
          <a:prstGeom prst="rect">
            <a:avLst/>
          </a:prstGeo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2" y="274639"/>
            <a:ext cx="5762625" cy="4357687"/>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4767264"/>
            <a:ext cx="2057400" cy="274637"/>
          </a:xfrm>
          <a:prstGeom prst="rect">
            <a:avLst/>
          </a:prstGeom>
        </p:spPr>
        <p:txBody>
          <a:bodyPr/>
          <a:lstStyle/>
          <a:p>
            <a:fld id="{5BFBB947-EBA6-45CF-B740-F781BA810C8E}" type="datetimeFigureOut">
              <a:rPr lang="es-CO" smtClean="0"/>
              <a:t>13/02/2022</a:t>
            </a:fld>
            <a:endParaRPr lang="es-CO"/>
          </a:p>
        </p:txBody>
      </p:sp>
      <p:sp>
        <p:nvSpPr>
          <p:cNvPr id="5" name="Marcador de pie de página 4"/>
          <p:cNvSpPr>
            <a:spLocks noGrp="1"/>
          </p:cNvSpPr>
          <p:nvPr>
            <p:ph type="ftr" sz="quarter" idx="11"/>
          </p:nvPr>
        </p:nvSpPr>
        <p:spPr>
          <a:xfrm>
            <a:off x="3028950" y="4767264"/>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4"/>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9167666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E92860-08F6-7F44-A8B7-288A3EE35D71}"/>
              </a:ext>
            </a:extLst>
          </p:cNvPr>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D708A4B3-4A14-0B46-A003-8AF2F46CF94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25FBD19C-10E3-9C42-84A6-55BA7CE31563}"/>
              </a:ext>
            </a:extLst>
          </p:cNvPr>
          <p:cNvSpPr>
            <a:spLocks noGrp="1"/>
          </p:cNvSpPr>
          <p:nvPr>
            <p:ph type="dt" sz="half" idx="10"/>
          </p:nvPr>
        </p:nvSpPr>
        <p:spPr/>
        <p:txBody>
          <a:bodyPr/>
          <a:lstStyle/>
          <a:p>
            <a:fld id="{15C0409E-8B27-3944-9C53-D24D7D9F00EA}" type="datetimeFigureOut">
              <a:rPr lang="es-CO" smtClean="0"/>
              <a:t>13/02/2022</a:t>
            </a:fld>
            <a:endParaRPr lang="es-CO"/>
          </a:p>
        </p:txBody>
      </p:sp>
      <p:sp>
        <p:nvSpPr>
          <p:cNvPr id="5" name="Marcador de pie de página 4">
            <a:extLst>
              <a:ext uri="{FF2B5EF4-FFF2-40B4-BE49-F238E27FC236}">
                <a16:creationId xmlns:a16="http://schemas.microsoft.com/office/drawing/2014/main" id="{015CE591-5039-5F46-B1F9-5048B687227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F056B71-ACC0-0440-8B32-18D423C0DF39}"/>
              </a:ext>
            </a:extLst>
          </p:cNvPr>
          <p:cNvSpPr>
            <a:spLocks noGrp="1"/>
          </p:cNvSpPr>
          <p:nvPr>
            <p:ph type="sldNum" sz="quarter" idx="12"/>
          </p:nvPr>
        </p:nvSpPr>
        <p:spPr/>
        <p:txBody>
          <a:bodyPr/>
          <a:lstStyle/>
          <a:p>
            <a:fld id="{757B421E-EC4F-3346-85AA-BF5F4910EC36}" type="slidenum">
              <a:rPr lang="es-CO" smtClean="0"/>
              <a:t>‹Nº›</a:t>
            </a:fld>
            <a:endParaRPr lang="es-CO"/>
          </a:p>
        </p:txBody>
      </p:sp>
    </p:spTree>
    <p:extLst>
      <p:ext uri="{BB962C8B-B14F-4D97-AF65-F5344CB8AC3E}">
        <p14:creationId xmlns:p14="http://schemas.microsoft.com/office/powerpoint/2010/main" val="751378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13/02/2022</a:t>
            </a:fld>
            <a:endParaRPr lang="es-CO"/>
          </a:p>
        </p:txBody>
      </p:sp>
      <p:sp>
        <p:nvSpPr>
          <p:cNvPr id="6" name="Marcador de pie de página 5"/>
          <p:cNvSpPr>
            <a:spLocks noGrp="1"/>
          </p:cNvSpPr>
          <p:nvPr>
            <p:ph type="ftr" sz="quarter" idx="11"/>
          </p:nvPr>
        </p:nvSpPr>
        <p:spPr>
          <a:xfrm>
            <a:off x="3028950" y="4767263"/>
            <a:ext cx="3086100" cy="274637"/>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1488105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53ADDB-1865-A845-81C3-5040F3929C8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EA8389C-C7E9-A548-994E-53C73C50EFA0}"/>
              </a:ext>
            </a:extLst>
          </p:cNvPr>
          <p:cNvSpPr>
            <a:spLocks noGrp="1"/>
          </p:cNvSpPr>
          <p:nvPr>
            <p:ph idx="1"/>
          </p:nvPr>
        </p:nvSpPr>
        <p:spPr/>
        <p:txBody>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F48878E4-5F91-3941-96B6-212ED602977C}"/>
              </a:ext>
            </a:extLst>
          </p:cNvPr>
          <p:cNvSpPr>
            <a:spLocks noGrp="1"/>
          </p:cNvSpPr>
          <p:nvPr>
            <p:ph type="dt" sz="half" idx="10"/>
          </p:nvPr>
        </p:nvSpPr>
        <p:spPr/>
        <p:txBody>
          <a:bodyPr/>
          <a:lstStyle/>
          <a:p>
            <a:fld id="{15C0409E-8B27-3944-9C53-D24D7D9F00EA}" type="datetimeFigureOut">
              <a:rPr lang="es-CO" smtClean="0"/>
              <a:t>13/02/2022</a:t>
            </a:fld>
            <a:endParaRPr lang="es-CO"/>
          </a:p>
        </p:txBody>
      </p:sp>
      <p:sp>
        <p:nvSpPr>
          <p:cNvPr id="5" name="Marcador de pie de página 4">
            <a:extLst>
              <a:ext uri="{FF2B5EF4-FFF2-40B4-BE49-F238E27FC236}">
                <a16:creationId xmlns:a16="http://schemas.microsoft.com/office/drawing/2014/main" id="{870707C1-A1C0-4947-8AE2-C0AE8746865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857213E-68DE-F246-9DB0-E574D607B859}"/>
              </a:ext>
            </a:extLst>
          </p:cNvPr>
          <p:cNvSpPr>
            <a:spLocks noGrp="1"/>
          </p:cNvSpPr>
          <p:nvPr>
            <p:ph type="sldNum" sz="quarter" idx="12"/>
          </p:nvPr>
        </p:nvSpPr>
        <p:spPr/>
        <p:txBody>
          <a:bodyPr/>
          <a:lstStyle/>
          <a:p>
            <a:fld id="{757B421E-EC4F-3346-85AA-BF5F4910EC36}" type="slidenum">
              <a:rPr lang="es-CO" smtClean="0"/>
              <a:t>‹Nº›</a:t>
            </a:fld>
            <a:endParaRPr lang="es-CO"/>
          </a:p>
        </p:txBody>
      </p:sp>
    </p:spTree>
    <p:extLst>
      <p:ext uri="{BB962C8B-B14F-4D97-AF65-F5344CB8AC3E}">
        <p14:creationId xmlns:p14="http://schemas.microsoft.com/office/powerpoint/2010/main" val="36765106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B83AA7-B025-CD4D-9BD3-A95B970F6C7C}"/>
              </a:ext>
            </a:extLst>
          </p:cNvPr>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3CFF9C8-73AD-1D42-980D-25521071320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1D0F080F-D7C7-2B46-9C56-5DE80E0B5723}"/>
              </a:ext>
            </a:extLst>
          </p:cNvPr>
          <p:cNvSpPr>
            <a:spLocks noGrp="1"/>
          </p:cNvSpPr>
          <p:nvPr>
            <p:ph type="dt" sz="half" idx="10"/>
          </p:nvPr>
        </p:nvSpPr>
        <p:spPr/>
        <p:txBody>
          <a:bodyPr/>
          <a:lstStyle/>
          <a:p>
            <a:fld id="{15C0409E-8B27-3944-9C53-D24D7D9F00EA}" type="datetimeFigureOut">
              <a:rPr lang="es-CO" smtClean="0"/>
              <a:t>13/02/2022</a:t>
            </a:fld>
            <a:endParaRPr lang="es-CO"/>
          </a:p>
        </p:txBody>
      </p:sp>
      <p:sp>
        <p:nvSpPr>
          <p:cNvPr id="5" name="Marcador de pie de página 4">
            <a:extLst>
              <a:ext uri="{FF2B5EF4-FFF2-40B4-BE49-F238E27FC236}">
                <a16:creationId xmlns:a16="http://schemas.microsoft.com/office/drawing/2014/main" id="{17154302-4955-CA42-A9BC-AF1A3D65D35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A9FB814-77BB-4743-9F06-436E85B9EA91}"/>
              </a:ext>
            </a:extLst>
          </p:cNvPr>
          <p:cNvSpPr>
            <a:spLocks noGrp="1"/>
          </p:cNvSpPr>
          <p:nvPr>
            <p:ph type="sldNum" sz="quarter" idx="12"/>
          </p:nvPr>
        </p:nvSpPr>
        <p:spPr/>
        <p:txBody>
          <a:bodyPr/>
          <a:lstStyle/>
          <a:p>
            <a:fld id="{757B421E-EC4F-3346-85AA-BF5F4910EC36}" type="slidenum">
              <a:rPr lang="es-CO" smtClean="0"/>
              <a:t>‹Nº›</a:t>
            </a:fld>
            <a:endParaRPr lang="es-CO"/>
          </a:p>
        </p:txBody>
      </p:sp>
    </p:spTree>
    <p:extLst>
      <p:ext uri="{BB962C8B-B14F-4D97-AF65-F5344CB8AC3E}">
        <p14:creationId xmlns:p14="http://schemas.microsoft.com/office/powerpoint/2010/main" val="12227694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EE79C-3C99-B845-8A6A-0C341FCFA8D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DA3C8BA-572B-8C47-B43B-051CAD97DA8E}"/>
              </a:ext>
            </a:extLst>
          </p:cNvPr>
          <p:cNvSpPr>
            <a:spLocks noGrp="1"/>
          </p:cNvSpPr>
          <p:nvPr>
            <p:ph sz="half" idx="1"/>
          </p:nvPr>
        </p:nvSpPr>
        <p:spPr>
          <a:xfrm>
            <a:off x="628650" y="1369219"/>
            <a:ext cx="3886200" cy="3263504"/>
          </a:xfrm>
        </p:spPr>
        <p:txBody>
          <a:body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id="{D0FF9078-79E7-634B-8847-70EA907F5598}"/>
              </a:ext>
            </a:extLst>
          </p:cNvPr>
          <p:cNvSpPr>
            <a:spLocks noGrp="1"/>
          </p:cNvSpPr>
          <p:nvPr>
            <p:ph sz="half" idx="2"/>
          </p:nvPr>
        </p:nvSpPr>
        <p:spPr>
          <a:xfrm>
            <a:off x="4629150" y="1369219"/>
            <a:ext cx="3886200" cy="3263504"/>
          </a:xfrm>
        </p:spPr>
        <p:txBody>
          <a:body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9BC273B6-970B-4945-8A44-7623ECE4083B}"/>
              </a:ext>
            </a:extLst>
          </p:cNvPr>
          <p:cNvSpPr>
            <a:spLocks noGrp="1"/>
          </p:cNvSpPr>
          <p:nvPr>
            <p:ph type="dt" sz="half" idx="10"/>
          </p:nvPr>
        </p:nvSpPr>
        <p:spPr/>
        <p:txBody>
          <a:bodyPr/>
          <a:lstStyle/>
          <a:p>
            <a:fld id="{15C0409E-8B27-3944-9C53-D24D7D9F00EA}" type="datetimeFigureOut">
              <a:rPr lang="es-CO" smtClean="0"/>
              <a:t>13/02/2022</a:t>
            </a:fld>
            <a:endParaRPr lang="es-CO"/>
          </a:p>
        </p:txBody>
      </p:sp>
      <p:sp>
        <p:nvSpPr>
          <p:cNvPr id="6" name="Marcador de pie de página 5">
            <a:extLst>
              <a:ext uri="{FF2B5EF4-FFF2-40B4-BE49-F238E27FC236}">
                <a16:creationId xmlns:a16="http://schemas.microsoft.com/office/drawing/2014/main" id="{09925F31-9885-3543-AF82-A305AA5A0CB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026C42B-6166-314C-B298-DF33E7642D08}"/>
              </a:ext>
            </a:extLst>
          </p:cNvPr>
          <p:cNvSpPr>
            <a:spLocks noGrp="1"/>
          </p:cNvSpPr>
          <p:nvPr>
            <p:ph type="sldNum" sz="quarter" idx="12"/>
          </p:nvPr>
        </p:nvSpPr>
        <p:spPr/>
        <p:txBody>
          <a:bodyPr/>
          <a:lstStyle/>
          <a:p>
            <a:fld id="{757B421E-EC4F-3346-85AA-BF5F4910EC36}" type="slidenum">
              <a:rPr lang="es-CO" smtClean="0"/>
              <a:t>‹Nº›</a:t>
            </a:fld>
            <a:endParaRPr lang="es-CO"/>
          </a:p>
        </p:txBody>
      </p:sp>
    </p:spTree>
    <p:extLst>
      <p:ext uri="{BB962C8B-B14F-4D97-AF65-F5344CB8AC3E}">
        <p14:creationId xmlns:p14="http://schemas.microsoft.com/office/powerpoint/2010/main" val="24057278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B92C08-522B-1849-A7B0-856E938D1445}"/>
              </a:ext>
            </a:extLst>
          </p:cNvPr>
          <p:cNvSpPr>
            <a:spLocks noGrp="1"/>
          </p:cNvSpPr>
          <p:nvPr>
            <p:ph type="title"/>
          </p:nvPr>
        </p:nvSpPr>
        <p:spPr>
          <a:xfrm>
            <a:off x="629841" y="273844"/>
            <a:ext cx="7886700" cy="994172"/>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48CE884-47B3-E94A-BB89-5981CCD299B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id="{8B5E6B77-206C-3940-8216-BE522CB1B5F7}"/>
              </a:ext>
            </a:extLst>
          </p:cNvPr>
          <p:cNvSpPr>
            <a:spLocks noGrp="1"/>
          </p:cNvSpPr>
          <p:nvPr>
            <p:ph sz="half" idx="2"/>
          </p:nvPr>
        </p:nvSpPr>
        <p:spPr>
          <a:xfrm>
            <a:off x="629842" y="1878806"/>
            <a:ext cx="3868340" cy="2763441"/>
          </a:xfrm>
        </p:spPr>
        <p:txBody>
          <a:bodyPr/>
          <a:lstStyle/>
          <a:p>
            <a:r>
              <a:rPr lang="es-ES"/>
              <a:t>Editar los estilos de texto del patrón
Segundo nivel
Tercer nivel
Cuarto nivel
Quinto nivel</a:t>
            </a:r>
            <a:endParaRPr lang="es-CO"/>
          </a:p>
        </p:txBody>
      </p:sp>
      <p:sp>
        <p:nvSpPr>
          <p:cNvPr id="5" name="Marcador de texto 4">
            <a:extLst>
              <a:ext uri="{FF2B5EF4-FFF2-40B4-BE49-F238E27FC236}">
                <a16:creationId xmlns:a16="http://schemas.microsoft.com/office/drawing/2014/main" id="{15CF7D18-ED3B-264D-B9FE-A97D3DC7F85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es-ES"/>
              <a:t>Editar los estilos de texto del patrón
Segundo nivel
Tercer nivel
Cuarto nivel
Quinto nivel</a:t>
            </a:r>
            <a:endParaRPr lang="es-CO"/>
          </a:p>
        </p:txBody>
      </p:sp>
      <p:sp>
        <p:nvSpPr>
          <p:cNvPr id="6" name="Marcador de contenido 5">
            <a:extLst>
              <a:ext uri="{FF2B5EF4-FFF2-40B4-BE49-F238E27FC236}">
                <a16:creationId xmlns:a16="http://schemas.microsoft.com/office/drawing/2014/main" id="{3EAF7717-0C04-AA42-94FE-83970503822D}"/>
              </a:ext>
            </a:extLst>
          </p:cNvPr>
          <p:cNvSpPr>
            <a:spLocks noGrp="1"/>
          </p:cNvSpPr>
          <p:nvPr>
            <p:ph sz="quarter" idx="4"/>
          </p:nvPr>
        </p:nvSpPr>
        <p:spPr>
          <a:xfrm>
            <a:off x="4629150" y="1878806"/>
            <a:ext cx="3887391" cy="2763441"/>
          </a:xfrm>
        </p:spPr>
        <p:txBody>
          <a:bodyPr/>
          <a:lstStyle/>
          <a:p>
            <a:r>
              <a:rPr lang="es-ES"/>
              <a:t>Editar los estilos de texto del patrón
Segundo nivel
Tercer nivel
Cuarto nivel
Quinto nivel</a:t>
            </a:r>
            <a:endParaRPr lang="es-CO"/>
          </a:p>
        </p:txBody>
      </p:sp>
      <p:sp>
        <p:nvSpPr>
          <p:cNvPr id="7" name="Marcador de fecha 6">
            <a:extLst>
              <a:ext uri="{FF2B5EF4-FFF2-40B4-BE49-F238E27FC236}">
                <a16:creationId xmlns:a16="http://schemas.microsoft.com/office/drawing/2014/main" id="{97B18299-170A-7942-B935-783E36741324}"/>
              </a:ext>
            </a:extLst>
          </p:cNvPr>
          <p:cNvSpPr>
            <a:spLocks noGrp="1"/>
          </p:cNvSpPr>
          <p:nvPr>
            <p:ph type="dt" sz="half" idx="10"/>
          </p:nvPr>
        </p:nvSpPr>
        <p:spPr/>
        <p:txBody>
          <a:bodyPr/>
          <a:lstStyle/>
          <a:p>
            <a:fld id="{15C0409E-8B27-3944-9C53-D24D7D9F00EA}" type="datetimeFigureOut">
              <a:rPr lang="es-CO" smtClean="0"/>
              <a:t>13/02/2022</a:t>
            </a:fld>
            <a:endParaRPr lang="es-CO"/>
          </a:p>
        </p:txBody>
      </p:sp>
      <p:sp>
        <p:nvSpPr>
          <p:cNvPr id="8" name="Marcador de pie de página 7">
            <a:extLst>
              <a:ext uri="{FF2B5EF4-FFF2-40B4-BE49-F238E27FC236}">
                <a16:creationId xmlns:a16="http://schemas.microsoft.com/office/drawing/2014/main" id="{9CE06700-1995-614B-9E9A-6902F0CF6018}"/>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0DC80C27-D6A4-EC4C-89C1-166DD55134A9}"/>
              </a:ext>
            </a:extLst>
          </p:cNvPr>
          <p:cNvSpPr>
            <a:spLocks noGrp="1"/>
          </p:cNvSpPr>
          <p:nvPr>
            <p:ph type="sldNum" sz="quarter" idx="12"/>
          </p:nvPr>
        </p:nvSpPr>
        <p:spPr/>
        <p:txBody>
          <a:bodyPr/>
          <a:lstStyle/>
          <a:p>
            <a:fld id="{757B421E-EC4F-3346-85AA-BF5F4910EC36}" type="slidenum">
              <a:rPr lang="es-CO" smtClean="0"/>
              <a:t>‹Nº›</a:t>
            </a:fld>
            <a:endParaRPr lang="es-CO"/>
          </a:p>
        </p:txBody>
      </p:sp>
    </p:spTree>
    <p:extLst>
      <p:ext uri="{BB962C8B-B14F-4D97-AF65-F5344CB8AC3E}">
        <p14:creationId xmlns:p14="http://schemas.microsoft.com/office/powerpoint/2010/main" val="29220748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0D95A6-DBC4-CE45-9D1D-C87C99A3A73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BF99BCC-EBAA-B24A-B1DB-792071F8751E}"/>
              </a:ext>
            </a:extLst>
          </p:cNvPr>
          <p:cNvSpPr>
            <a:spLocks noGrp="1"/>
          </p:cNvSpPr>
          <p:nvPr>
            <p:ph type="dt" sz="half" idx="10"/>
          </p:nvPr>
        </p:nvSpPr>
        <p:spPr/>
        <p:txBody>
          <a:bodyPr/>
          <a:lstStyle/>
          <a:p>
            <a:fld id="{15C0409E-8B27-3944-9C53-D24D7D9F00EA}" type="datetimeFigureOut">
              <a:rPr lang="es-CO" smtClean="0"/>
              <a:t>13/02/2022</a:t>
            </a:fld>
            <a:endParaRPr lang="es-CO"/>
          </a:p>
        </p:txBody>
      </p:sp>
      <p:sp>
        <p:nvSpPr>
          <p:cNvPr id="4" name="Marcador de pie de página 3">
            <a:extLst>
              <a:ext uri="{FF2B5EF4-FFF2-40B4-BE49-F238E27FC236}">
                <a16:creationId xmlns:a16="http://schemas.microsoft.com/office/drawing/2014/main" id="{6F99E852-B0CD-F849-8D23-1B53E64D1133}"/>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A5BEEB77-5A7A-2E49-B83A-E5A94319024B}"/>
              </a:ext>
            </a:extLst>
          </p:cNvPr>
          <p:cNvSpPr>
            <a:spLocks noGrp="1"/>
          </p:cNvSpPr>
          <p:nvPr>
            <p:ph type="sldNum" sz="quarter" idx="12"/>
          </p:nvPr>
        </p:nvSpPr>
        <p:spPr/>
        <p:txBody>
          <a:bodyPr/>
          <a:lstStyle/>
          <a:p>
            <a:fld id="{757B421E-EC4F-3346-85AA-BF5F4910EC36}" type="slidenum">
              <a:rPr lang="es-CO" smtClean="0"/>
              <a:t>‹Nº›</a:t>
            </a:fld>
            <a:endParaRPr lang="es-CO"/>
          </a:p>
        </p:txBody>
      </p:sp>
    </p:spTree>
    <p:extLst>
      <p:ext uri="{BB962C8B-B14F-4D97-AF65-F5344CB8AC3E}">
        <p14:creationId xmlns:p14="http://schemas.microsoft.com/office/powerpoint/2010/main" val="35770330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79564A4-C34F-DB4B-9388-CEC76DE40284}"/>
              </a:ext>
            </a:extLst>
          </p:cNvPr>
          <p:cNvSpPr>
            <a:spLocks noGrp="1"/>
          </p:cNvSpPr>
          <p:nvPr>
            <p:ph type="dt" sz="half" idx="10"/>
          </p:nvPr>
        </p:nvSpPr>
        <p:spPr/>
        <p:txBody>
          <a:bodyPr/>
          <a:lstStyle/>
          <a:p>
            <a:fld id="{15C0409E-8B27-3944-9C53-D24D7D9F00EA}" type="datetimeFigureOut">
              <a:rPr lang="es-CO" smtClean="0"/>
              <a:t>13/02/2022</a:t>
            </a:fld>
            <a:endParaRPr lang="es-CO"/>
          </a:p>
        </p:txBody>
      </p:sp>
      <p:sp>
        <p:nvSpPr>
          <p:cNvPr id="3" name="Marcador de pie de página 2">
            <a:extLst>
              <a:ext uri="{FF2B5EF4-FFF2-40B4-BE49-F238E27FC236}">
                <a16:creationId xmlns:a16="http://schemas.microsoft.com/office/drawing/2014/main" id="{5F9516ED-CBC6-CC4C-8765-B7E6B7885062}"/>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5D1901C3-F594-9A43-8FCD-3B09E29505CA}"/>
              </a:ext>
            </a:extLst>
          </p:cNvPr>
          <p:cNvSpPr>
            <a:spLocks noGrp="1"/>
          </p:cNvSpPr>
          <p:nvPr>
            <p:ph type="sldNum" sz="quarter" idx="12"/>
          </p:nvPr>
        </p:nvSpPr>
        <p:spPr/>
        <p:txBody>
          <a:bodyPr/>
          <a:lstStyle/>
          <a:p>
            <a:fld id="{757B421E-EC4F-3346-85AA-BF5F4910EC36}" type="slidenum">
              <a:rPr lang="es-CO" smtClean="0"/>
              <a:t>‹Nº›</a:t>
            </a:fld>
            <a:endParaRPr lang="es-CO"/>
          </a:p>
        </p:txBody>
      </p:sp>
    </p:spTree>
    <p:extLst>
      <p:ext uri="{BB962C8B-B14F-4D97-AF65-F5344CB8AC3E}">
        <p14:creationId xmlns:p14="http://schemas.microsoft.com/office/powerpoint/2010/main" val="20594643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D331F0-8282-AD4C-8566-501D99CCFC42}"/>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1E01C39-5F77-AC4B-9365-D8FCD2B66C8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lang="es-ES"/>
              <a:t>Editar los estilos de texto del patrón
Segundo nivel
Tercer nivel
Cuarto nivel
Quinto nivel</a:t>
            </a:r>
            <a:endParaRPr lang="es-CO"/>
          </a:p>
        </p:txBody>
      </p:sp>
      <p:sp>
        <p:nvSpPr>
          <p:cNvPr id="4" name="Marcador de texto 3">
            <a:extLst>
              <a:ext uri="{FF2B5EF4-FFF2-40B4-BE49-F238E27FC236}">
                <a16:creationId xmlns:a16="http://schemas.microsoft.com/office/drawing/2014/main" id="{A1CDA139-8AF2-A042-9CD8-F5028410A47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BF0BD696-48E9-0146-A5B2-B16D79E0970B}"/>
              </a:ext>
            </a:extLst>
          </p:cNvPr>
          <p:cNvSpPr>
            <a:spLocks noGrp="1"/>
          </p:cNvSpPr>
          <p:nvPr>
            <p:ph type="dt" sz="half" idx="10"/>
          </p:nvPr>
        </p:nvSpPr>
        <p:spPr/>
        <p:txBody>
          <a:bodyPr/>
          <a:lstStyle/>
          <a:p>
            <a:fld id="{15C0409E-8B27-3944-9C53-D24D7D9F00EA}" type="datetimeFigureOut">
              <a:rPr lang="es-CO" smtClean="0"/>
              <a:t>13/02/2022</a:t>
            </a:fld>
            <a:endParaRPr lang="es-CO"/>
          </a:p>
        </p:txBody>
      </p:sp>
      <p:sp>
        <p:nvSpPr>
          <p:cNvPr id="6" name="Marcador de pie de página 5">
            <a:extLst>
              <a:ext uri="{FF2B5EF4-FFF2-40B4-BE49-F238E27FC236}">
                <a16:creationId xmlns:a16="http://schemas.microsoft.com/office/drawing/2014/main" id="{BF05658C-61C4-1D42-93DB-206AF9BD413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02B5572-4644-9B45-83BC-3FF70A504DAD}"/>
              </a:ext>
            </a:extLst>
          </p:cNvPr>
          <p:cNvSpPr>
            <a:spLocks noGrp="1"/>
          </p:cNvSpPr>
          <p:nvPr>
            <p:ph type="sldNum" sz="quarter" idx="12"/>
          </p:nvPr>
        </p:nvSpPr>
        <p:spPr/>
        <p:txBody>
          <a:bodyPr/>
          <a:lstStyle/>
          <a:p>
            <a:fld id="{757B421E-EC4F-3346-85AA-BF5F4910EC36}" type="slidenum">
              <a:rPr lang="es-CO" smtClean="0"/>
              <a:t>‹Nº›</a:t>
            </a:fld>
            <a:endParaRPr lang="es-CO"/>
          </a:p>
        </p:txBody>
      </p:sp>
    </p:spTree>
    <p:extLst>
      <p:ext uri="{BB962C8B-B14F-4D97-AF65-F5344CB8AC3E}">
        <p14:creationId xmlns:p14="http://schemas.microsoft.com/office/powerpoint/2010/main" val="30618571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173D3B-BAAC-E044-A77A-50D4BD89124C}"/>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D4711C1-5A22-364E-B674-63521358A5C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CO"/>
          </a:p>
        </p:txBody>
      </p:sp>
      <p:sp>
        <p:nvSpPr>
          <p:cNvPr id="4" name="Marcador de texto 3">
            <a:extLst>
              <a:ext uri="{FF2B5EF4-FFF2-40B4-BE49-F238E27FC236}">
                <a16:creationId xmlns:a16="http://schemas.microsoft.com/office/drawing/2014/main" id="{F9DD0F9F-C1BD-3A49-8888-A2F6CF95721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A7C1D406-0B40-2344-B2A0-909A14D7845C}"/>
              </a:ext>
            </a:extLst>
          </p:cNvPr>
          <p:cNvSpPr>
            <a:spLocks noGrp="1"/>
          </p:cNvSpPr>
          <p:nvPr>
            <p:ph type="dt" sz="half" idx="10"/>
          </p:nvPr>
        </p:nvSpPr>
        <p:spPr/>
        <p:txBody>
          <a:bodyPr/>
          <a:lstStyle/>
          <a:p>
            <a:fld id="{15C0409E-8B27-3944-9C53-D24D7D9F00EA}" type="datetimeFigureOut">
              <a:rPr lang="es-CO" smtClean="0"/>
              <a:t>13/02/2022</a:t>
            </a:fld>
            <a:endParaRPr lang="es-CO"/>
          </a:p>
        </p:txBody>
      </p:sp>
      <p:sp>
        <p:nvSpPr>
          <p:cNvPr id="6" name="Marcador de pie de página 5">
            <a:extLst>
              <a:ext uri="{FF2B5EF4-FFF2-40B4-BE49-F238E27FC236}">
                <a16:creationId xmlns:a16="http://schemas.microsoft.com/office/drawing/2014/main" id="{10EA1325-01DE-FF45-8D01-72C7C110B90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3278205-EC7D-AD47-8D0E-F66D65AAE7CB}"/>
              </a:ext>
            </a:extLst>
          </p:cNvPr>
          <p:cNvSpPr>
            <a:spLocks noGrp="1"/>
          </p:cNvSpPr>
          <p:nvPr>
            <p:ph type="sldNum" sz="quarter" idx="12"/>
          </p:nvPr>
        </p:nvSpPr>
        <p:spPr/>
        <p:txBody>
          <a:bodyPr/>
          <a:lstStyle/>
          <a:p>
            <a:fld id="{757B421E-EC4F-3346-85AA-BF5F4910EC36}" type="slidenum">
              <a:rPr lang="es-CO" smtClean="0"/>
              <a:t>‹Nº›</a:t>
            </a:fld>
            <a:endParaRPr lang="es-CO"/>
          </a:p>
        </p:txBody>
      </p:sp>
    </p:spTree>
    <p:extLst>
      <p:ext uri="{BB962C8B-B14F-4D97-AF65-F5344CB8AC3E}">
        <p14:creationId xmlns:p14="http://schemas.microsoft.com/office/powerpoint/2010/main" val="16185878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EC9A6F-028A-5E48-8938-7BAE16898E3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C0F87928-C4D4-9C43-97F3-4926C3B8E55C}"/>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6874985D-3BF7-7945-A06C-20B602B1A43F}"/>
              </a:ext>
            </a:extLst>
          </p:cNvPr>
          <p:cNvSpPr>
            <a:spLocks noGrp="1"/>
          </p:cNvSpPr>
          <p:nvPr>
            <p:ph type="dt" sz="half" idx="10"/>
          </p:nvPr>
        </p:nvSpPr>
        <p:spPr/>
        <p:txBody>
          <a:bodyPr/>
          <a:lstStyle/>
          <a:p>
            <a:fld id="{15C0409E-8B27-3944-9C53-D24D7D9F00EA}" type="datetimeFigureOut">
              <a:rPr lang="es-CO" smtClean="0"/>
              <a:t>13/02/2022</a:t>
            </a:fld>
            <a:endParaRPr lang="es-CO"/>
          </a:p>
        </p:txBody>
      </p:sp>
      <p:sp>
        <p:nvSpPr>
          <p:cNvPr id="5" name="Marcador de pie de página 4">
            <a:extLst>
              <a:ext uri="{FF2B5EF4-FFF2-40B4-BE49-F238E27FC236}">
                <a16:creationId xmlns:a16="http://schemas.microsoft.com/office/drawing/2014/main" id="{A836CD11-CEE4-9E48-B226-B8C7B09C220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8F509A5-E664-F24D-BF91-EB69A1B51411}"/>
              </a:ext>
            </a:extLst>
          </p:cNvPr>
          <p:cNvSpPr>
            <a:spLocks noGrp="1"/>
          </p:cNvSpPr>
          <p:nvPr>
            <p:ph type="sldNum" sz="quarter" idx="12"/>
          </p:nvPr>
        </p:nvSpPr>
        <p:spPr/>
        <p:txBody>
          <a:bodyPr/>
          <a:lstStyle/>
          <a:p>
            <a:fld id="{757B421E-EC4F-3346-85AA-BF5F4910EC36}" type="slidenum">
              <a:rPr lang="es-CO" smtClean="0"/>
              <a:t>‹Nº›</a:t>
            </a:fld>
            <a:endParaRPr lang="es-CO"/>
          </a:p>
        </p:txBody>
      </p:sp>
    </p:spTree>
    <p:extLst>
      <p:ext uri="{BB962C8B-B14F-4D97-AF65-F5344CB8AC3E}">
        <p14:creationId xmlns:p14="http://schemas.microsoft.com/office/powerpoint/2010/main" val="13520252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E5E4C75-5730-3149-A98A-5F6C36446374}"/>
              </a:ext>
            </a:extLst>
          </p:cNvPr>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9EA6423-D681-204F-B2BF-C154729DEA49}"/>
              </a:ext>
            </a:extLst>
          </p:cNvPr>
          <p:cNvSpPr>
            <a:spLocks noGrp="1"/>
          </p:cNvSpPr>
          <p:nvPr>
            <p:ph type="body" orient="vert" idx="1"/>
          </p:nvPr>
        </p:nvSpPr>
        <p:spPr>
          <a:xfrm>
            <a:off x="628650" y="273844"/>
            <a:ext cx="5800725" cy="4358879"/>
          </a:xfrm>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60F2684E-20F3-3743-80D0-DC0B09A063C6}"/>
              </a:ext>
            </a:extLst>
          </p:cNvPr>
          <p:cNvSpPr>
            <a:spLocks noGrp="1"/>
          </p:cNvSpPr>
          <p:nvPr>
            <p:ph type="dt" sz="half" idx="10"/>
          </p:nvPr>
        </p:nvSpPr>
        <p:spPr/>
        <p:txBody>
          <a:bodyPr/>
          <a:lstStyle/>
          <a:p>
            <a:fld id="{15C0409E-8B27-3944-9C53-D24D7D9F00EA}" type="datetimeFigureOut">
              <a:rPr lang="es-CO" smtClean="0"/>
              <a:t>13/02/2022</a:t>
            </a:fld>
            <a:endParaRPr lang="es-CO"/>
          </a:p>
        </p:txBody>
      </p:sp>
      <p:sp>
        <p:nvSpPr>
          <p:cNvPr id="5" name="Marcador de pie de página 4">
            <a:extLst>
              <a:ext uri="{FF2B5EF4-FFF2-40B4-BE49-F238E27FC236}">
                <a16:creationId xmlns:a16="http://schemas.microsoft.com/office/drawing/2014/main" id="{52FD70AB-CDA2-B648-99FC-532AFBFD2B3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50D18D8-9D41-AE4C-B9CB-2B14C7506DCD}"/>
              </a:ext>
            </a:extLst>
          </p:cNvPr>
          <p:cNvSpPr>
            <a:spLocks noGrp="1"/>
          </p:cNvSpPr>
          <p:nvPr>
            <p:ph type="sldNum" sz="quarter" idx="12"/>
          </p:nvPr>
        </p:nvSpPr>
        <p:spPr/>
        <p:txBody>
          <a:bodyPr/>
          <a:lstStyle/>
          <a:p>
            <a:fld id="{757B421E-EC4F-3346-85AA-BF5F4910EC36}" type="slidenum">
              <a:rPr lang="es-CO" smtClean="0"/>
              <a:t>‹Nº›</a:t>
            </a:fld>
            <a:endParaRPr lang="es-CO"/>
          </a:p>
        </p:txBody>
      </p:sp>
    </p:spTree>
    <p:extLst>
      <p:ext uri="{BB962C8B-B14F-4D97-AF65-F5344CB8AC3E}">
        <p14:creationId xmlns:p14="http://schemas.microsoft.com/office/powerpoint/2010/main" val="1069453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e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e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emf"/><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16" y="0"/>
            <a:ext cx="9141968" cy="5143500"/>
          </a:xfrm>
          <a:prstGeom prst="rect">
            <a:avLst/>
          </a:prstGeom>
        </p:spPr>
      </p:pic>
      <p:sp>
        <p:nvSpPr>
          <p:cNvPr id="3" name="Rectángulo 2"/>
          <p:cNvSpPr/>
          <p:nvPr userDrawn="1"/>
        </p:nvSpPr>
        <p:spPr>
          <a:xfrm>
            <a:off x="-10275" y="-20549"/>
            <a:ext cx="9236467" cy="5270643"/>
          </a:xfrm>
          <a:prstGeom prst="rect">
            <a:avLst/>
          </a:prstGeom>
          <a:solidFill>
            <a:srgbClr val="A9D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angle 3">
            <a:extLst>
              <a:ext uri="{FF2B5EF4-FFF2-40B4-BE49-F238E27FC236}">
                <a16:creationId xmlns:a16="http://schemas.microsoft.com/office/drawing/2014/main" id="{10F2BF86-D5D4-5C4C-B6A4-58E33C54BB8E}"/>
              </a:ext>
            </a:extLst>
          </p:cNvPr>
          <p:cNvSpPr/>
          <p:nvPr userDrawn="1"/>
        </p:nvSpPr>
        <p:spPr>
          <a:xfrm>
            <a:off x="7253958" y="1602812"/>
            <a:ext cx="1972234" cy="3639672"/>
          </a:xfrm>
          <a:custGeom>
            <a:avLst/>
            <a:gdLst>
              <a:gd name="connsiteX0" fmla="*/ 0 w 1515035"/>
              <a:gd name="connsiteY0" fmla="*/ 0 h 1694330"/>
              <a:gd name="connsiteX1" fmla="*/ 1515035 w 1515035"/>
              <a:gd name="connsiteY1" fmla="*/ 0 h 1694330"/>
              <a:gd name="connsiteX2" fmla="*/ 1515035 w 1515035"/>
              <a:gd name="connsiteY2" fmla="*/ 1694330 h 1694330"/>
              <a:gd name="connsiteX3" fmla="*/ 0 w 1515035"/>
              <a:gd name="connsiteY3" fmla="*/ 1694330 h 1694330"/>
              <a:gd name="connsiteX4" fmla="*/ 0 w 1515035"/>
              <a:gd name="connsiteY4" fmla="*/ 0 h 1694330"/>
              <a:gd name="connsiteX0" fmla="*/ 0 w 1523999"/>
              <a:gd name="connsiteY0" fmla="*/ 2026023 h 3720353"/>
              <a:gd name="connsiteX1" fmla="*/ 1523999 w 1523999"/>
              <a:gd name="connsiteY1" fmla="*/ 0 h 3720353"/>
              <a:gd name="connsiteX2" fmla="*/ 1515035 w 1523999"/>
              <a:gd name="connsiteY2" fmla="*/ 3720353 h 3720353"/>
              <a:gd name="connsiteX3" fmla="*/ 0 w 1523999"/>
              <a:gd name="connsiteY3" fmla="*/ 3720353 h 3720353"/>
              <a:gd name="connsiteX4" fmla="*/ 0 w 1523999"/>
              <a:gd name="connsiteY4" fmla="*/ 2026023 h 3720353"/>
              <a:gd name="connsiteX0" fmla="*/ 959224 w 1523999"/>
              <a:gd name="connsiteY0" fmla="*/ 2178423 h 3720353"/>
              <a:gd name="connsiteX1" fmla="*/ 1523999 w 1523999"/>
              <a:gd name="connsiteY1" fmla="*/ 0 h 3720353"/>
              <a:gd name="connsiteX2" fmla="*/ 1515035 w 1523999"/>
              <a:gd name="connsiteY2" fmla="*/ 3720353 h 3720353"/>
              <a:gd name="connsiteX3" fmla="*/ 0 w 1523999"/>
              <a:gd name="connsiteY3" fmla="*/ 3720353 h 3720353"/>
              <a:gd name="connsiteX4" fmla="*/ 959224 w 1523999"/>
              <a:gd name="connsiteY4" fmla="*/ 2178423 h 3720353"/>
              <a:gd name="connsiteX0" fmla="*/ 609601 w 1523999"/>
              <a:gd name="connsiteY0" fmla="*/ 1882588 h 3720353"/>
              <a:gd name="connsiteX1" fmla="*/ 1523999 w 1523999"/>
              <a:gd name="connsiteY1" fmla="*/ 0 h 3720353"/>
              <a:gd name="connsiteX2" fmla="*/ 1515035 w 1523999"/>
              <a:gd name="connsiteY2" fmla="*/ 3720353 h 3720353"/>
              <a:gd name="connsiteX3" fmla="*/ 0 w 1523999"/>
              <a:gd name="connsiteY3" fmla="*/ 3720353 h 3720353"/>
              <a:gd name="connsiteX4" fmla="*/ 609601 w 1523999"/>
              <a:gd name="connsiteY4" fmla="*/ 1882588 h 3720353"/>
              <a:gd name="connsiteX0" fmla="*/ 609601 w 1532964"/>
              <a:gd name="connsiteY0" fmla="*/ 1873624 h 3711389"/>
              <a:gd name="connsiteX1" fmla="*/ 1532964 w 1532964"/>
              <a:gd name="connsiteY1" fmla="*/ 0 h 3711389"/>
              <a:gd name="connsiteX2" fmla="*/ 1515035 w 1532964"/>
              <a:gd name="connsiteY2" fmla="*/ 3711389 h 3711389"/>
              <a:gd name="connsiteX3" fmla="*/ 0 w 1532964"/>
              <a:gd name="connsiteY3" fmla="*/ 3711389 h 3711389"/>
              <a:gd name="connsiteX4" fmla="*/ 609601 w 1532964"/>
              <a:gd name="connsiteY4" fmla="*/ 1873624 h 3711389"/>
              <a:gd name="connsiteX0" fmla="*/ 1048871 w 1972234"/>
              <a:gd name="connsiteY0" fmla="*/ 1873624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73624 h 3729319"/>
              <a:gd name="connsiteX0" fmla="*/ 1048871 w 1972234"/>
              <a:gd name="connsiteY0" fmla="*/ 1819836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19836 h 3729319"/>
              <a:gd name="connsiteX0" fmla="*/ 1048871 w 1956030"/>
              <a:gd name="connsiteY0" fmla="*/ 1398495 h 3307978"/>
              <a:gd name="connsiteX1" fmla="*/ 1954305 w 1956030"/>
              <a:gd name="connsiteY1" fmla="*/ 0 h 3307978"/>
              <a:gd name="connsiteX2" fmla="*/ 1954305 w 1956030"/>
              <a:gd name="connsiteY2" fmla="*/ 3290048 h 3307978"/>
              <a:gd name="connsiteX3" fmla="*/ 0 w 1956030"/>
              <a:gd name="connsiteY3" fmla="*/ 3307978 h 3307978"/>
              <a:gd name="connsiteX4" fmla="*/ 1048871 w 1956030"/>
              <a:gd name="connsiteY4" fmla="*/ 1398495 h 3307978"/>
              <a:gd name="connsiteX0" fmla="*/ 1048871 w 1972234"/>
              <a:gd name="connsiteY0" fmla="*/ 1730189 h 3639672"/>
              <a:gd name="connsiteX1" fmla="*/ 1972234 w 1972234"/>
              <a:gd name="connsiteY1" fmla="*/ 0 h 3639672"/>
              <a:gd name="connsiteX2" fmla="*/ 1954305 w 1972234"/>
              <a:gd name="connsiteY2" fmla="*/ 3621742 h 3639672"/>
              <a:gd name="connsiteX3" fmla="*/ 0 w 1972234"/>
              <a:gd name="connsiteY3" fmla="*/ 3639672 h 3639672"/>
              <a:gd name="connsiteX4" fmla="*/ 1048871 w 1972234"/>
              <a:gd name="connsiteY4" fmla="*/ 1730189 h 3639672"/>
              <a:gd name="connsiteX0" fmla="*/ 1048871 w 1972234"/>
              <a:gd name="connsiteY0" fmla="*/ 1730189 h 3639672"/>
              <a:gd name="connsiteX1" fmla="*/ 1972234 w 1972234"/>
              <a:gd name="connsiteY1" fmla="*/ 0 h 3639672"/>
              <a:gd name="connsiteX2" fmla="*/ 1963269 w 1972234"/>
              <a:gd name="connsiteY2" fmla="*/ 3630707 h 3639672"/>
              <a:gd name="connsiteX3" fmla="*/ 0 w 1972234"/>
              <a:gd name="connsiteY3" fmla="*/ 3639672 h 3639672"/>
              <a:gd name="connsiteX4" fmla="*/ 1048871 w 1972234"/>
              <a:gd name="connsiteY4" fmla="*/ 1730189 h 3639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234" h="3639672">
                <a:moveTo>
                  <a:pt x="1048871" y="1730189"/>
                </a:moveTo>
                <a:lnTo>
                  <a:pt x="1972234" y="0"/>
                </a:lnTo>
                <a:cubicBezTo>
                  <a:pt x="1966258" y="1237130"/>
                  <a:pt x="1969245" y="2393577"/>
                  <a:pt x="1963269" y="3630707"/>
                </a:cubicBezTo>
                <a:lnTo>
                  <a:pt x="0" y="3639672"/>
                </a:lnTo>
                <a:lnTo>
                  <a:pt x="1048871" y="1730189"/>
                </a:lnTo>
                <a:close/>
              </a:path>
            </a:pathLst>
          </a:custGeom>
          <a:solidFill>
            <a:srgbClr val="145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 name="Imagen 5">
            <a:extLst>
              <a:ext uri="{FF2B5EF4-FFF2-40B4-BE49-F238E27FC236}">
                <a16:creationId xmlns:a16="http://schemas.microsoft.com/office/drawing/2014/main" id="{5DED8E0A-F644-4779-9B27-A6976548CD53}"/>
              </a:ext>
            </a:extLst>
          </p:cNvPr>
          <p:cNvPicPr>
            <a:picLocks noChangeAspect="1"/>
          </p:cNvPicPr>
          <p:nvPr userDrawn="1"/>
        </p:nvPicPr>
        <p:blipFill>
          <a:blip r:embed="rId14"/>
          <a:stretch>
            <a:fillRect/>
          </a:stretch>
        </p:blipFill>
        <p:spPr>
          <a:xfrm>
            <a:off x="7733763" y="4756633"/>
            <a:ext cx="1352280" cy="298325"/>
          </a:xfrm>
          <a:prstGeom prst="rect">
            <a:avLst/>
          </a:prstGeom>
        </p:spPr>
      </p:pic>
      <p:sp>
        <p:nvSpPr>
          <p:cNvPr id="8" name="Rectangle 3">
            <a:extLst>
              <a:ext uri="{FF2B5EF4-FFF2-40B4-BE49-F238E27FC236}">
                <a16:creationId xmlns:a16="http://schemas.microsoft.com/office/drawing/2014/main" id="{76E74309-9281-4265-97C8-C82842B5C82C}"/>
              </a:ext>
            </a:extLst>
          </p:cNvPr>
          <p:cNvSpPr/>
          <p:nvPr userDrawn="1"/>
        </p:nvSpPr>
        <p:spPr>
          <a:xfrm rot="-10800000">
            <a:off x="-10275" y="-20549"/>
            <a:ext cx="1972234" cy="3639672"/>
          </a:xfrm>
          <a:custGeom>
            <a:avLst/>
            <a:gdLst>
              <a:gd name="connsiteX0" fmla="*/ 0 w 1515035"/>
              <a:gd name="connsiteY0" fmla="*/ 0 h 1694330"/>
              <a:gd name="connsiteX1" fmla="*/ 1515035 w 1515035"/>
              <a:gd name="connsiteY1" fmla="*/ 0 h 1694330"/>
              <a:gd name="connsiteX2" fmla="*/ 1515035 w 1515035"/>
              <a:gd name="connsiteY2" fmla="*/ 1694330 h 1694330"/>
              <a:gd name="connsiteX3" fmla="*/ 0 w 1515035"/>
              <a:gd name="connsiteY3" fmla="*/ 1694330 h 1694330"/>
              <a:gd name="connsiteX4" fmla="*/ 0 w 1515035"/>
              <a:gd name="connsiteY4" fmla="*/ 0 h 1694330"/>
              <a:gd name="connsiteX0" fmla="*/ 0 w 1523999"/>
              <a:gd name="connsiteY0" fmla="*/ 2026023 h 3720353"/>
              <a:gd name="connsiteX1" fmla="*/ 1523999 w 1523999"/>
              <a:gd name="connsiteY1" fmla="*/ 0 h 3720353"/>
              <a:gd name="connsiteX2" fmla="*/ 1515035 w 1523999"/>
              <a:gd name="connsiteY2" fmla="*/ 3720353 h 3720353"/>
              <a:gd name="connsiteX3" fmla="*/ 0 w 1523999"/>
              <a:gd name="connsiteY3" fmla="*/ 3720353 h 3720353"/>
              <a:gd name="connsiteX4" fmla="*/ 0 w 1523999"/>
              <a:gd name="connsiteY4" fmla="*/ 2026023 h 3720353"/>
              <a:gd name="connsiteX0" fmla="*/ 959224 w 1523999"/>
              <a:gd name="connsiteY0" fmla="*/ 2178423 h 3720353"/>
              <a:gd name="connsiteX1" fmla="*/ 1523999 w 1523999"/>
              <a:gd name="connsiteY1" fmla="*/ 0 h 3720353"/>
              <a:gd name="connsiteX2" fmla="*/ 1515035 w 1523999"/>
              <a:gd name="connsiteY2" fmla="*/ 3720353 h 3720353"/>
              <a:gd name="connsiteX3" fmla="*/ 0 w 1523999"/>
              <a:gd name="connsiteY3" fmla="*/ 3720353 h 3720353"/>
              <a:gd name="connsiteX4" fmla="*/ 959224 w 1523999"/>
              <a:gd name="connsiteY4" fmla="*/ 2178423 h 3720353"/>
              <a:gd name="connsiteX0" fmla="*/ 609601 w 1523999"/>
              <a:gd name="connsiteY0" fmla="*/ 1882588 h 3720353"/>
              <a:gd name="connsiteX1" fmla="*/ 1523999 w 1523999"/>
              <a:gd name="connsiteY1" fmla="*/ 0 h 3720353"/>
              <a:gd name="connsiteX2" fmla="*/ 1515035 w 1523999"/>
              <a:gd name="connsiteY2" fmla="*/ 3720353 h 3720353"/>
              <a:gd name="connsiteX3" fmla="*/ 0 w 1523999"/>
              <a:gd name="connsiteY3" fmla="*/ 3720353 h 3720353"/>
              <a:gd name="connsiteX4" fmla="*/ 609601 w 1523999"/>
              <a:gd name="connsiteY4" fmla="*/ 1882588 h 3720353"/>
              <a:gd name="connsiteX0" fmla="*/ 609601 w 1532964"/>
              <a:gd name="connsiteY0" fmla="*/ 1873624 h 3711389"/>
              <a:gd name="connsiteX1" fmla="*/ 1532964 w 1532964"/>
              <a:gd name="connsiteY1" fmla="*/ 0 h 3711389"/>
              <a:gd name="connsiteX2" fmla="*/ 1515035 w 1532964"/>
              <a:gd name="connsiteY2" fmla="*/ 3711389 h 3711389"/>
              <a:gd name="connsiteX3" fmla="*/ 0 w 1532964"/>
              <a:gd name="connsiteY3" fmla="*/ 3711389 h 3711389"/>
              <a:gd name="connsiteX4" fmla="*/ 609601 w 1532964"/>
              <a:gd name="connsiteY4" fmla="*/ 1873624 h 3711389"/>
              <a:gd name="connsiteX0" fmla="*/ 1048871 w 1972234"/>
              <a:gd name="connsiteY0" fmla="*/ 1873624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73624 h 3729319"/>
              <a:gd name="connsiteX0" fmla="*/ 1048871 w 1972234"/>
              <a:gd name="connsiteY0" fmla="*/ 1819836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19836 h 3729319"/>
              <a:gd name="connsiteX0" fmla="*/ 1048871 w 1956030"/>
              <a:gd name="connsiteY0" fmla="*/ 1398495 h 3307978"/>
              <a:gd name="connsiteX1" fmla="*/ 1954305 w 1956030"/>
              <a:gd name="connsiteY1" fmla="*/ 0 h 3307978"/>
              <a:gd name="connsiteX2" fmla="*/ 1954305 w 1956030"/>
              <a:gd name="connsiteY2" fmla="*/ 3290048 h 3307978"/>
              <a:gd name="connsiteX3" fmla="*/ 0 w 1956030"/>
              <a:gd name="connsiteY3" fmla="*/ 3307978 h 3307978"/>
              <a:gd name="connsiteX4" fmla="*/ 1048871 w 1956030"/>
              <a:gd name="connsiteY4" fmla="*/ 1398495 h 3307978"/>
              <a:gd name="connsiteX0" fmla="*/ 1048871 w 1972234"/>
              <a:gd name="connsiteY0" fmla="*/ 1730189 h 3639672"/>
              <a:gd name="connsiteX1" fmla="*/ 1972234 w 1972234"/>
              <a:gd name="connsiteY1" fmla="*/ 0 h 3639672"/>
              <a:gd name="connsiteX2" fmla="*/ 1954305 w 1972234"/>
              <a:gd name="connsiteY2" fmla="*/ 3621742 h 3639672"/>
              <a:gd name="connsiteX3" fmla="*/ 0 w 1972234"/>
              <a:gd name="connsiteY3" fmla="*/ 3639672 h 3639672"/>
              <a:gd name="connsiteX4" fmla="*/ 1048871 w 1972234"/>
              <a:gd name="connsiteY4" fmla="*/ 1730189 h 3639672"/>
              <a:gd name="connsiteX0" fmla="*/ 1048871 w 1972234"/>
              <a:gd name="connsiteY0" fmla="*/ 1730189 h 3639672"/>
              <a:gd name="connsiteX1" fmla="*/ 1972234 w 1972234"/>
              <a:gd name="connsiteY1" fmla="*/ 0 h 3639672"/>
              <a:gd name="connsiteX2" fmla="*/ 1963269 w 1972234"/>
              <a:gd name="connsiteY2" fmla="*/ 3630707 h 3639672"/>
              <a:gd name="connsiteX3" fmla="*/ 0 w 1972234"/>
              <a:gd name="connsiteY3" fmla="*/ 3639672 h 3639672"/>
              <a:gd name="connsiteX4" fmla="*/ 1048871 w 1972234"/>
              <a:gd name="connsiteY4" fmla="*/ 1730189 h 3639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234" h="3639672">
                <a:moveTo>
                  <a:pt x="1048871" y="1730189"/>
                </a:moveTo>
                <a:lnTo>
                  <a:pt x="1972234" y="0"/>
                </a:lnTo>
                <a:cubicBezTo>
                  <a:pt x="1966258" y="1237130"/>
                  <a:pt x="1969245" y="2393577"/>
                  <a:pt x="1963269" y="3630707"/>
                </a:cubicBezTo>
                <a:lnTo>
                  <a:pt x="0" y="3639672"/>
                </a:lnTo>
                <a:lnTo>
                  <a:pt x="1048871" y="1730189"/>
                </a:lnTo>
                <a:close/>
              </a:path>
            </a:pathLst>
          </a:custGeom>
          <a:solidFill>
            <a:srgbClr val="14576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169226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16" y="0"/>
            <a:ext cx="9141968" cy="5143500"/>
          </a:xfrm>
          <a:prstGeom prst="rect">
            <a:avLst/>
          </a:prstGeom>
        </p:spPr>
      </p:pic>
    </p:spTree>
    <p:extLst>
      <p:ext uri="{BB962C8B-B14F-4D97-AF65-F5344CB8AC3E}">
        <p14:creationId xmlns:p14="http://schemas.microsoft.com/office/powerpoint/2010/main" val="36169011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774966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F2BF86-D5D4-5C4C-B6A4-58E33C54BB8E}"/>
              </a:ext>
            </a:extLst>
          </p:cNvPr>
          <p:cNvSpPr/>
          <p:nvPr userDrawn="1"/>
        </p:nvSpPr>
        <p:spPr>
          <a:xfrm>
            <a:off x="7253958" y="1602812"/>
            <a:ext cx="1972234" cy="3639672"/>
          </a:xfrm>
          <a:custGeom>
            <a:avLst/>
            <a:gdLst>
              <a:gd name="connsiteX0" fmla="*/ 0 w 1515035"/>
              <a:gd name="connsiteY0" fmla="*/ 0 h 1694330"/>
              <a:gd name="connsiteX1" fmla="*/ 1515035 w 1515035"/>
              <a:gd name="connsiteY1" fmla="*/ 0 h 1694330"/>
              <a:gd name="connsiteX2" fmla="*/ 1515035 w 1515035"/>
              <a:gd name="connsiteY2" fmla="*/ 1694330 h 1694330"/>
              <a:gd name="connsiteX3" fmla="*/ 0 w 1515035"/>
              <a:gd name="connsiteY3" fmla="*/ 1694330 h 1694330"/>
              <a:gd name="connsiteX4" fmla="*/ 0 w 1515035"/>
              <a:gd name="connsiteY4" fmla="*/ 0 h 1694330"/>
              <a:gd name="connsiteX0" fmla="*/ 0 w 1523999"/>
              <a:gd name="connsiteY0" fmla="*/ 2026023 h 3720353"/>
              <a:gd name="connsiteX1" fmla="*/ 1523999 w 1523999"/>
              <a:gd name="connsiteY1" fmla="*/ 0 h 3720353"/>
              <a:gd name="connsiteX2" fmla="*/ 1515035 w 1523999"/>
              <a:gd name="connsiteY2" fmla="*/ 3720353 h 3720353"/>
              <a:gd name="connsiteX3" fmla="*/ 0 w 1523999"/>
              <a:gd name="connsiteY3" fmla="*/ 3720353 h 3720353"/>
              <a:gd name="connsiteX4" fmla="*/ 0 w 1523999"/>
              <a:gd name="connsiteY4" fmla="*/ 2026023 h 3720353"/>
              <a:gd name="connsiteX0" fmla="*/ 959224 w 1523999"/>
              <a:gd name="connsiteY0" fmla="*/ 2178423 h 3720353"/>
              <a:gd name="connsiteX1" fmla="*/ 1523999 w 1523999"/>
              <a:gd name="connsiteY1" fmla="*/ 0 h 3720353"/>
              <a:gd name="connsiteX2" fmla="*/ 1515035 w 1523999"/>
              <a:gd name="connsiteY2" fmla="*/ 3720353 h 3720353"/>
              <a:gd name="connsiteX3" fmla="*/ 0 w 1523999"/>
              <a:gd name="connsiteY3" fmla="*/ 3720353 h 3720353"/>
              <a:gd name="connsiteX4" fmla="*/ 959224 w 1523999"/>
              <a:gd name="connsiteY4" fmla="*/ 2178423 h 3720353"/>
              <a:gd name="connsiteX0" fmla="*/ 609601 w 1523999"/>
              <a:gd name="connsiteY0" fmla="*/ 1882588 h 3720353"/>
              <a:gd name="connsiteX1" fmla="*/ 1523999 w 1523999"/>
              <a:gd name="connsiteY1" fmla="*/ 0 h 3720353"/>
              <a:gd name="connsiteX2" fmla="*/ 1515035 w 1523999"/>
              <a:gd name="connsiteY2" fmla="*/ 3720353 h 3720353"/>
              <a:gd name="connsiteX3" fmla="*/ 0 w 1523999"/>
              <a:gd name="connsiteY3" fmla="*/ 3720353 h 3720353"/>
              <a:gd name="connsiteX4" fmla="*/ 609601 w 1523999"/>
              <a:gd name="connsiteY4" fmla="*/ 1882588 h 3720353"/>
              <a:gd name="connsiteX0" fmla="*/ 609601 w 1532964"/>
              <a:gd name="connsiteY0" fmla="*/ 1873624 h 3711389"/>
              <a:gd name="connsiteX1" fmla="*/ 1532964 w 1532964"/>
              <a:gd name="connsiteY1" fmla="*/ 0 h 3711389"/>
              <a:gd name="connsiteX2" fmla="*/ 1515035 w 1532964"/>
              <a:gd name="connsiteY2" fmla="*/ 3711389 h 3711389"/>
              <a:gd name="connsiteX3" fmla="*/ 0 w 1532964"/>
              <a:gd name="connsiteY3" fmla="*/ 3711389 h 3711389"/>
              <a:gd name="connsiteX4" fmla="*/ 609601 w 1532964"/>
              <a:gd name="connsiteY4" fmla="*/ 1873624 h 3711389"/>
              <a:gd name="connsiteX0" fmla="*/ 1048871 w 1972234"/>
              <a:gd name="connsiteY0" fmla="*/ 1873624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73624 h 3729319"/>
              <a:gd name="connsiteX0" fmla="*/ 1048871 w 1972234"/>
              <a:gd name="connsiteY0" fmla="*/ 1819836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19836 h 3729319"/>
              <a:gd name="connsiteX0" fmla="*/ 1048871 w 1956030"/>
              <a:gd name="connsiteY0" fmla="*/ 1398495 h 3307978"/>
              <a:gd name="connsiteX1" fmla="*/ 1954305 w 1956030"/>
              <a:gd name="connsiteY1" fmla="*/ 0 h 3307978"/>
              <a:gd name="connsiteX2" fmla="*/ 1954305 w 1956030"/>
              <a:gd name="connsiteY2" fmla="*/ 3290048 h 3307978"/>
              <a:gd name="connsiteX3" fmla="*/ 0 w 1956030"/>
              <a:gd name="connsiteY3" fmla="*/ 3307978 h 3307978"/>
              <a:gd name="connsiteX4" fmla="*/ 1048871 w 1956030"/>
              <a:gd name="connsiteY4" fmla="*/ 1398495 h 3307978"/>
              <a:gd name="connsiteX0" fmla="*/ 1048871 w 1972234"/>
              <a:gd name="connsiteY0" fmla="*/ 1730189 h 3639672"/>
              <a:gd name="connsiteX1" fmla="*/ 1972234 w 1972234"/>
              <a:gd name="connsiteY1" fmla="*/ 0 h 3639672"/>
              <a:gd name="connsiteX2" fmla="*/ 1954305 w 1972234"/>
              <a:gd name="connsiteY2" fmla="*/ 3621742 h 3639672"/>
              <a:gd name="connsiteX3" fmla="*/ 0 w 1972234"/>
              <a:gd name="connsiteY3" fmla="*/ 3639672 h 3639672"/>
              <a:gd name="connsiteX4" fmla="*/ 1048871 w 1972234"/>
              <a:gd name="connsiteY4" fmla="*/ 1730189 h 3639672"/>
              <a:gd name="connsiteX0" fmla="*/ 1048871 w 1972234"/>
              <a:gd name="connsiteY0" fmla="*/ 1730189 h 3639672"/>
              <a:gd name="connsiteX1" fmla="*/ 1972234 w 1972234"/>
              <a:gd name="connsiteY1" fmla="*/ 0 h 3639672"/>
              <a:gd name="connsiteX2" fmla="*/ 1963269 w 1972234"/>
              <a:gd name="connsiteY2" fmla="*/ 3630707 h 3639672"/>
              <a:gd name="connsiteX3" fmla="*/ 0 w 1972234"/>
              <a:gd name="connsiteY3" fmla="*/ 3639672 h 3639672"/>
              <a:gd name="connsiteX4" fmla="*/ 1048871 w 1972234"/>
              <a:gd name="connsiteY4" fmla="*/ 1730189 h 3639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234" h="3639672">
                <a:moveTo>
                  <a:pt x="1048871" y="1730189"/>
                </a:moveTo>
                <a:lnTo>
                  <a:pt x="1972234" y="0"/>
                </a:lnTo>
                <a:cubicBezTo>
                  <a:pt x="1966258" y="1237130"/>
                  <a:pt x="1969245" y="2393577"/>
                  <a:pt x="1963269" y="3630707"/>
                </a:cubicBezTo>
                <a:lnTo>
                  <a:pt x="0" y="3639672"/>
                </a:lnTo>
                <a:lnTo>
                  <a:pt x="1048871" y="1730189"/>
                </a:lnTo>
                <a:close/>
              </a:path>
            </a:pathLst>
          </a:custGeom>
          <a:solidFill>
            <a:srgbClr val="145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 name="Imagen 5">
            <a:extLst>
              <a:ext uri="{FF2B5EF4-FFF2-40B4-BE49-F238E27FC236}">
                <a16:creationId xmlns:a16="http://schemas.microsoft.com/office/drawing/2014/main" id="{5DED8E0A-F644-4779-9B27-A6976548CD53}"/>
              </a:ext>
            </a:extLst>
          </p:cNvPr>
          <p:cNvPicPr>
            <a:picLocks noChangeAspect="1"/>
          </p:cNvPicPr>
          <p:nvPr userDrawn="1"/>
        </p:nvPicPr>
        <p:blipFill>
          <a:blip r:embed="rId13"/>
          <a:stretch>
            <a:fillRect/>
          </a:stretch>
        </p:blipFill>
        <p:spPr>
          <a:xfrm>
            <a:off x="7733763" y="4756633"/>
            <a:ext cx="1352280" cy="298325"/>
          </a:xfrm>
          <a:prstGeom prst="rect">
            <a:avLst/>
          </a:prstGeom>
        </p:spPr>
      </p:pic>
      <p:sp>
        <p:nvSpPr>
          <p:cNvPr id="8" name="Rectangle 3">
            <a:extLst>
              <a:ext uri="{FF2B5EF4-FFF2-40B4-BE49-F238E27FC236}">
                <a16:creationId xmlns:a16="http://schemas.microsoft.com/office/drawing/2014/main" id="{76E74309-9281-4265-97C8-C82842B5C82C}"/>
              </a:ext>
            </a:extLst>
          </p:cNvPr>
          <p:cNvSpPr/>
          <p:nvPr userDrawn="1"/>
        </p:nvSpPr>
        <p:spPr>
          <a:xfrm rot="-10800000">
            <a:off x="-10275" y="-20549"/>
            <a:ext cx="1972234" cy="3639672"/>
          </a:xfrm>
          <a:custGeom>
            <a:avLst/>
            <a:gdLst>
              <a:gd name="connsiteX0" fmla="*/ 0 w 1515035"/>
              <a:gd name="connsiteY0" fmla="*/ 0 h 1694330"/>
              <a:gd name="connsiteX1" fmla="*/ 1515035 w 1515035"/>
              <a:gd name="connsiteY1" fmla="*/ 0 h 1694330"/>
              <a:gd name="connsiteX2" fmla="*/ 1515035 w 1515035"/>
              <a:gd name="connsiteY2" fmla="*/ 1694330 h 1694330"/>
              <a:gd name="connsiteX3" fmla="*/ 0 w 1515035"/>
              <a:gd name="connsiteY3" fmla="*/ 1694330 h 1694330"/>
              <a:gd name="connsiteX4" fmla="*/ 0 w 1515035"/>
              <a:gd name="connsiteY4" fmla="*/ 0 h 1694330"/>
              <a:gd name="connsiteX0" fmla="*/ 0 w 1523999"/>
              <a:gd name="connsiteY0" fmla="*/ 2026023 h 3720353"/>
              <a:gd name="connsiteX1" fmla="*/ 1523999 w 1523999"/>
              <a:gd name="connsiteY1" fmla="*/ 0 h 3720353"/>
              <a:gd name="connsiteX2" fmla="*/ 1515035 w 1523999"/>
              <a:gd name="connsiteY2" fmla="*/ 3720353 h 3720353"/>
              <a:gd name="connsiteX3" fmla="*/ 0 w 1523999"/>
              <a:gd name="connsiteY3" fmla="*/ 3720353 h 3720353"/>
              <a:gd name="connsiteX4" fmla="*/ 0 w 1523999"/>
              <a:gd name="connsiteY4" fmla="*/ 2026023 h 3720353"/>
              <a:gd name="connsiteX0" fmla="*/ 959224 w 1523999"/>
              <a:gd name="connsiteY0" fmla="*/ 2178423 h 3720353"/>
              <a:gd name="connsiteX1" fmla="*/ 1523999 w 1523999"/>
              <a:gd name="connsiteY1" fmla="*/ 0 h 3720353"/>
              <a:gd name="connsiteX2" fmla="*/ 1515035 w 1523999"/>
              <a:gd name="connsiteY2" fmla="*/ 3720353 h 3720353"/>
              <a:gd name="connsiteX3" fmla="*/ 0 w 1523999"/>
              <a:gd name="connsiteY3" fmla="*/ 3720353 h 3720353"/>
              <a:gd name="connsiteX4" fmla="*/ 959224 w 1523999"/>
              <a:gd name="connsiteY4" fmla="*/ 2178423 h 3720353"/>
              <a:gd name="connsiteX0" fmla="*/ 609601 w 1523999"/>
              <a:gd name="connsiteY0" fmla="*/ 1882588 h 3720353"/>
              <a:gd name="connsiteX1" fmla="*/ 1523999 w 1523999"/>
              <a:gd name="connsiteY1" fmla="*/ 0 h 3720353"/>
              <a:gd name="connsiteX2" fmla="*/ 1515035 w 1523999"/>
              <a:gd name="connsiteY2" fmla="*/ 3720353 h 3720353"/>
              <a:gd name="connsiteX3" fmla="*/ 0 w 1523999"/>
              <a:gd name="connsiteY3" fmla="*/ 3720353 h 3720353"/>
              <a:gd name="connsiteX4" fmla="*/ 609601 w 1523999"/>
              <a:gd name="connsiteY4" fmla="*/ 1882588 h 3720353"/>
              <a:gd name="connsiteX0" fmla="*/ 609601 w 1532964"/>
              <a:gd name="connsiteY0" fmla="*/ 1873624 h 3711389"/>
              <a:gd name="connsiteX1" fmla="*/ 1532964 w 1532964"/>
              <a:gd name="connsiteY1" fmla="*/ 0 h 3711389"/>
              <a:gd name="connsiteX2" fmla="*/ 1515035 w 1532964"/>
              <a:gd name="connsiteY2" fmla="*/ 3711389 h 3711389"/>
              <a:gd name="connsiteX3" fmla="*/ 0 w 1532964"/>
              <a:gd name="connsiteY3" fmla="*/ 3711389 h 3711389"/>
              <a:gd name="connsiteX4" fmla="*/ 609601 w 1532964"/>
              <a:gd name="connsiteY4" fmla="*/ 1873624 h 3711389"/>
              <a:gd name="connsiteX0" fmla="*/ 1048871 w 1972234"/>
              <a:gd name="connsiteY0" fmla="*/ 1873624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73624 h 3729319"/>
              <a:gd name="connsiteX0" fmla="*/ 1048871 w 1972234"/>
              <a:gd name="connsiteY0" fmla="*/ 1819836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19836 h 3729319"/>
              <a:gd name="connsiteX0" fmla="*/ 1048871 w 1956030"/>
              <a:gd name="connsiteY0" fmla="*/ 1398495 h 3307978"/>
              <a:gd name="connsiteX1" fmla="*/ 1954305 w 1956030"/>
              <a:gd name="connsiteY1" fmla="*/ 0 h 3307978"/>
              <a:gd name="connsiteX2" fmla="*/ 1954305 w 1956030"/>
              <a:gd name="connsiteY2" fmla="*/ 3290048 h 3307978"/>
              <a:gd name="connsiteX3" fmla="*/ 0 w 1956030"/>
              <a:gd name="connsiteY3" fmla="*/ 3307978 h 3307978"/>
              <a:gd name="connsiteX4" fmla="*/ 1048871 w 1956030"/>
              <a:gd name="connsiteY4" fmla="*/ 1398495 h 3307978"/>
              <a:gd name="connsiteX0" fmla="*/ 1048871 w 1972234"/>
              <a:gd name="connsiteY0" fmla="*/ 1730189 h 3639672"/>
              <a:gd name="connsiteX1" fmla="*/ 1972234 w 1972234"/>
              <a:gd name="connsiteY1" fmla="*/ 0 h 3639672"/>
              <a:gd name="connsiteX2" fmla="*/ 1954305 w 1972234"/>
              <a:gd name="connsiteY2" fmla="*/ 3621742 h 3639672"/>
              <a:gd name="connsiteX3" fmla="*/ 0 w 1972234"/>
              <a:gd name="connsiteY3" fmla="*/ 3639672 h 3639672"/>
              <a:gd name="connsiteX4" fmla="*/ 1048871 w 1972234"/>
              <a:gd name="connsiteY4" fmla="*/ 1730189 h 3639672"/>
              <a:gd name="connsiteX0" fmla="*/ 1048871 w 1972234"/>
              <a:gd name="connsiteY0" fmla="*/ 1730189 h 3639672"/>
              <a:gd name="connsiteX1" fmla="*/ 1972234 w 1972234"/>
              <a:gd name="connsiteY1" fmla="*/ 0 h 3639672"/>
              <a:gd name="connsiteX2" fmla="*/ 1963269 w 1972234"/>
              <a:gd name="connsiteY2" fmla="*/ 3630707 h 3639672"/>
              <a:gd name="connsiteX3" fmla="*/ 0 w 1972234"/>
              <a:gd name="connsiteY3" fmla="*/ 3639672 h 3639672"/>
              <a:gd name="connsiteX4" fmla="*/ 1048871 w 1972234"/>
              <a:gd name="connsiteY4" fmla="*/ 1730189 h 3639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234" h="3639672">
                <a:moveTo>
                  <a:pt x="1048871" y="1730189"/>
                </a:moveTo>
                <a:lnTo>
                  <a:pt x="1972234" y="0"/>
                </a:lnTo>
                <a:cubicBezTo>
                  <a:pt x="1966258" y="1237130"/>
                  <a:pt x="1969245" y="2393577"/>
                  <a:pt x="1963269" y="3630707"/>
                </a:cubicBezTo>
                <a:lnTo>
                  <a:pt x="0" y="3639672"/>
                </a:lnTo>
                <a:lnTo>
                  <a:pt x="1048871" y="1730189"/>
                </a:lnTo>
                <a:close/>
              </a:path>
            </a:pathLst>
          </a:custGeom>
          <a:solidFill>
            <a:srgbClr val="14576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85801462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F2BF86-D5D4-5C4C-B6A4-58E33C54BB8E}"/>
              </a:ext>
            </a:extLst>
          </p:cNvPr>
          <p:cNvSpPr/>
          <p:nvPr userDrawn="1"/>
        </p:nvSpPr>
        <p:spPr>
          <a:xfrm>
            <a:off x="8102958" y="3145866"/>
            <a:ext cx="1041042" cy="1997634"/>
          </a:xfrm>
          <a:custGeom>
            <a:avLst/>
            <a:gdLst>
              <a:gd name="connsiteX0" fmla="*/ 0 w 1515035"/>
              <a:gd name="connsiteY0" fmla="*/ 0 h 1694330"/>
              <a:gd name="connsiteX1" fmla="*/ 1515035 w 1515035"/>
              <a:gd name="connsiteY1" fmla="*/ 0 h 1694330"/>
              <a:gd name="connsiteX2" fmla="*/ 1515035 w 1515035"/>
              <a:gd name="connsiteY2" fmla="*/ 1694330 h 1694330"/>
              <a:gd name="connsiteX3" fmla="*/ 0 w 1515035"/>
              <a:gd name="connsiteY3" fmla="*/ 1694330 h 1694330"/>
              <a:gd name="connsiteX4" fmla="*/ 0 w 1515035"/>
              <a:gd name="connsiteY4" fmla="*/ 0 h 1694330"/>
              <a:gd name="connsiteX0" fmla="*/ 0 w 1523999"/>
              <a:gd name="connsiteY0" fmla="*/ 2026023 h 3720353"/>
              <a:gd name="connsiteX1" fmla="*/ 1523999 w 1523999"/>
              <a:gd name="connsiteY1" fmla="*/ 0 h 3720353"/>
              <a:gd name="connsiteX2" fmla="*/ 1515035 w 1523999"/>
              <a:gd name="connsiteY2" fmla="*/ 3720353 h 3720353"/>
              <a:gd name="connsiteX3" fmla="*/ 0 w 1523999"/>
              <a:gd name="connsiteY3" fmla="*/ 3720353 h 3720353"/>
              <a:gd name="connsiteX4" fmla="*/ 0 w 1523999"/>
              <a:gd name="connsiteY4" fmla="*/ 2026023 h 3720353"/>
              <a:gd name="connsiteX0" fmla="*/ 959224 w 1523999"/>
              <a:gd name="connsiteY0" fmla="*/ 2178423 h 3720353"/>
              <a:gd name="connsiteX1" fmla="*/ 1523999 w 1523999"/>
              <a:gd name="connsiteY1" fmla="*/ 0 h 3720353"/>
              <a:gd name="connsiteX2" fmla="*/ 1515035 w 1523999"/>
              <a:gd name="connsiteY2" fmla="*/ 3720353 h 3720353"/>
              <a:gd name="connsiteX3" fmla="*/ 0 w 1523999"/>
              <a:gd name="connsiteY3" fmla="*/ 3720353 h 3720353"/>
              <a:gd name="connsiteX4" fmla="*/ 959224 w 1523999"/>
              <a:gd name="connsiteY4" fmla="*/ 2178423 h 3720353"/>
              <a:gd name="connsiteX0" fmla="*/ 609601 w 1523999"/>
              <a:gd name="connsiteY0" fmla="*/ 1882588 h 3720353"/>
              <a:gd name="connsiteX1" fmla="*/ 1523999 w 1523999"/>
              <a:gd name="connsiteY1" fmla="*/ 0 h 3720353"/>
              <a:gd name="connsiteX2" fmla="*/ 1515035 w 1523999"/>
              <a:gd name="connsiteY2" fmla="*/ 3720353 h 3720353"/>
              <a:gd name="connsiteX3" fmla="*/ 0 w 1523999"/>
              <a:gd name="connsiteY3" fmla="*/ 3720353 h 3720353"/>
              <a:gd name="connsiteX4" fmla="*/ 609601 w 1523999"/>
              <a:gd name="connsiteY4" fmla="*/ 1882588 h 3720353"/>
              <a:gd name="connsiteX0" fmla="*/ 609601 w 1532964"/>
              <a:gd name="connsiteY0" fmla="*/ 1873624 h 3711389"/>
              <a:gd name="connsiteX1" fmla="*/ 1532964 w 1532964"/>
              <a:gd name="connsiteY1" fmla="*/ 0 h 3711389"/>
              <a:gd name="connsiteX2" fmla="*/ 1515035 w 1532964"/>
              <a:gd name="connsiteY2" fmla="*/ 3711389 h 3711389"/>
              <a:gd name="connsiteX3" fmla="*/ 0 w 1532964"/>
              <a:gd name="connsiteY3" fmla="*/ 3711389 h 3711389"/>
              <a:gd name="connsiteX4" fmla="*/ 609601 w 1532964"/>
              <a:gd name="connsiteY4" fmla="*/ 1873624 h 3711389"/>
              <a:gd name="connsiteX0" fmla="*/ 1048871 w 1972234"/>
              <a:gd name="connsiteY0" fmla="*/ 1873624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73624 h 3729319"/>
              <a:gd name="connsiteX0" fmla="*/ 1048871 w 1972234"/>
              <a:gd name="connsiteY0" fmla="*/ 1819836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19836 h 3729319"/>
              <a:gd name="connsiteX0" fmla="*/ 1048871 w 1956030"/>
              <a:gd name="connsiteY0" fmla="*/ 1398495 h 3307978"/>
              <a:gd name="connsiteX1" fmla="*/ 1954305 w 1956030"/>
              <a:gd name="connsiteY1" fmla="*/ 0 h 3307978"/>
              <a:gd name="connsiteX2" fmla="*/ 1954305 w 1956030"/>
              <a:gd name="connsiteY2" fmla="*/ 3290048 h 3307978"/>
              <a:gd name="connsiteX3" fmla="*/ 0 w 1956030"/>
              <a:gd name="connsiteY3" fmla="*/ 3307978 h 3307978"/>
              <a:gd name="connsiteX4" fmla="*/ 1048871 w 1956030"/>
              <a:gd name="connsiteY4" fmla="*/ 1398495 h 3307978"/>
              <a:gd name="connsiteX0" fmla="*/ 1048871 w 1972234"/>
              <a:gd name="connsiteY0" fmla="*/ 1730189 h 3639672"/>
              <a:gd name="connsiteX1" fmla="*/ 1972234 w 1972234"/>
              <a:gd name="connsiteY1" fmla="*/ 0 h 3639672"/>
              <a:gd name="connsiteX2" fmla="*/ 1954305 w 1972234"/>
              <a:gd name="connsiteY2" fmla="*/ 3621742 h 3639672"/>
              <a:gd name="connsiteX3" fmla="*/ 0 w 1972234"/>
              <a:gd name="connsiteY3" fmla="*/ 3639672 h 3639672"/>
              <a:gd name="connsiteX4" fmla="*/ 1048871 w 1972234"/>
              <a:gd name="connsiteY4" fmla="*/ 1730189 h 3639672"/>
              <a:gd name="connsiteX0" fmla="*/ 1048871 w 1972234"/>
              <a:gd name="connsiteY0" fmla="*/ 1730189 h 3639672"/>
              <a:gd name="connsiteX1" fmla="*/ 1972234 w 1972234"/>
              <a:gd name="connsiteY1" fmla="*/ 0 h 3639672"/>
              <a:gd name="connsiteX2" fmla="*/ 1963269 w 1972234"/>
              <a:gd name="connsiteY2" fmla="*/ 3630707 h 3639672"/>
              <a:gd name="connsiteX3" fmla="*/ 0 w 1972234"/>
              <a:gd name="connsiteY3" fmla="*/ 3639672 h 3639672"/>
              <a:gd name="connsiteX4" fmla="*/ 1048871 w 1972234"/>
              <a:gd name="connsiteY4" fmla="*/ 1730189 h 3639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234" h="3639672">
                <a:moveTo>
                  <a:pt x="1048871" y="1730189"/>
                </a:moveTo>
                <a:lnTo>
                  <a:pt x="1972234" y="0"/>
                </a:lnTo>
                <a:cubicBezTo>
                  <a:pt x="1966258" y="1237130"/>
                  <a:pt x="1969245" y="2393577"/>
                  <a:pt x="1963269" y="3630707"/>
                </a:cubicBezTo>
                <a:lnTo>
                  <a:pt x="0" y="3639672"/>
                </a:lnTo>
                <a:lnTo>
                  <a:pt x="1048871" y="1730189"/>
                </a:lnTo>
                <a:close/>
              </a:path>
            </a:pathLst>
          </a:custGeom>
          <a:solidFill>
            <a:srgbClr val="145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Rectangle 3">
            <a:extLst>
              <a:ext uri="{FF2B5EF4-FFF2-40B4-BE49-F238E27FC236}">
                <a16:creationId xmlns:a16="http://schemas.microsoft.com/office/drawing/2014/main" id="{76E74309-9281-4265-97C8-C82842B5C82C}"/>
              </a:ext>
            </a:extLst>
          </p:cNvPr>
          <p:cNvSpPr/>
          <p:nvPr userDrawn="1"/>
        </p:nvSpPr>
        <p:spPr>
          <a:xfrm rot="-10800000">
            <a:off x="-10275" y="-20549"/>
            <a:ext cx="524625" cy="1493749"/>
          </a:xfrm>
          <a:custGeom>
            <a:avLst/>
            <a:gdLst>
              <a:gd name="connsiteX0" fmla="*/ 0 w 1515035"/>
              <a:gd name="connsiteY0" fmla="*/ 0 h 1694330"/>
              <a:gd name="connsiteX1" fmla="*/ 1515035 w 1515035"/>
              <a:gd name="connsiteY1" fmla="*/ 0 h 1694330"/>
              <a:gd name="connsiteX2" fmla="*/ 1515035 w 1515035"/>
              <a:gd name="connsiteY2" fmla="*/ 1694330 h 1694330"/>
              <a:gd name="connsiteX3" fmla="*/ 0 w 1515035"/>
              <a:gd name="connsiteY3" fmla="*/ 1694330 h 1694330"/>
              <a:gd name="connsiteX4" fmla="*/ 0 w 1515035"/>
              <a:gd name="connsiteY4" fmla="*/ 0 h 1694330"/>
              <a:gd name="connsiteX0" fmla="*/ 0 w 1523999"/>
              <a:gd name="connsiteY0" fmla="*/ 2026023 h 3720353"/>
              <a:gd name="connsiteX1" fmla="*/ 1523999 w 1523999"/>
              <a:gd name="connsiteY1" fmla="*/ 0 h 3720353"/>
              <a:gd name="connsiteX2" fmla="*/ 1515035 w 1523999"/>
              <a:gd name="connsiteY2" fmla="*/ 3720353 h 3720353"/>
              <a:gd name="connsiteX3" fmla="*/ 0 w 1523999"/>
              <a:gd name="connsiteY3" fmla="*/ 3720353 h 3720353"/>
              <a:gd name="connsiteX4" fmla="*/ 0 w 1523999"/>
              <a:gd name="connsiteY4" fmla="*/ 2026023 h 3720353"/>
              <a:gd name="connsiteX0" fmla="*/ 959224 w 1523999"/>
              <a:gd name="connsiteY0" fmla="*/ 2178423 h 3720353"/>
              <a:gd name="connsiteX1" fmla="*/ 1523999 w 1523999"/>
              <a:gd name="connsiteY1" fmla="*/ 0 h 3720353"/>
              <a:gd name="connsiteX2" fmla="*/ 1515035 w 1523999"/>
              <a:gd name="connsiteY2" fmla="*/ 3720353 h 3720353"/>
              <a:gd name="connsiteX3" fmla="*/ 0 w 1523999"/>
              <a:gd name="connsiteY3" fmla="*/ 3720353 h 3720353"/>
              <a:gd name="connsiteX4" fmla="*/ 959224 w 1523999"/>
              <a:gd name="connsiteY4" fmla="*/ 2178423 h 3720353"/>
              <a:gd name="connsiteX0" fmla="*/ 609601 w 1523999"/>
              <a:gd name="connsiteY0" fmla="*/ 1882588 h 3720353"/>
              <a:gd name="connsiteX1" fmla="*/ 1523999 w 1523999"/>
              <a:gd name="connsiteY1" fmla="*/ 0 h 3720353"/>
              <a:gd name="connsiteX2" fmla="*/ 1515035 w 1523999"/>
              <a:gd name="connsiteY2" fmla="*/ 3720353 h 3720353"/>
              <a:gd name="connsiteX3" fmla="*/ 0 w 1523999"/>
              <a:gd name="connsiteY3" fmla="*/ 3720353 h 3720353"/>
              <a:gd name="connsiteX4" fmla="*/ 609601 w 1523999"/>
              <a:gd name="connsiteY4" fmla="*/ 1882588 h 3720353"/>
              <a:gd name="connsiteX0" fmla="*/ 609601 w 1532964"/>
              <a:gd name="connsiteY0" fmla="*/ 1873624 h 3711389"/>
              <a:gd name="connsiteX1" fmla="*/ 1532964 w 1532964"/>
              <a:gd name="connsiteY1" fmla="*/ 0 h 3711389"/>
              <a:gd name="connsiteX2" fmla="*/ 1515035 w 1532964"/>
              <a:gd name="connsiteY2" fmla="*/ 3711389 h 3711389"/>
              <a:gd name="connsiteX3" fmla="*/ 0 w 1532964"/>
              <a:gd name="connsiteY3" fmla="*/ 3711389 h 3711389"/>
              <a:gd name="connsiteX4" fmla="*/ 609601 w 1532964"/>
              <a:gd name="connsiteY4" fmla="*/ 1873624 h 3711389"/>
              <a:gd name="connsiteX0" fmla="*/ 1048871 w 1972234"/>
              <a:gd name="connsiteY0" fmla="*/ 1873624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73624 h 3729319"/>
              <a:gd name="connsiteX0" fmla="*/ 1048871 w 1972234"/>
              <a:gd name="connsiteY0" fmla="*/ 1819836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19836 h 3729319"/>
              <a:gd name="connsiteX0" fmla="*/ 1048871 w 1956030"/>
              <a:gd name="connsiteY0" fmla="*/ 1398495 h 3307978"/>
              <a:gd name="connsiteX1" fmla="*/ 1954305 w 1956030"/>
              <a:gd name="connsiteY1" fmla="*/ 0 h 3307978"/>
              <a:gd name="connsiteX2" fmla="*/ 1954305 w 1956030"/>
              <a:gd name="connsiteY2" fmla="*/ 3290048 h 3307978"/>
              <a:gd name="connsiteX3" fmla="*/ 0 w 1956030"/>
              <a:gd name="connsiteY3" fmla="*/ 3307978 h 3307978"/>
              <a:gd name="connsiteX4" fmla="*/ 1048871 w 1956030"/>
              <a:gd name="connsiteY4" fmla="*/ 1398495 h 3307978"/>
              <a:gd name="connsiteX0" fmla="*/ 1048871 w 1972234"/>
              <a:gd name="connsiteY0" fmla="*/ 1730189 h 3639672"/>
              <a:gd name="connsiteX1" fmla="*/ 1972234 w 1972234"/>
              <a:gd name="connsiteY1" fmla="*/ 0 h 3639672"/>
              <a:gd name="connsiteX2" fmla="*/ 1954305 w 1972234"/>
              <a:gd name="connsiteY2" fmla="*/ 3621742 h 3639672"/>
              <a:gd name="connsiteX3" fmla="*/ 0 w 1972234"/>
              <a:gd name="connsiteY3" fmla="*/ 3639672 h 3639672"/>
              <a:gd name="connsiteX4" fmla="*/ 1048871 w 1972234"/>
              <a:gd name="connsiteY4" fmla="*/ 1730189 h 3639672"/>
              <a:gd name="connsiteX0" fmla="*/ 1048871 w 1972234"/>
              <a:gd name="connsiteY0" fmla="*/ 1730189 h 3639672"/>
              <a:gd name="connsiteX1" fmla="*/ 1972234 w 1972234"/>
              <a:gd name="connsiteY1" fmla="*/ 0 h 3639672"/>
              <a:gd name="connsiteX2" fmla="*/ 1963269 w 1972234"/>
              <a:gd name="connsiteY2" fmla="*/ 3630707 h 3639672"/>
              <a:gd name="connsiteX3" fmla="*/ 0 w 1972234"/>
              <a:gd name="connsiteY3" fmla="*/ 3639672 h 3639672"/>
              <a:gd name="connsiteX4" fmla="*/ 1048871 w 1972234"/>
              <a:gd name="connsiteY4" fmla="*/ 1730189 h 3639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234" h="3639672">
                <a:moveTo>
                  <a:pt x="1048871" y="1730189"/>
                </a:moveTo>
                <a:lnTo>
                  <a:pt x="1972234" y="0"/>
                </a:lnTo>
                <a:cubicBezTo>
                  <a:pt x="1966258" y="1237130"/>
                  <a:pt x="1969245" y="2393577"/>
                  <a:pt x="1963269" y="3630707"/>
                </a:cubicBezTo>
                <a:lnTo>
                  <a:pt x="0" y="3639672"/>
                </a:lnTo>
                <a:lnTo>
                  <a:pt x="1048871" y="1730189"/>
                </a:lnTo>
                <a:close/>
              </a:path>
            </a:pathLst>
          </a:custGeom>
          <a:solidFill>
            <a:srgbClr val="14576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3" name="Imagen 2">
            <a:extLst>
              <a:ext uri="{FF2B5EF4-FFF2-40B4-BE49-F238E27FC236}">
                <a16:creationId xmlns:a16="http://schemas.microsoft.com/office/drawing/2014/main" id="{039174ED-CA50-4967-BC7F-46A8A4920D38}"/>
              </a:ext>
            </a:extLst>
          </p:cNvPr>
          <p:cNvPicPr>
            <a:picLocks noChangeAspect="1"/>
          </p:cNvPicPr>
          <p:nvPr userDrawn="1"/>
        </p:nvPicPr>
        <p:blipFill>
          <a:blip r:embed="rId13"/>
          <a:stretch>
            <a:fillRect/>
          </a:stretch>
        </p:blipFill>
        <p:spPr>
          <a:xfrm>
            <a:off x="8489950" y="4406780"/>
            <a:ext cx="552776" cy="628769"/>
          </a:xfrm>
          <a:prstGeom prst="rect">
            <a:avLst/>
          </a:prstGeom>
        </p:spPr>
      </p:pic>
    </p:spTree>
    <p:extLst>
      <p:ext uri="{BB962C8B-B14F-4D97-AF65-F5344CB8AC3E}">
        <p14:creationId xmlns:p14="http://schemas.microsoft.com/office/powerpoint/2010/main" val="245812782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dirty="0"/>
              <a:t>Haga clic para modificar el estilo de título del patrón</a:t>
            </a:r>
            <a:endParaRPr lang="es-MX" dirty="0"/>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601B183-53F7-4B54-A130-28A3D76F2996}" type="datetime1">
              <a:rPr lang="es-MX" smtClean="0"/>
              <a:t>13/02/2022</a:t>
            </a:fld>
            <a:endParaRPr lang="es-MX"/>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30FBC04-044B-473D-902A-4226FE871263}" type="slidenum">
              <a:rPr lang="es-MX" smtClean="0"/>
              <a:t>‹Nº›</a:t>
            </a:fld>
            <a:endParaRPr lang="es-MX"/>
          </a:p>
        </p:txBody>
      </p:sp>
    </p:spTree>
    <p:extLst>
      <p:ext uri="{BB962C8B-B14F-4D97-AF65-F5344CB8AC3E}">
        <p14:creationId xmlns:p14="http://schemas.microsoft.com/office/powerpoint/2010/main" val="388744323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685800" rtl="0" eaLnBrk="1" latinLnBrk="0" hangingPunct="1">
        <a:spcBef>
          <a:spcPct val="0"/>
        </a:spcBef>
        <a:buNone/>
        <a:defRPr sz="3300" kern="1200">
          <a:solidFill>
            <a:srgbClr val="002060"/>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rgbClr val="C00000"/>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F2BF86-D5D4-5C4C-B6A4-58E33C54BB8E}"/>
              </a:ext>
            </a:extLst>
          </p:cNvPr>
          <p:cNvSpPr/>
          <p:nvPr userDrawn="1"/>
        </p:nvSpPr>
        <p:spPr>
          <a:xfrm>
            <a:off x="7253958" y="1602812"/>
            <a:ext cx="1972234" cy="3639672"/>
          </a:xfrm>
          <a:custGeom>
            <a:avLst/>
            <a:gdLst>
              <a:gd name="connsiteX0" fmla="*/ 0 w 1515035"/>
              <a:gd name="connsiteY0" fmla="*/ 0 h 1694330"/>
              <a:gd name="connsiteX1" fmla="*/ 1515035 w 1515035"/>
              <a:gd name="connsiteY1" fmla="*/ 0 h 1694330"/>
              <a:gd name="connsiteX2" fmla="*/ 1515035 w 1515035"/>
              <a:gd name="connsiteY2" fmla="*/ 1694330 h 1694330"/>
              <a:gd name="connsiteX3" fmla="*/ 0 w 1515035"/>
              <a:gd name="connsiteY3" fmla="*/ 1694330 h 1694330"/>
              <a:gd name="connsiteX4" fmla="*/ 0 w 1515035"/>
              <a:gd name="connsiteY4" fmla="*/ 0 h 1694330"/>
              <a:gd name="connsiteX0" fmla="*/ 0 w 1523999"/>
              <a:gd name="connsiteY0" fmla="*/ 2026023 h 3720353"/>
              <a:gd name="connsiteX1" fmla="*/ 1523999 w 1523999"/>
              <a:gd name="connsiteY1" fmla="*/ 0 h 3720353"/>
              <a:gd name="connsiteX2" fmla="*/ 1515035 w 1523999"/>
              <a:gd name="connsiteY2" fmla="*/ 3720353 h 3720353"/>
              <a:gd name="connsiteX3" fmla="*/ 0 w 1523999"/>
              <a:gd name="connsiteY3" fmla="*/ 3720353 h 3720353"/>
              <a:gd name="connsiteX4" fmla="*/ 0 w 1523999"/>
              <a:gd name="connsiteY4" fmla="*/ 2026023 h 3720353"/>
              <a:gd name="connsiteX0" fmla="*/ 959224 w 1523999"/>
              <a:gd name="connsiteY0" fmla="*/ 2178423 h 3720353"/>
              <a:gd name="connsiteX1" fmla="*/ 1523999 w 1523999"/>
              <a:gd name="connsiteY1" fmla="*/ 0 h 3720353"/>
              <a:gd name="connsiteX2" fmla="*/ 1515035 w 1523999"/>
              <a:gd name="connsiteY2" fmla="*/ 3720353 h 3720353"/>
              <a:gd name="connsiteX3" fmla="*/ 0 w 1523999"/>
              <a:gd name="connsiteY3" fmla="*/ 3720353 h 3720353"/>
              <a:gd name="connsiteX4" fmla="*/ 959224 w 1523999"/>
              <a:gd name="connsiteY4" fmla="*/ 2178423 h 3720353"/>
              <a:gd name="connsiteX0" fmla="*/ 609601 w 1523999"/>
              <a:gd name="connsiteY0" fmla="*/ 1882588 h 3720353"/>
              <a:gd name="connsiteX1" fmla="*/ 1523999 w 1523999"/>
              <a:gd name="connsiteY1" fmla="*/ 0 h 3720353"/>
              <a:gd name="connsiteX2" fmla="*/ 1515035 w 1523999"/>
              <a:gd name="connsiteY2" fmla="*/ 3720353 h 3720353"/>
              <a:gd name="connsiteX3" fmla="*/ 0 w 1523999"/>
              <a:gd name="connsiteY3" fmla="*/ 3720353 h 3720353"/>
              <a:gd name="connsiteX4" fmla="*/ 609601 w 1523999"/>
              <a:gd name="connsiteY4" fmla="*/ 1882588 h 3720353"/>
              <a:gd name="connsiteX0" fmla="*/ 609601 w 1532964"/>
              <a:gd name="connsiteY0" fmla="*/ 1873624 h 3711389"/>
              <a:gd name="connsiteX1" fmla="*/ 1532964 w 1532964"/>
              <a:gd name="connsiteY1" fmla="*/ 0 h 3711389"/>
              <a:gd name="connsiteX2" fmla="*/ 1515035 w 1532964"/>
              <a:gd name="connsiteY2" fmla="*/ 3711389 h 3711389"/>
              <a:gd name="connsiteX3" fmla="*/ 0 w 1532964"/>
              <a:gd name="connsiteY3" fmla="*/ 3711389 h 3711389"/>
              <a:gd name="connsiteX4" fmla="*/ 609601 w 1532964"/>
              <a:gd name="connsiteY4" fmla="*/ 1873624 h 3711389"/>
              <a:gd name="connsiteX0" fmla="*/ 1048871 w 1972234"/>
              <a:gd name="connsiteY0" fmla="*/ 1873624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73624 h 3729319"/>
              <a:gd name="connsiteX0" fmla="*/ 1048871 w 1972234"/>
              <a:gd name="connsiteY0" fmla="*/ 1819836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19836 h 3729319"/>
              <a:gd name="connsiteX0" fmla="*/ 1048871 w 1956030"/>
              <a:gd name="connsiteY0" fmla="*/ 1398495 h 3307978"/>
              <a:gd name="connsiteX1" fmla="*/ 1954305 w 1956030"/>
              <a:gd name="connsiteY1" fmla="*/ 0 h 3307978"/>
              <a:gd name="connsiteX2" fmla="*/ 1954305 w 1956030"/>
              <a:gd name="connsiteY2" fmla="*/ 3290048 h 3307978"/>
              <a:gd name="connsiteX3" fmla="*/ 0 w 1956030"/>
              <a:gd name="connsiteY3" fmla="*/ 3307978 h 3307978"/>
              <a:gd name="connsiteX4" fmla="*/ 1048871 w 1956030"/>
              <a:gd name="connsiteY4" fmla="*/ 1398495 h 3307978"/>
              <a:gd name="connsiteX0" fmla="*/ 1048871 w 1972234"/>
              <a:gd name="connsiteY0" fmla="*/ 1730189 h 3639672"/>
              <a:gd name="connsiteX1" fmla="*/ 1972234 w 1972234"/>
              <a:gd name="connsiteY1" fmla="*/ 0 h 3639672"/>
              <a:gd name="connsiteX2" fmla="*/ 1954305 w 1972234"/>
              <a:gd name="connsiteY2" fmla="*/ 3621742 h 3639672"/>
              <a:gd name="connsiteX3" fmla="*/ 0 w 1972234"/>
              <a:gd name="connsiteY3" fmla="*/ 3639672 h 3639672"/>
              <a:gd name="connsiteX4" fmla="*/ 1048871 w 1972234"/>
              <a:gd name="connsiteY4" fmla="*/ 1730189 h 3639672"/>
              <a:gd name="connsiteX0" fmla="*/ 1048871 w 1972234"/>
              <a:gd name="connsiteY0" fmla="*/ 1730189 h 3639672"/>
              <a:gd name="connsiteX1" fmla="*/ 1972234 w 1972234"/>
              <a:gd name="connsiteY1" fmla="*/ 0 h 3639672"/>
              <a:gd name="connsiteX2" fmla="*/ 1963269 w 1972234"/>
              <a:gd name="connsiteY2" fmla="*/ 3630707 h 3639672"/>
              <a:gd name="connsiteX3" fmla="*/ 0 w 1972234"/>
              <a:gd name="connsiteY3" fmla="*/ 3639672 h 3639672"/>
              <a:gd name="connsiteX4" fmla="*/ 1048871 w 1972234"/>
              <a:gd name="connsiteY4" fmla="*/ 1730189 h 3639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234" h="3639672">
                <a:moveTo>
                  <a:pt x="1048871" y="1730189"/>
                </a:moveTo>
                <a:lnTo>
                  <a:pt x="1972234" y="0"/>
                </a:lnTo>
                <a:cubicBezTo>
                  <a:pt x="1966258" y="1237130"/>
                  <a:pt x="1969245" y="2393577"/>
                  <a:pt x="1963269" y="3630707"/>
                </a:cubicBezTo>
                <a:lnTo>
                  <a:pt x="0" y="3639672"/>
                </a:lnTo>
                <a:lnTo>
                  <a:pt x="1048871" y="1730189"/>
                </a:lnTo>
                <a:close/>
              </a:path>
            </a:pathLst>
          </a:custGeom>
          <a:solidFill>
            <a:srgbClr val="145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pic>
        <p:nvPicPr>
          <p:cNvPr id="6" name="Imagen 5">
            <a:extLst>
              <a:ext uri="{FF2B5EF4-FFF2-40B4-BE49-F238E27FC236}">
                <a16:creationId xmlns:a16="http://schemas.microsoft.com/office/drawing/2014/main" id="{5DED8E0A-F644-4779-9B27-A6976548CD53}"/>
              </a:ext>
            </a:extLst>
          </p:cNvPr>
          <p:cNvPicPr>
            <a:picLocks noChangeAspect="1"/>
          </p:cNvPicPr>
          <p:nvPr userDrawn="1"/>
        </p:nvPicPr>
        <p:blipFill>
          <a:blip r:embed="rId13"/>
          <a:stretch>
            <a:fillRect/>
          </a:stretch>
        </p:blipFill>
        <p:spPr>
          <a:xfrm>
            <a:off x="7733763" y="4756634"/>
            <a:ext cx="1352280" cy="298325"/>
          </a:xfrm>
          <a:prstGeom prst="rect">
            <a:avLst/>
          </a:prstGeom>
        </p:spPr>
      </p:pic>
      <p:sp>
        <p:nvSpPr>
          <p:cNvPr id="8" name="Rectangle 3">
            <a:extLst>
              <a:ext uri="{FF2B5EF4-FFF2-40B4-BE49-F238E27FC236}">
                <a16:creationId xmlns:a16="http://schemas.microsoft.com/office/drawing/2014/main" id="{76E74309-9281-4265-97C8-C82842B5C82C}"/>
              </a:ext>
            </a:extLst>
          </p:cNvPr>
          <p:cNvSpPr/>
          <p:nvPr userDrawn="1"/>
        </p:nvSpPr>
        <p:spPr>
          <a:xfrm rot="-10800000">
            <a:off x="-10275" y="-20549"/>
            <a:ext cx="1972234" cy="3639672"/>
          </a:xfrm>
          <a:custGeom>
            <a:avLst/>
            <a:gdLst>
              <a:gd name="connsiteX0" fmla="*/ 0 w 1515035"/>
              <a:gd name="connsiteY0" fmla="*/ 0 h 1694330"/>
              <a:gd name="connsiteX1" fmla="*/ 1515035 w 1515035"/>
              <a:gd name="connsiteY1" fmla="*/ 0 h 1694330"/>
              <a:gd name="connsiteX2" fmla="*/ 1515035 w 1515035"/>
              <a:gd name="connsiteY2" fmla="*/ 1694330 h 1694330"/>
              <a:gd name="connsiteX3" fmla="*/ 0 w 1515035"/>
              <a:gd name="connsiteY3" fmla="*/ 1694330 h 1694330"/>
              <a:gd name="connsiteX4" fmla="*/ 0 w 1515035"/>
              <a:gd name="connsiteY4" fmla="*/ 0 h 1694330"/>
              <a:gd name="connsiteX0" fmla="*/ 0 w 1523999"/>
              <a:gd name="connsiteY0" fmla="*/ 2026023 h 3720353"/>
              <a:gd name="connsiteX1" fmla="*/ 1523999 w 1523999"/>
              <a:gd name="connsiteY1" fmla="*/ 0 h 3720353"/>
              <a:gd name="connsiteX2" fmla="*/ 1515035 w 1523999"/>
              <a:gd name="connsiteY2" fmla="*/ 3720353 h 3720353"/>
              <a:gd name="connsiteX3" fmla="*/ 0 w 1523999"/>
              <a:gd name="connsiteY3" fmla="*/ 3720353 h 3720353"/>
              <a:gd name="connsiteX4" fmla="*/ 0 w 1523999"/>
              <a:gd name="connsiteY4" fmla="*/ 2026023 h 3720353"/>
              <a:gd name="connsiteX0" fmla="*/ 959224 w 1523999"/>
              <a:gd name="connsiteY0" fmla="*/ 2178423 h 3720353"/>
              <a:gd name="connsiteX1" fmla="*/ 1523999 w 1523999"/>
              <a:gd name="connsiteY1" fmla="*/ 0 h 3720353"/>
              <a:gd name="connsiteX2" fmla="*/ 1515035 w 1523999"/>
              <a:gd name="connsiteY2" fmla="*/ 3720353 h 3720353"/>
              <a:gd name="connsiteX3" fmla="*/ 0 w 1523999"/>
              <a:gd name="connsiteY3" fmla="*/ 3720353 h 3720353"/>
              <a:gd name="connsiteX4" fmla="*/ 959224 w 1523999"/>
              <a:gd name="connsiteY4" fmla="*/ 2178423 h 3720353"/>
              <a:gd name="connsiteX0" fmla="*/ 609601 w 1523999"/>
              <a:gd name="connsiteY0" fmla="*/ 1882588 h 3720353"/>
              <a:gd name="connsiteX1" fmla="*/ 1523999 w 1523999"/>
              <a:gd name="connsiteY1" fmla="*/ 0 h 3720353"/>
              <a:gd name="connsiteX2" fmla="*/ 1515035 w 1523999"/>
              <a:gd name="connsiteY2" fmla="*/ 3720353 h 3720353"/>
              <a:gd name="connsiteX3" fmla="*/ 0 w 1523999"/>
              <a:gd name="connsiteY3" fmla="*/ 3720353 h 3720353"/>
              <a:gd name="connsiteX4" fmla="*/ 609601 w 1523999"/>
              <a:gd name="connsiteY4" fmla="*/ 1882588 h 3720353"/>
              <a:gd name="connsiteX0" fmla="*/ 609601 w 1532964"/>
              <a:gd name="connsiteY0" fmla="*/ 1873624 h 3711389"/>
              <a:gd name="connsiteX1" fmla="*/ 1532964 w 1532964"/>
              <a:gd name="connsiteY1" fmla="*/ 0 h 3711389"/>
              <a:gd name="connsiteX2" fmla="*/ 1515035 w 1532964"/>
              <a:gd name="connsiteY2" fmla="*/ 3711389 h 3711389"/>
              <a:gd name="connsiteX3" fmla="*/ 0 w 1532964"/>
              <a:gd name="connsiteY3" fmla="*/ 3711389 h 3711389"/>
              <a:gd name="connsiteX4" fmla="*/ 609601 w 1532964"/>
              <a:gd name="connsiteY4" fmla="*/ 1873624 h 3711389"/>
              <a:gd name="connsiteX0" fmla="*/ 1048871 w 1972234"/>
              <a:gd name="connsiteY0" fmla="*/ 1873624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73624 h 3729319"/>
              <a:gd name="connsiteX0" fmla="*/ 1048871 w 1972234"/>
              <a:gd name="connsiteY0" fmla="*/ 1819836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19836 h 3729319"/>
              <a:gd name="connsiteX0" fmla="*/ 1048871 w 1956030"/>
              <a:gd name="connsiteY0" fmla="*/ 1398495 h 3307978"/>
              <a:gd name="connsiteX1" fmla="*/ 1954305 w 1956030"/>
              <a:gd name="connsiteY1" fmla="*/ 0 h 3307978"/>
              <a:gd name="connsiteX2" fmla="*/ 1954305 w 1956030"/>
              <a:gd name="connsiteY2" fmla="*/ 3290048 h 3307978"/>
              <a:gd name="connsiteX3" fmla="*/ 0 w 1956030"/>
              <a:gd name="connsiteY3" fmla="*/ 3307978 h 3307978"/>
              <a:gd name="connsiteX4" fmla="*/ 1048871 w 1956030"/>
              <a:gd name="connsiteY4" fmla="*/ 1398495 h 3307978"/>
              <a:gd name="connsiteX0" fmla="*/ 1048871 w 1972234"/>
              <a:gd name="connsiteY0" fmla="*/ 1730189 h 3639672"/>
              <a:gd name="connsiteX1" fmla="*/ 1972234 w 1972234"/>
              <a:gd name="connsiteY1" fmla="*/ 0 h 3639672"/>
              <a:gd name="connsiteX2" fmla="*/ 1954305 w 1972234"/>
              <a:gd name="connsiteY2" fmla="*/ 3621742 h 3639672"/>
              <a:gd name="connsiteX3" fmla="*/ 0 w 1972234"/>
              <a:gd name="connsiteY3" fmla="*/ 3639672 h 3639672"/>
              <a:gd name="connsiteX4" fmla="*/ 1048871 w 1972234"/>
              <a:gd name="connsiteY4" fmla="*/ 1730189 h 3639672"/>
              <a:gd name="connsiteX0" fmla="*/ 1048871 w 1972234"/>
              <a:gd name="connsiteY0" fmla="*/ 1730189 h 3639672"/>
              <a:gd name="connsiteX1" fmla="*/ 1972234 w 1972234"/>
              <a:gd name="connsiteY1" fmla="*/ 0 h 3639672"/>
              <a:gd name="connsiteX2" fmla="*/ 1963269 w 1972234"/>
              <a:gd name="connsiteY2" fmla="*/ 3630707 h 3639672"/>
              <a:gd name="connsiteX3" fmla="*/ 0 w 1972234"/>
              <a:gd name="connsiteY3" fmla="*/ 3639672 h 3639672"/>
              <a:gd name="connsiteX4" fmla="*/ 1048871 w 1972234"/>
              <a:gd name="connsiteY4" fmla="*/ 1730189 h 3639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234" h="3639672">
                <a:moveTo>
                  <a:pt x="1048871" y="1730189"/>
                </a:moveTo>
                <a:lnTo>
                  <a:pt x="1972234" y="0"/>
                </a:lnTo>
                <a:cubicBezTo>
                  <a:pt x="1966258" y="1237130"/>
                  <a:pt x="1969245" y="2393577"/>
                  <a:pt x="1963269" y="3630707"/>
                </a:cubicBezTo>
                <a:lnTo>
                  <a:pt x="0" y="3639672"/>
                </a:lnTo>
                <a:lnTo>
                  <a:pt x="1048871" y="1730189"/>
                </a:lnTo>
                <a:close/>
              </a:path>
            </a:pathLst>
          </a:custGeom>
          <a:solidFill>
            <a:srgbClr val="14576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Tree>
    <p:extLst>
      <p:ext uri="{BB962C8B-B14F-4D97-AF65-F5344CB8AC3E}">
        <p14:creationId xmlns:p14="http://schemas.microsoft.com/office/powerpoint/2010/main" val="233284326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16" y="0"/>
            <a:ext cx="9141968" cy="5143500"/>
          </a:xfrm>
          <a:prstGeom prst="rect">
            <a:avLst/>
          </a:prstGeom>
        </p:spPr>
      </p:pic>
      <p:sp>
        <p:nvSpPr>
          <p:cNvPr id="3" name="Rectángulo 2"/>
          <p:cNvSpPr/>
          <p:nvPr userDrawn="1"/>
        </p:nvSpPr>
        <p:spPr>
          <a:xfrm>
            <a:off x="-10275" y="-20549"/>
            <a:ext cx="9236467" cy="5270643"/>
          </a:xfrm>
          <a:prstGeom prst="rect">
            <a:avLst/>
          </a:prstGeom>
          <a:solidFill>
            <a:srgbClr val="A9D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 name="Rectangle 3">
            <a:extLst>
              <a:ext uri="{FF2B5EF4-FFF2-40B4-BE49-F238E27FC236}">
                <a16:creationId xmlns:a16="http://schemas.microsoft.com/office/drawing/2014/main" id="{10F2BF86-D5D4-5C4C-B6A4-58E33C54BB8E}"/>
              </a:ext>
            </a:extLst>
          </p:cNvPr>
          <p:cNvSpPr/>
          <p:nvPr userDrawn="1"/>
        </p:nvSpPr>
        <p:spPr>
          <a:xfrm>
            <a:off x="7253958" y="1602812"/>
            <a:ext cx="1972234" cy="3639672"/>
          </a:xfrm>
          <a:custGeom>
            <a:avLst/>
            <a:gdLst>
              <a:gd name="connsiteX0" fmla="*/ 0 w 1515035"/>
              <a:gd name="connsiteY0" fmla="*/ 0 h 1694330"/>
              <a:gd name="connsiteX1" fmla="*/ 1515035 w 1515035"/>
              <a:gd name="connsiteY1" fmla="*/ 0 h 1694330"/>
              <a:gd name="connsiteX2" fmla="*/ 1515035 w 1515035"/>
              <a:gd name="connsiteY2" fmla="*/ 1694330 h 1694330"/>
              <a:gd name="connsiteX3" fmla="*/ 0 w 1515035"/>
              <a:gd name="connsiteY3" fmla="*/ 1694330 h 1694330"/>
              <a:gd name="connsiteX4" fmla="*/ 0 w 1515035"/>
              <a:gd name="connsiteY4" fmla="*/ 0 h 1694330"/>
              <a:gd name="connsiteX0" fmla="*/ 0 w 1523999"/>
              <a:gd name="connsiteY0" fmla="*/ 2026023 h 3720353"/>
              <a:gd name="connsiteX1" fmla="*/ 1523999 w 1523999"/>
              <a:gd name="connsiteY1" fmla="*/ 0 h 3720353"/>
              <a:gd name="connsiteX2" fmla="*/ 1515035 w 1523999"/>
              <a:gd name="connsiteY2" fmla="*/ 3720353 h 3720353"/>
              <a:gd name="connsiteX3" fmla="*/ 0 w 1523999"/>
              <a:gd name="connsiteY3" fmla="*/ 3720353 h 3720353"/>
              <a:gd name="connsiteX4" fmla="*/ 0 w 1523999"/>
              <a:gd name="connsiteY4" fmla="*/ 2026023 h 3720353"/>
              <a:gd name="connsiteX0" fmla="*/ 959224 w 1523999"/>
              <a:gd name="connsiteY0" fmla="*/ 2178423 h 3720353"/>
              <a:gd name="connsiteX1" fmla="*/ 1523999 w 1523999"/>
              <a:gd name="connsiteY1" fmla="*/ 0 h 3720353"/>
              <a:gd name="connsiteX2" fmla="*/ 1515035 w 1523999"/>
              <a:gd name="connsiteY2" fmla="*/ 3720353 h 3720353"/>
              <a:gd name="connsiteX3" fmla="*/ 0 w 1523999"/>
              <a:gd name="connsiteY3" fmla="*/ 3720353 h 3720353"/>
              <a:gd name="connsiteX4" fmla="*/ 959224 w 1523999"/>
              <a:gd name="connsiteY4" fmla="*/ 2178423 h 3720353"/>
              <a:gd name="connsiteX0" fmla="*/ 609601 w 1523999"/>
              <a:gd name="connsiteY0" fmla="*/ 1882588 h 3720353"/>
              <a:gd name="connsiteX1" fmla="*/ 1523999 w 1523999"/>
              <a:gd name="connsiteY1" fmla="*/ 0 h 3720353"/>
              <a:gd name="connsiteX2" fmla="*/ 1515035 w 1523999"/>
              <a:gd name="connsiteY2" fmla="*/ 3720353 h 3720353"/>
              <a:gd name="connsiteX3" fmla="*/ 0 w 1523999"/>
              <a:gd name="connsiteY3" fmla="*/ 3720353 h 3720353"/>
              <a:gd name="connsiteX4" fmla="*/ 609601 w 1523999"/>
              <a:gd name="connsiteY4" fmla="*/ 1882588 h 3720353"/>
              <a:gd name="connsiteX0" fmla="*/ 609601 w 1532964"/>
              <a:gd name="connsiteY0" fmla="*/ 1873624 h 3711389"/>
              <a:gd name="connsiteX1" fmla="*/ 1532964 w 1532964"/>
              <a:gd name="connsiteY1" fmla="*/ 0 h 3711389"/>
              <a:gd name="connsiteX2" fmla="*/ 1515035 w 1532964"/>
              <a:gd name="connsiteY2" fmla="*/ 3711389 h 3711389"/>
              <a:gd name="connsiteX3" fmla="*/ 0 w 1532964"/>
              <a:gd name="connsiteY3" fmla="*/ 3711389 h 3711389"/>
              <a:gd name="connsiteX4" fmla="*/ 609601 w 1532964"/>
              <a:gd name="connsiteY4" fmla="*/ 1873624 h 3711389"/>
              <a:gd name="connsiteX0" fmla="*/ 1048871 w 1972234"/>
              <a:gd name="connsiteY0" fmla="*/ 1873624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73624 h 3729319"/>
              <a:gd name="connsiteX0" fmla="*/ 1048871 w 1972234"/>
              <a:gd name="connsiteY0" fmla="*/ 1819836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19836 h 3729319"/>
              <a:gd name="connsiteX0" fmla="*/ 1048871 w 1956030"/>
              <a:gd name="connsiteY0" fmla="*/ 1398495 h 3307978"/>
              <a:gd name="connsiteX1" fmla="*/ 1954305 w 1956030"/>
              <a:gd name="connsiteY1" fmla="*/ 0 h 3307978"/>
              <a:gd name="connsiteX2" fmla="*/ 1954305 w 1956030"/>
              <a:gd name="connsiteY2" fmla="*/ 3290048 h 3307978"/>
              <a:gd name="connsiteX3" fmla="*/ 0 w 1956030"/>
              <a:gd name="connsiteY3" fmla="*/ 3307978 h 3307978"/>
              <a:gd name="connsiteX4" fmla="*/ 1048871 w 1956030"/>
              <a:gd name="connsiteY4" fmla="*/ 1398495 h 3307978"/>
              <a:gd name="connsiteX0" fmla="*/ 1048871 w 1972234"/>
              <a:gd name="connsiteY0" fmla="*/ 1730189 h 3639672"/>
              <a:gd name="connsiteX1" fmla="*/ 1972234 w 1972234"/>
              <a:gd name="connsiteY1" fmla="*/ 0 h 3639672"/>
              <a:gd name="connsiteX2" fmla="*/ 1954305 w 1972234"/>
              <a:gd name="connsiteY2" fmla="*/ 3621742 h 3639672"/>
              <a:gd name="connsiteX3" fmla="*/ 0 w 1972234"/>
              <a:gd name="connsiteY3" fmla="*/ 3639672 h 3639672"/>
              <a:gd name="connsiteX4" fmla="*/ 1048871 w 1972234"/>
              <a:gd name="connsiteY4" fmla="*/ 1730189 h 3639672"/>
              <a:gd name="connsiteX0" fmla="*/ 1048871 w 1972234"/>
              <a:gd name="connsiteY0" fmla="*/ 1730189 h 3639672"/>
              <a:gd name="connsiteX1" fmla="*/ 1972234 w 1972234"/>
              <a:gd name="connsiteY1" fmla="*/ 0 h 3639672"/>
              <a:gd name="connsiteX2" fmla="*/ 1963269 w 1972234"/>
              <a:gd name="connsiteY2" fmla="*/ 3630707 h 3639672"/>
              <a:gd name="connsiteX3" fmla="*/ 0 w 1972234"/>
              <a:gd name="connsiteY3" fmla="*/ 3639672 h 3639672"/>
              <a:gd name="connsiteX4" fmla="*/ 1048871 w 1972234"/>
              <a:gd name="connsiteY4" fmla="*/ 1730189 h 3639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234" h="3639672">
                <a:moveTo>
                  <a:pt x="1048871" y="1730189"/>
                </a:moveTo>
                <a:lnTo>
                  <a:pt x="1972234" y="0"/>
                </a:lnTo>
                <a:cubicBezTo>
                  <a:pt x="1966258" y="1237130"/>
                  <a:pt x="1969245" y="2393577"/>
                  <a:pt x="1963269" y="3630707"/>
                </a:cubicBezTo>
                <a:lnTo>
                  <a:pt x="0" y="3639672"/>
                </a:lnTo>
                <a:lnTo>
                  <a:pt x="1048871" y="1730189"/>
                </a:lnTo>
                <a:close/>
              </a:path>
            </a:pathLst>
          </a:custGeom>
          <a:solidFill>
            <a:srgbClr val="145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pic>
        <p:nvPicPr>
          <p:cNvPr id="6" name="Imagen 5">
            <a:extLst>
              <a:ext uri="{FF2B5EF4-FFF2-40B4-BE49-F238E27FC236}">
                <a16:creationId xmlns:a16="http://schemas.microsoft.com/office/drawing/2014/main" id="{5DED8E0A-F644-4779-9B27-A6976548CD53}"/>
              </a:ext>
            </a:extLst>
          </p:cNvPr>
          <p:cNvPicPr>
            <a:picLocks noChangeAspect="1"/>
          </p:cNvPicPr>
          <p:nvPr userDrawn="1"/>
        </p:nvPicPr>
        <p:blipFill>
          <a:blip r:embed="rId14"/>
          <a:stretch>
            <a:fillRect/>
          </a:stretch>
        </p:blipFill>
        <p:spPr>
          <a:xfrm>
            <a:off x="7733763" y="4756634"/>
            <a:ext cx="1352280" cy="298325"/>
          </a:xfrm>
          <a:prstGeom prst="rect">
            <a:avLst/>
          </a:prstGeom>
        </p:spPr>
      </p:pic>
      <p:sp>
        <p:nvSpPr>
          <p:cNvPr id="8" name="Rectangle 3">
            <a:extLst>
              <a:ext uri="{FF2B5EF4-FFF2-40B4-BE49-F238E27FC236}">
                <a16:creationId xmlns:a16="http://schemas.microsoft.com/office/drawing/2014/main" id="{76E74309-9281-4265-97C8-C82842B5C82C}"/>
              </a:ext>
            </a:extLst>
          </p:cNvPr>
          <p:cNvSpPr/>
          <p:nvPr userDrawn="1"/>
        </p:nvSpPr>
        <p:spPr>
          <a:xfrm rot="-10800000">
            <a:off x="-10275" y="-20549"/>
            <a:ext cx="1972234" cy="3639672"/>
          </a:xfrm>
          <a:custGeom>
            <a:avLst/>
            <a:gdLst>
              <a:gd name="connsiteX0" fmla="*/ 0 w 1515035"/>
              <a:gd name="connsiteY0" fmla="*/ 0 h 1694330"/>
              <a:gd name="connsiteX1" fmla="*/ 1515035 w 1515035"/>
              <a:gd name="connsiteY1" fmla="*/ 0 h 1694330"/>
              <a:gd name="connsiteX2" fmla="*/ 1515035 w 1515035"/>
              <a:gd name="connsiteY2" fmla="*/ 1694330 h 1694330"/>
              <a:gd name="connsiteX3" fmla="*/ 0 w 1515035"/>
              <a:gd name="connsiteY3" fmla="*/ 1694330 h 1694330"/>
              <a:gd name="connsiteX4" fmla="*/ 0 w 1515035"/>
              <a:gd name="connsiteY4" fmla="*/ 0 h 1694330"/>
              <a:gd name="connsiteX0" fmla="*/ 0 w 1523999"/>
              <a:gd name="connsiteY0" fmla="*/ 2026023 h 3720353"/>
              <a:gd name="connsiteX1" fmla="*/ 1523999 w 1523999"/>
              <a:gd name="connsiteY1" fmla="*/ 0 h 3720353"/>
              <a:gd name="connsiteX2" fmla="*/ 1515035 w 1523999"/>
              <a:gd name="connsiteY2" fmla="*/ 3720353 h 3720353"/>
              <a:gd name="connsiteX3" fmla="*/ 0 w 1523999"/>
              <a:gd name="connsiteY3" fmla="*/ 3720353 h 3720353"/>
              <a:gd name="connsiteX4" fmla="*/ 0 w 1523999"/>
              <a:gd name="connsiteY4" fmla="*/ 2026023 h 3720353"/>
              <a:gd name="connsiteX0" fmla="*/ 959224 w 1523999"/>
              <a:gd name="connsiteY0" fmla="*/ 2178423 h 3720353"/>
              <a:gd name="connsiteX1" fmla="*/ 1523999 w 1523999"/>
              <a:gd name="connsiteY1" fmla="*/ 0 h 3720353"/>
              <a:gd name="connsiteX2" fmla="*/ 1515035 w 1523999"/>
              <a:gd name="connsiteY2" fmla="*/ 3720353 h 3720353"/>
              <a:gd name="connsiteX3" fmla="*/ 0 w 1523999"/>
              <a:gd name="connsiteY3" fmla="*/ 3720353 h 3720353"/>
              <a:gd name="connsiteX4" fmla="*/ 959224 w 1523999"/>
              <a:gd name="connsiteY4" fmla="*/ 2178423 h 3720353"/>
              <a:gd name="connsiteX0" fmla="*/ 609601 w 1523999"/>
              <a:gd name="connsiteY0" fmla="*/ 1882588 h 3720353"/>
              <a:gd name="connsiteX1" fmla="*/ 1523999 w 1523999"/>
              <a:gd name="connsiteY1" fmla="*/ 0 h 3720353"/>
              <a:gd name="connsiteX2" fmla="*/ 1515035 w 1523999"/>
              <a:gd name="connsiteY2" fmla="*/ 3720353 h 3720353"/>
              <a:gd name="connsiteX3" fmla="*/ 0 w 1523999"/>
              <a:gd name="connsiteY3" fmla="*/ 3720353 h 3720353"/>
              <a:gd name="connsiteX4" fmla="*/ 609601 w 1523999"/>
              <a:gd name="connsiteY4" fmla="*/ 1882588 h 3720353"/>
              <a:gd name="connsiteX0" fmla="*/ 609601 w 1532964"/>
              <a:gd name="connsiteY0" fmla="*/ 1873624 h 3711389"/>
              <a:gd name="connsiteX1" fmla="*/ 1532964 w 1532964"/>
              <a:gd name="connsiteY1" fmla="*/ 0 h 3711389"/>
              <a:gd name="connsiteX2" fmla="*/ 1515035 w 1532964"/>
              <a:gd name="connsiteY2" fmla="*/ 3711389 h 3711389"/>
              <a:gd name="connsiteX3" fmla="*/ 0 w 1532964"/>
              <a:gd name="connsiteY3" fmla="*/ 3711389 h 3711389"/>
              <a:gd name="connsiteX4" fmla="*/ 609601 w 1532964"/>
              <a:gd name="connsiteY4" fmla="*/ 1873624 h 3711389"/>
              <a:gd name="connsiteX0" fmla="*/ 1048871 w 1972234"/>
              <a:gd name="connsiteY0" fmla="*/ 1873624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73624 h 3729319"/>
              <a:gd name="connsiteX0" fmla="*/ 1048871 w 1972234"/>
              <a:gd name="connsiteY0" fmla="*/ 1819836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19836 h 3729319"/>
              <a:gd name="connsiteX0" fmla="*/ 1048871 w 1956030"/>
              <a:gd name="connsiteY0" fmla="*/ 1398495 h 3307978"/>
              <a:gd name="connsiteX1" fmla="*/ 1954305 w 1956030"/>
              <a:gd name="connsiteY1" fmla="*/ 0 h 3307978"/>
              <a:gd name="connsiteX2" fmla="*/ 1954305 w 1956030"/>
              <a:gd name="connsiteY2" fmla="*/ 3290048 h 3307978"/>
              <a:gd name="connsiteX3" fmla="*/ 0 w 1956030"/>
              <a:gd name="connsiteY3" fmla="*/ 3307978 h 3307978"/>
              <a:gd name="connsiteX4" fmla="*/ 1048871 w 1956030"/>
              <a:gd name="connsiteY4" fmla="*/ 1398495 h 3307978"/>
              <a:gd name="connsiteX0" fmla="*/ 1048871 w 1972234"/>
              <a:gd name="connsiteY0" fmla="*/ 1730189 h 3639672"/>
              <a:gd name="connsiteX1" fmla="*/ 1972234 w 1972234"/>
              <a:gd name="connsiteY1" fmla="*/ 0 h 3639672"/>
              <a:gd name="connsiteX2" fmla="*/ 1954305 w 1972234"/>
              <a:gd name="connsiteY2" fmla="*/ 3621742 h 3639672"/>
              <a:gd name="connsiteX3" fmla="*/ 0 w 1972234"/>
              <a:gd name="connsiteY3" fmla="*/ 3639672 h 3639672"/>
              <a:gd name="connsiteX4" fmla="*/ 1048871 w 1972234"/>
              <a:gd name="connsiteY4" fmla="*/ 1730189 h 3639672"/>
              <a:gd name="connsiteX0" fmla="*/ 1048871 w 1972234"/>
              <a:gd name="connsiteY0" fmla="*/ 1730189 h 3639672"/>
              <a:gd name="connsiteX1" fmla="*/ 1972234 w 1972234"/>
              <a:gd name="connsiteY1" fmla="*/ 0 h 3639672"/>
              <a:gd name="connsiteX2" fmla="*/ 1963269 w 1972234"/>
              <a:gd name="connsiteY2" fmla="*/ 3630707 h 3639672"/>
              <a:gd name="connsiteX3" fmla="*/ 0 w 1972234"/>
              <a:gd name="connsiteY3" fmla="*/ 3639672 h 3639672"/>
              <a:gd name="connsiteX4" fmla="*/ 1048871 w 1972234"/>
              <a:gd name="connsiteY4" fmla="*/ 1730189 h 3639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234" h="3639672">
                <a:moveTo>
                  <a:pt x="1048871" y="1730189"/>
                </a:moveTo>
                <a:lnTo>
                  <a:pt x="1972234" y="0"/>
                </a:lnTo>
                <a:cubicBezTo>
                  <a:pt x="1966258" y="1237130"/>
                  <a:pt x="1969245" y="2393577"/>
                  <a:pt x="1963269" y="3630707"/>
                </a:cubicBezTo>
                <a:lnTo>
                  <a:pt x="0" y="3639672"/>
                </a:lnTo>
                <a:lnTo>
                  <a:pt x="1048871" y="1730189"/>
                </a:lnTo>
                <a:close/>
              </a:path>
            </a:pathLst>
          </a:custGeom>
          <a:solidFill>
            <a:srgbClr val="14576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Tree>
    <p:extLst>
      <p:ext uri="{BB962C8B-B14F-4D97-AF65-F5344CB8AC3E}">
        <p14:creationId xmlns:p14="http://schemas.microsoft.com/office/powerpoint/2010/main" val="346681147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BBC2E2C-69CE-5F41-A7C3-3DA08055C08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FF7903C-820E-4C45-BC3D-35C4BA4DE20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1BC1BA6F-E851-8340-A5A4-B12BD82434B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5C0409E-8B27-3944-9C53-D24D7D9F00EA}" type="datetimeFigureOut">
              <a:rPr lang="es-CO" smtClean="0"/>
              <a:t>13/02/2022</a:t>
            </a:fld>
            <a:endParaRPr lang="es-CO"/>
          </a:p>
        </p:txBody>
      </p:sp>
      <p:sp>
        <p:nvSpPr>
          <p:cNvPr id="5" name="Marcador de pie de página 4">
            <a:extLst>
              <a:ext uri="{FF2B5EF4-FFF2-40B4-BE49-F238E27FC236}">
                <a16:creationId xmlns:a16="http://schemas.microsoft.com/office/drawing/2014/main" id="{E099CC25-5BB7-1C40-A537-3583453385C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8BE0747F-90B4-A84C-97C1-775475B06AD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57B421E-EC4F-3346-85AA-BF5F4910EC36}" type="slidenum">
              <a:rPr lang="es-CO" smtClean="0"/>
              <a:t>‹Nº›</a:t>
            </a:fld>
            <a:endParaRPr lang="es-CO"/>
          </a:p>
        </p:txBody>
      </p:sp>
    </p:spTree>
    <p:extLst>
      <p:ext uri="{BB962C8B-B14F-4D97-AF65-F5344CB8AC3E}">
        <p14:creationId xmlns:p14="http://schemas.microsoft.com/office/powerpoint/2010/main" val="327403215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png"/><Relationship Id="rId1" Type="http://schemas.openxmlformats.org/officeDocument/2006/relationships/slideLayout" Target="../slideLayouts/slideLayout9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7.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57.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5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45180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2416540"/>
              </p:ext>
            </p:extLst>
          </p:nvPr>
        </p:nvGraphicFramePr>
        <p:xfrm>
          <a:off x="574766" y="178919"/>
          <a:ext cx="7589198" cy="5199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774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2"/>
          <p:cNvGraphicFramePr/>
          <p:nvPr>
            <p:extLst>
              <p:ext uri="{D42A27DB-BD31-4B8C-83A1-F6EECF244321}">
                <p14:modId xmlns:p14="http://schemas.microsoft.com/office/powerpoint/2010/main" val="3656171459"/>
              </p:ext>
            </p:extLst>
          </p:nvPr>
        </p:nvGraphicFramePr>
        <p:xfrm>
          <a:off x="619125" y="759118"/>
          <a:ext cx="6526306" cy="4139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3365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507520" y="747420"/>
            <a:ext cx="6802399" cy="751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CO"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ángulo 3"/>
          <p:cNvSpPr/>
          <p:nvPr/>
        </p:nvSpPr>
        <p:spPr>
          <a:xfrm>
            <a:off x="430652" y="685386"/>
            <a:ext cx="7120521" cy="3710694"/>
          </a:xfrm>
          <a:prstGeom prst="rect">
            <a:avLst/>
          </a:prstGeom>
          <a:solidFill>
            <a:schemeClr val="bg1"/>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90000"/>
              </a:lnSpc>
              <a:spcBef>
                <a:spcPts val="0"/>
              </a:spcBef>
              <a:spcAft>
                <a:spcPts val="0"/>
              </a:spcAft>
              <a:buClrTx/>
              <a:buSzTx/>
              <a:buFont typeface="Wingdings" panose="05000000000000000000" pitchFamily="2" charset="2"/>
              <a:buNone/>
              <a:tabLst/>
              <a:defRPr/>
            </a:pPr>
            <a:r>
              <a:rPr kumimoji="0" lang="es-ES" sz="32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Batang" panose="02030600000101010101" pitchFamily="18" charset="-127"/>
                <a:cs typeface="Arial" panose="020B0604020202020204" pitchFamily="34" charset="0"/>
              </a:rPr>
              <a:t>POLÍTICA DE PARTICIPACIÓN SOCIAL EN SALUD.</a:t>
            </a:r>
          </a:p>
          <a:p>
            <a:pPr marL="0" marR="0" lvl="0" indent="0" algn="ctr" defTabSz="685800" rtl="0" eaLnBrk="1" fontAlgn="auto" latinLnBrk="0" hangingPunct="1">
              <a:lnSpc>
                <a:spcPct val="90000"/>
              </a:lnSpc>
              <a:spcBef>
                <a:spcPts val="0"/>
              </a:spcBef>
              <a:spcAft>
                <a:spcPts val="0"/>
              </a:spcAft>
              <a:buClrTx/>
              <a:buSzTx/>
              <a:buFont typeface="Wingdings" panose="05000000000000000000" pitchFamily="2" charset="2"/>
              <a:buNone/>
              <a:tabLst/>
              <a:defRPr/>
            </a:pPr>
            <a:r>
              <a:rPr kumimoji="0" lang="es-ES" sz="32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Batang" panose="02030600000101010101" pitchFamily="18" charset="-127"/>
                <a:cs typeface="Arial" panose="020B0604020202020204" pitchFamily="34" charset="0"/>
              </a:rPr>
              <a:t> </a:t>
            </a:r>
            <a:r>
              <a:rPr kumimoji="0" lang="es-ES" sz="24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Batang" panose="02030600000101010101" pitchFamily="18" charset="-127"/>
                <a:cs typeface="Arial" panose="020B0604020202020204" pitchFamily="34" charset="0"/>
              </a:rPr>
              <a:t>Resolución 2063 de 2017</a:t>
            </a:r>
          </a:p>
          <a:p>
            <a:pPr marL="0" marR="0" lvl="0" indent="0" algn="ctr" defTabSz="685800" rtl="0" eaLnBrk="1" fontAlgn="auto" latinLnBrk="0" hangingPunct="1">
              <a:lnSpc>
                <a:spcPct val="90000"/>
              </a:lnSpc>
              <a:spcBef>
                <a:spcPts val="0"/>
              </a:spcBef>
              <a:spcAft>
                <a:spcPts val="0"/>
              </a:spcAft>
              <a:buClrTx/>
              <a:buSzTx/>
              <a:buFont typeface="Wingdings" panose="05000000000000000000" pitchFamily="2" charset="2"/>
              <a:buNone/>
              <a:tabLst/>
              <a:defRPr/>
            </a:pPr>
            <a:endParaRPr lang="es-ES" sz="2800" dirty="0">
              <a:solidFill>
                <a:srgbClr val="4472C4">
                  <a:lumMod val="75000"/>
                </a:srgbClr>
              </a:solidFill>
              <a:latin typeface="Arial" panose="020B0604020202020204" pitchFamily="34" charset="0"/>
              <a:ea typeface="Batang" panose="02030600000101010101" pitchFamily="18" charset="-127"/>
              <a:cs typeface="Arial" panose="020B0604020202020204" pitchFamily="34" charset="0"/>
            </a:endParaRPr>
          </a:p>
          <a:p>
            <a:pPr marL="0" marR="0" lvl="0" indent="0" algn="ctr" defTabSz="685800" rtl="0" eaLnBrk="1" fontAlgn="auto" latinLnBrk="0" hangingPunct="1">
              <a:lnSpc>
                <a:spcPct val="90000"/>
              </a:lnSpc>
              <a:spcBef>
                <a:spcPts val="0"/>
              </a:spcBef>
              <a:spcAft>
                <a:spcPts val="0"/>
              </a:spcAft>
              <a:buClrTx/>
              <a:buSzTx/>
              <a:buFont typeface="Wingdings" panose="05000000000000000000" pitchFamily="2" charset="2"/>
              <a:buNone/>
              <a:tabLst/>
              <a:defRPr/>
            </a:pPr>
            <a:endParaRPr lang="es-ES" sz="2800" dirty="0">
              <a:solidFill>
                <a:srgbClr val="4472C4">
                  <a:lumMod val="75000"/>
                </a:srgbClr>
              </a:solidFill>
              <a:latin typeface="Arial" panose="020B0604020202020204" pitchFamily="34" charset="0"/>
              <a:ea typeface="Batang" panose="02030600000101010101" pitchFamily="18" charset="-127"/>
              <a:cs typeface="Arial" panose="020B0604020202020204" pitchFamily="34" charset="0"/>
            </a:endParaRPr>
          </a:p>
          <a:p>
            <a:pPr marL="0" marR="0" lvl="0" indent="0" algn="ctr" defTabSz="685800" rtl="0" eaLnBrk="1" fontAlgn="auto" latinLnBrk="0" hangingPunct="1">
              <a:lnSpc>
                <a:spcPct val="90000"/>
              </a:lnSpc>
              <a:spcBef>
                <a:spcPts val="0"/>
              </a:spcBef>
              <a:spcAft>
                <a:spcPts val="0"/>
              </a:spcAft>
              <a:buClrTx/>
              <a:buSzTx/>
              <a:buFont typeface="Wingdings" panose="05000000000000000000" pitchFamily="2" charset="2"/>
              <a:buNone/>
              <a:tabLst/>
              <a:defRPr/>
            </a:pPr>
            <a:r>
              <a:rPr kumimoji="0" lang="es-ES" sz="32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Batang" panose="02030600000101010101" pitchFamily="18" charset="-127"/>
                <a:cs typeface="Arial" panose="020B0604020202020204" pitchFamily="34" charset="0"/>
              </a:rPr>
              <a:t>Plan de acción de la Política de Participación Social</a:t>
            </a:r>
          </a:p>
        </p:txBody>
      </p:sp>
      <p:pic>
        <p:nvPicPr>
          <p:cNvPr id="2" name="Imagen 1">
            <a:extLst>
              <a:ext uri="{FF2B5EF4-FFF2-40B4-BE49-F238E27FC236}">
                <a16:creationId xmlns:a16="http://schemas.microsoft.com/office/drawing/2014/main" id="{D2898F4F-A177-4560-B497-B457196ED626}"/>
              </a:ext>
            </a:extLst>
          </p:cNvPr>
          <p:cNvPicPr>
            <a:picLocks noChangeAspect="1"/>
          </p:cNvPicPr>
          <p:nvPr/>
        </p:nvPicPr>
        <p:blipFill>
          <a:blip r:embed="rId2"/>
          <a:stretch>
            <a:fillRect/>
          </a:stretch>
        </p:blipFill>
        <p:spPr>
          <a:xfrm>
            <a:off x="6677026" y="1421744"/>
            <a:ext cx="1951016" cy="1684573"/>
          </a:xfrm>
          <a:prstGeom prst="rect">
            <a:avLst/>
          </a:prstGeom>
        </p:spPr>
      </p:pic>
    </p:spTree>
    <p:extLst>
      <p:ext uri="{BB962C8B-B14F-4D97-AF65-F5344CB8AC3E}">
        <p14:creationId xmlns:p14="http://schemas.microsoft.com/office/powerpoint/2010/main" val="2912523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4"/>
          <p:cNvGraphicFramePr>
            <a:graphicFrameLocks noGrp="1"/>
          </p:cNvGraphicFramePr>
          <p:nvPr>
            <p:extLst>
              <p:ext uri="{D42A27DB-BD31-4B8C-83A1-F6EECF244321}">
                <p14:modId xmlns:p14="http://schemas.microsoft.com/office/powerpoint/2010/main" val="601608512"/>
              </p:ext>
            </p:extLst>
          </p:nvPr>
        </p:nvGraphicFramePr>
        <p:xfrm>
          <a:off x="600075" y="180975"/>
          <a:ext cx="7886699" cy="4437294"/>
        </p:xfrm>
        <a:graphic>
          <a:graphicData uri="http://schemas.openxmlformats.org/drawingml/2006/table">
            <a:tbl>
              <a:tblPr/>
              <a:tblGrid>
                <a:gridCol w="780540">
                  <a:extLst>
                    <a:ext uri="{9D8B030D-6E8A-4147-A177-3AD203B41FA5}">
                      <a16:colId xmlns:a16="http://schemas.microsoft.com/office/drawing/2014/main" val="20000"/>
                    </a:ext>
                  </a:extLst>
                </a:gridCol>
                <a:gridCol w="1576341">
                  <a:extLst>
                    <a:ext uri="{9D8B030D-6E8A-4147-A177-3AD203B41FA5}">
                      <a16:colId xmlns:a16="http://schemas.microsoft.com/office/drawing/2014/main" val="20001"/>
                    </a:ext>
                  </a:extLst>
                </a:gridCol>
                <a:gridCol w="5529818">
                  <a:extLst>
                    <a:ext uri="{9D8B030D-6E8A-4147-A177-3AD203B41FA5}">
                      <a16:colId xmlns:a16="http://schemas.microsoft.com/office/drawing/2014/main" val="20002"/>
                    </a:ext>
                  </a:extLst>
                </a:gridCol>
              </a:tblGrid>
              <a:tr h="206798">
                <a:tc gridSpan="2">
                  <a:txBody>
                    <a:bodyPr/>
                    <a:lstStyle/>
                    <a:p>
                      <a:pPr algn="ctr" fontAlgn="b"/>
                      <a:r>
                        <a:rPr lang="es-CO" sz="1100" b="1" i="0" u="none" strike="noStrike" dirty="0">
                          <a:solidFill>
                            <a:schemeClr val="accent1">
                              <a:lumMod val="75000"/>
                            </a:schemeClr>
                          </a:solidFill>
                          <a:effectLst/>
                          <a:latin typeface="Arial Narrow" pitchFamily="34" charset="0"/>
                          <a:cs typeface="Arial" pitchFamily="34" charset="0"/>
                        </a:rPr>
                        <a:t>EJES</a:t>
                      </a:r>
                    </a:p>
                  </a:txBody>
                  <a:tcPr marL="5428" marR="5428" marT="54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fontAlgn="b"/>
                      <a:r>
                        <a:rPr lang="es-CO" sz="1100" b="1" i="0" u="none" strike="noStrike" dirty="0">
                          <a:solidFill>
                            <a:schemeClr val="accent1">
                              <a:lumMod val="75000"/>
                            </a:schemeClr>
                          </a:solidFill>
                          <a:effectLst/>
                          <a:latin typeface="Arial Narrow" pitchFamily="34" charset="0"/>
                          <a:cs typeface="Arial" pitchFamily="34" charset="0"/>
                        </a:rPr>
                        <a:t>DEFINICIÓN Y PROPÓSITO</a:t>
                      </a:r>
                    </a:p>
                  </a:txBody>
                  <a:tcPr marL="5428" marR="5428" marT="54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73263">
                <a:tc>
                  <a:txBody>
                    <a:bodyPr/>
                    <a:lstStyle/>
                    <a:p>
                      <a:pPr algn="ctr" fontAlgn="ctr"/>
                      <a:r>
                        <a:rPr lang="es-CO" sz="1000" b="1" i="0" u="none" strike="noStrike" dirty="0">
                          <a:solidFill>
                            <a:schemeClr val="accent1">
                              <a:lumMod val="75000"/>
                            </a:schemeClr>
                          </a:solidFill>
                          <a:effectLst/>
                          <a:latin typeface="Arial Narrow" panose="020B0606020202030204" pitchFamily="34" charset="0"/>
                        </a:rPr>
                        <a:t>EJE 1 </a:t>
                      </a:r>
                    </a:p>
                  </a:txBody>
                  <a:tcPr marL="5428" marR="5428" marT="54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00" b="1" i="0" u="none" strike="noStrike" dirty="0">
                          <a:solidFill>
                            <a:schemeClr val="accent1">
                              <a:lumMod val="75000"/>
                            </a:schemeClr>
                          </a:solidFill>
                          <a:effectLst/>
                          <a:latin typeface="Arial Narrow" pitchFamily="34" charset="0"/>
                          <a:cs typeface="Arial" pitchFamily="34" charset="0"/>
                        </a:rPr>
                        <a:t>Fortalecimiento institucional</a:t>
                      </a:r>
                      <a:br>
                        <a:rPr lang="es-CO" sz="1000" b="1" i="0" u="none" strike="noStrike" dirty="0">
                          <a:solidFill>
                            <a:schemeClr val="accent1">
                              <a:lumMod val="75000"/>
                            </a:schemeClr>
                          </a:solidFill>
                          <a:effectLst/>
                          <a:latin typeface="Arial Narrow" pitchFamily="34" charset="0"/>
                          <a:cs typeface="Arial" pitchFamily="34" charset="0"/>
                        </a:rPr>
                      </a:br>
                      <a:r>
                        <a:rPr lang="es-CO" sz="1000" b="1" i="0" u="none" strike="noStrike" dirty="0">
                          <a:solidFill>
                            <a:schemeClr val="accent1">
                              <a:lumMod val="75000"/>
                            </a:schemeClr>
                          </a:solidFill>
                          <a:effectLst/>
                          <a:latin typeface="Arial Narrow" pitchFamily="34" charset="0"/>
                          <a:cs typeface="Arial" pitchFamily="34" charset="0"/>
                        </a:rPr>
                        <a:t> </a:t>
                      </a:r>
                      <a:br>
                        <a:rPr lang="es-CO" sz="1000" b="1" i="0" u="none" strike="noStrike" dirty="0">
                          <a:solidFill>
                            <a:schemeClr val="accent1">
                              <a:lumMod val="75000"/>
                            </a:schemeClr>
                          </a:solidFill>
                          <a:effectLst/>
                          <a:latin typeface="Arial Narrow" pitchFamily="34" charset="0"/>
                          <a:cs typeface="Arial" pitchFamily="34" charset="0"/>
                        </a:rPr>
                      </a:br>
                      <a:endParaRPr lang="es-CO" sz="1000" b="1" i="0" u="none" strike="noStrike" dirty="0">
                        <a:solidFill>
                          <a:schemeClr val="accent1">
                            <a:lumMod val="75000"/>
                          </a:schemeClr>
                        </a:solidFill>
                        <a:effectLst/>
                        <a:latin typeface="Arial Narrow" pitchFamily="34" charset="0"/>
                        <a:cs typeface="Arial" pitchFamily="34" charset="0"/>
                      </a:endParaRPr>
                    </a:p>
                  </a:txBody>
                  <a:tcPr marL="5428" marR="5428" marT="54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CO" sz="900" b="0" i="0" u="none" strike="noStrike" dirty="0">
                          <a:solidFill>
                            <a:srgbClr val="000000"/>
                          </a:solidFill>
                          <a:effectLst/>
                          <a:latin typeface="Arial Narrow" pitchFamily="34" charset="0"/>
                          <a:cs typeface="Arial" pitchFamily="34" charset="0"/>
                        </a:rPr>
                        <a:t>Uno de los principales problemas identificados es la debilidad institucional para la garantía del derecho a la participación. Lo anterior implica el fortalecimiento de las capacidades institucionales para cumplir con su papel de garante. Se debe contar con los recursos técnicos, logísticos, operativos, financieros y humanos. Se fortalecerán las estructuras del nivel nacional y del nivel territorial que lideran la promoción de la participación social en salud.</a:t>
                      </a:r>
                    </a:p>
                  </a:txBody>
                  <a:tcPr marL="5428" marR="5428" marT="54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63411">
                <a:tc>
                  <a:txBody>
                    <a:bodyPr/>
                    <a:lstStyle/>
                    <a:p>
                      <a:pPr algn="ctr" fontAlgn="ctr"/>
                      <a:r>
                        <a:rPr lang="es-CO" sz="1000" b="1" i="0" u="none" strike="noStrike" dirty="0">
                          <a:solidFill>
                            <a:schemeClr val="accent1">
                              <a:lumMod val="75000"/>
                            </a:schemeClr>
                          </a:solidFill>
                          <a:effectLst/>
                          <a:latin typeface="Arial Narrow" panose="020B0606020202030204" pitchFamily="34" charset="0"/>
                        </a:rPr>
                        <a:t>EJE 2</a:t>
                      </a:r>
                    </a:p>
                  </a:txBody>
                  <a:tcPr marL="5428" marR="5428" marT="54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00" b="1" i="0" u="none" strike="noStrike" dirty="0">
                          <a:solidFill>
                            <a:schemeClr val="accent1">
                              <a:lumMod val="75000"/>
                            </a:schemeClr>
                          </a:solidFill>
                          <a:effectLst/>
                          <a:latin typeface="Arial Narrow" pitchFamily="34" charset="0"/>
                          <a:cs typeface="Arial" pitchFamily="34" charset="0"/>
                        </a:rPr>
                        <a:t>Empoderamiento de la ciudadanía y las organizaciones sociales en salud</a:t>
                      </a:r>
                      <a:br>
                        <a:rPr lang="es-CO" sz="1000" b="1" i="0" u="none" strike="noStrike" dirty="0">
                          <a:solidFill>
                            <a:schemeClr val="accent1">
                              <a:lumMod val="75000"/>
                            </a:schemeClr>
                          </a:solidFill>
                          <a:effectLst/>
                          <a:latin typeface="Arial Narrow" pitchFamily="34" charset="0"/>
                          <a:cs typeface="Arial" pitchFamily="34" charset="0"/>
                        </a:rPr>
                      </a:br>
                      <a:r>
                        <a:rPr lang="es-CO" sz="1000" b="1" i="0" u="none" strike="noStrike" dirty="0">
                          <a:solidFill>
                            <a:schemeClr val="accent1">
                              <a:lumMod val="75000"/>
                            </a:schemeClr>
                          </a:solidFill>
                          <a:effectLst/>
                          <a:latin typeface="Arial Narrow" pitchFamily="34" charset="0"/>
                          <a:cs typeface="Arial" pitchFamily="34" charset="0"/>
                        </a:rPr>
                        <a:t> </a:t>
                      </a:r>
                      <a:br>
                        <a:rPr lang="es-CO" sz="1000" b="1" i="0" u="none" strike="noStrike" dirty="0">
                          <a:solidFill>
                            <a:schemeClr val="accent1">
                              <a:lumMod val="75000"/>
                            </a:schemeClr>
                          </a:solidFill>
                          <a:effectLst/>
                          <a:latin typeface="Arial Narrow" pitchFamily="34" charset="0"/>
                          <a:cs typeface="Arial" pitchFamily="34" charset="0"/>
                        </a:rPr>
                      </a:br>
                      <a:endParaRPr lang="es-CO" sz="1000" b="1" i="0" u="none" strike="noStrike" dirty="0">
                        <a:solidFill>
                          <a:schemeClr val="accent1">
                            <a:lumMod val="75000"/>
                          </a:schemeClr>
                        </a:solidFill>
                        <a:effectLst/>
                        <a:latin typeface="Arial Narrow" pitchFamily="34" charset="0"/>
                        <a:cs typeface="Arial" pitchFamily="34" charset="0"/>
                      </a:endParaRPr>
                    </a:p>
                  </a:txBody>
                  <a:tcPr marL="5428" marR="5428" marT="54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CO" sz="900" b="0" i="0" u="none" strike="noStrike" dirty="0">
                          <a:solidFill>
                            <a:srgbClr val="000000"/>
                          </a:solidFill>
                          <a:effectLst/>
                          <a:latin typeface="Arial Narrow" pitchFamily="34" charset="0"/>
                          <a:cs typeface="Arial" pitchFamily="34" charset="0"/>
                        </a:rPr>
                        <a:t>Es necesario el desarrollo de capacidades por parte de la ciudadanía para que logre cumplir un rol activo y el desarrollo pleno de la ciudadanía en salud. Se deben fortalecer todas las instancias formales y autónomas que desarrollen procesos participativos para impulsar la incidencia, exigencia y decisión en el marco de la gestión de las políticas, planes y programas en salud.</a:t>
                      </a:r>
                      <a:br>
                        <a:rPr lang="es-CO" sz="900" b="0" i="0" u="none" strike="noStrike" dirty="0">
                          <a:solidFill>
                            <a:srgbClr val="000000"/>
                          </a:solidFill>
                          <a:effectLst/>
                          <a:latin typeface="Arial Narrow" pitchFamily="34" charset="0"/>
                          <a:cs typeface="Arial" pitchFamily="34" charset="0"/>
                        </a:rPr>
                      </a:br>
                      <a:r>
                        <a:rPr lang="es-CO" sz="900" b="0" i="0" u="none" strike="noStrike" dirty="0">
                          <a:solidFill>
                            <a:srgbClr val="000000"/>
                          </a:solidFill>
                          <a:effectLst/>
                          <a:latin typeface="Arial Narrow" pitchFamily="34" charset="0"/>
                          <a:cs typeface="Arial" pitchFamily="34" charset="0"/>
                        </a:rPr>
                        <a:t>Se trata de dotar de herramientas a las instancias, formas y organizaciones para que cumplan con su papel y se posibilite la garantía del derecho fundamental a la salud, lo que implica la coordinación entre instancias de participación y los mecanismos de coordinación entre los diferentes actores que les permita canalizar demandas relacionadas con la salud. Un elemento central de esta estrategia es ampliar la base de participantes y generar articulaciones y sinergias en pro del derecho. </a:t>
                      </a:r>
                    </a:p>
                  </a:txBody>
                  <a:tcPr marL="5428" marR="5428" marT="54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3232">
                <a:tc>
                  <a:txBody>
                    <a:bodyPr/>
                    <a:lstStyle/>
                    <a:p>
                      <a:pPr algn="ctr" fontAlgn="ctr"/>
                      <a:r>
                        <a:rPr lang="es-CO" sz="1000" b="1" i="0" u="none" strike="noStrike" dirty="0">
                          <a:solidFill>
                            <a:schemeClr val="accent1">
                              <a:lumMod val="75000"/>
                            </a:schemeClr>
                          </a:solidFill>
                          <a:effectLst/>
                          <a:latin typeface="Arial Narrow" panose="020B0606020202030204" pitchFamily="34" charset="0"/>
                        </a:rPr>
                        <a:t>EJE 3</a:t>
                      </a:r>
                    </a:p>
                  </a:txBody>
                  <a:tcPr marL="5428" marR="5428" marT="54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00" b="1" i="0" u="none" strike="noStrike" dirty="0">
                          <a:solidFill>
                            <a:schemeClr val="accent1">
                              <a:lumMod val="75000"/>
                            </a:schemeClr>
                          </a:solidFill>
                          <a:effectLst/>
                          <a:latin typeface="Arial Narrow" pitchFamily="34" charset="0"/>
                          <a:cs typeface="Arial" pitchFamily="34" charset="0"/>
                        </a:rPr>
                        <a:t>Impulso a la cultura de la salud</a:t>
                      </a:r>
                    </a:p>
                  </a:txBody>
                  <a:tcPr marL="5428" marR="5428" marT="54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CO" sz="900" b="0" i="0" u="none" strike="noStrike" dirty="0">
                          <a:solidFill>
                            <a:srgbClr val="000000"/>
                          </a:solidFill>
                          <a:effectLst/>
                          <a:latin typeface="Arial Narrow" pitchFamily="34" charset="0"/>
                          <a:cs typeface="Arial" pitchFamily="34" charset="0"/>
                        </a:rPr>
                        <a:t>La salud como construcción social se ubica en la esfera pública. En tal sentido, el Estado debe fomentar el desarrollo de la apropiación de la salud en la vida cotidiana y en el ejercicio del cuidado (colectivo) y del autocuidado (individual), como elemento esencial para el cumplimiento del derecho a la salud.</a:t>
                      </a:r>
                    </a:p>
                  </a:txBody>
                  <a:tcPr marL="5428" marR="5428" marT="54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64606">
                <a:tc>
                  <a:txBody>
                    <a:bodyPr/>
                    <a:lstStyle/>
                    <a:p>
                      <a:pPr algn="ctr" fontAlgn="ctr"/>
                      <a:r>
                        <a:rPr lang="es-CO" sz="1000" b="1" i="0" u="none" strike="noStrike" dirty="0">
                          <a:solidFill>
                            <a:schemeClr val="accent1">
                              <a:lumMod val="75000"/>
                            </a:schemeClr>
                          </a:solidFill>
                          <a:effectLst/>
                          <a:latin typeface="Arial Narrow" panose="020B0606020202030204" pitchFamily="34" charset="0"/>
                        </a:rPr>
                        <a:t>EJE 4</a:t>
                      </a:r>
                    </a:p>
                  </a:txBody>
                  <a:tcPr marL="5428" marR="5428" marT="54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00" b="1" i="0" u="none" strike="noStrike" dirty="0">
                          <a:solidFill>
                            <a:schemeClr val="accent1">
                              <a:lumMod val="75000"/>
                            </a:schemeClr>
                          </a:solidFill>
                          <a:effectLst/>
                          <a:latin typeface="Arial Narrow" pitchFamily="34" charset="0"/>
                          <a:cs typeface="Arial" pitchFamily="34" charset="0"/>
                        </a:rPr>
                        <a:t>Control social en salud</a:t>
                      </a:r>
                    </a:p>
                  </a:txBody>
                  <a:tcPr marL="5428" marR="5428" marT="54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CO" sz="900" b="0" i="0" u="none" strike="noStrike" dirty="0">
                          <a:solidFill>
                            <a:srgbClr val="000000"/>
                          </a:solidFill>
                          <a:effectLst/>
                          <a:latin typeface="Arial Narrow" pitchFamily="34" charset="0"/>
                          <a:cs typeface="Arial" pitchFamily="34" charset="0"/>
                        </a:rPr>
                        <a:t>El control ciudadano sobre los recursos públicos, las instituciones y los actores del sistema, es un elemento crucial para la garantía del derecho a la salud y para que la ciudadanía apropie de manera significativa la construcción social de la salud. Por ende, se requiere el fortalecimiento explícito del control social y las veedurías ciudadanas en salud</a:t>
                      </a:r>
                    </a:p>
                  </a:txBody>
                  <a:tcPr marL="5428" marR="5428" marT="54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95984">
                <a:tc>
                  <a:txBody>
                    <a:bodyPr/>
                    <a:lstStyle/>
                    <a:p>
                      <a:pPr algn="ctr" fontAlgn="ctr"/>
                      <a:r>
                        <a:rPr lang="es-CO" sz="1000" b="1" i="0" u="none" strike="noStrike" dirty="0">
                          <a:solidFill>
                            <a:schemeClr val="accent1">
                              <a:lumMod val="75000"/>
                            </a:schemeClr>
                          </a:solidFill>
                          <a:effectLst/>
                          <a:latin typeface="Arial Narrow" panose="020B0606020202030204" pitchFamily="34" charset="0"/>
                        </a:rPr>
                        <a:t>EJE 5</a:t>
                      </a:r>
                    </a:p>
                  </a:txBody>
                  <a:tcPr marL="5428" marR="5428" marT="54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00" b="1" i="0" u="none" strike="noStrike" dirty="0">
                          <a:solidFill>
                            <a:schemeClr val="accent1">
                              <a:lumMod val="75000"/>
                            </a:schemeClr>
                          </a:solidFill>
                          <a:effectLst/>
                          <a:latin typeface="Arial Narrow" pitchFamily="34" charset="0"/>
                          <a:cs typeface="Arial" pitchFamily="34" charset="0"/>
                        </a:rPr>
                        <a:t>Gestión y garantía en salud con participación en el proceso de decisión</a:t>
                      </a:r>
                    </a:p>
                  </a:txBody>
                  <a:tcPr marL="5428" marR="5428" marT="54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CO" sz="900" b="0" i="0" u="none" strike="noStrike" dirty="0">
                          <a:solidFill>
                            <a:srgbClr val="000000"/>
                          </a:solidFill>
                          <a:effectLst/>
                          <a:latin typeface="Arial Narrow" pitchFamily="34" charset="0"/>
                          <a:cs typeface="Arial" pitchFamily="34" charset="0"/>
                        </a:rPr>
                        <a:t>Esta estrategia permitirá que la ciudadanía apropie instrumentos de gestión del sector salud para impulsar la definición, implantación y control de políticas, programas, proyectos y servicios de salud. Este ejercicio pasa por la configuración de dispositivos y condiciones para el ejercicio de la participación como la generación de proyectos, incentivos y otras formas que potencien, de manera efectiva, las capacidades de la ciudadanía.</a:t>
                      </a:r>
                    </a:p>
                  </a:txBody>
                  <a:tcPr marL="5428" marR="5428" marT="54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00024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6AD109E3-7984-B240-BE80-618EC5D00936}"/>
              </a:ext>
            </a:extLst>
          </p:cNvPr>
          <p:cNvCxnSpPr>
            <a:cxnSpLocks/>
          </p:cNvCxnSpPr>
          <p:nvPr/>
        </p:nvCxnSpPr>
        <p:spPr>
          <a:xfrm>
            <a:off x="613295" y="-225190"/>
            <a:ext cx="0" cy="694885"/>
          </a:xfrm>
          <a:prstGeom prst="line">
            <a:avLst/>
          </a:prstGeom>
          <a:ln w="28575">
            <a:solidFill>
              <a:srgbClr val="12367E"/>
            </a:solidFill>
          </a:ln>
        </p:spPr>
        <p:style>
          <a:lnRef idx="1">
            <a:schemeClr val="accent1"/>
          </a:lnRef>
          <a:fillRef idx="0">
            <a:schemeClr val="accent1"/>
          </a:fillRef>
          <a:effectRef idx="0">
            <a:schemeClr val="accent1"/>
          </a:effectRef>
          <a:fontRef idx="minor">
            <a:schemeClr val="tx1"/>
          </a:fontRef>
        </p:style>
      </p:cxnSp>
      <p:graphicFrame>
        <p:nvGraphicFramePr>
          <p:cNvPr id="19" name="Diagrama 18"/>
          <p:cNvGraphicFramePr/>
          <p:nvPr>
            <p:extLst>
              <p:ext uri="{D42A27DB-BD31-4B8C-83A1-F6EECF244321}">
                <p14:modId xmlns:p14="http://schemas.microsoft.com/office/powerpoint/2010/main" val="2472223627"/>
              </p:ext>
            </p:extLst>
          </p:nvPr>
        </p:nvGraphicFramePr>
        <p:xfrm>
          <a:off x="1039582" y="344576"/>
          <a:ext cx="5937240" cy="708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4015290783"/>
              </p:ext>
            </p:extLst>
          </p:nvPr>
        </p:nvGraphicFramePr>
        <p:xfrm>
          <a:off x="613295" y="1423174"/>
          <a:ext cx="4793132" cy="3242837"/>
        </p:xfrm>
        <a:graphic>
          <a:graphicData uri="http://schemas.openxmlformats.org/drawingml/2006/table">
            <a:tbl>
              <a:tblPr/>
              <a:tblGrid>
                <a:gridCol w="324782">
                  <a:extLst>
                    <a:ext uri="{9D8B030D-6E8A-4147-A177-3AD203B41FA5}">
                      <a16:colId xmlns:a16="http://schemas.microsoft.com/office/drawing/2014/main" val="480477890"/>
                    </a:ext>
                  </a:extLst>
                </a:gridCol>
                <a:gridCol w="735568">
                  <a:extLst>
                    <a:ext uri="{9D8B030D-6E8A-4147-A177-3AD203B41FA5}">
                      <a16:colId xmlns:a16="http://schemas.microsoft.com/office/drawing/2014/main" val="780757663"/>
                    </a:ext>
                  </a:extLst>
                </a:gridCol>
                <a:gridCol w="744039">
                  <a:extLst>
                    <a:ext uri="{9D8B030D-6E8A-4147-A177-3AD203B41FA5}">
                      <a16:colId xmlns:a16="http://schemas.microsoft.com/office/drawing/2014/main" val="1708789133"/>
                    </a:ext>
                  </a:extLst>
                </a:gridCol>
                <a:gridCol w="44420">
                  <a:extLst>
                    <a:ext uri="{9D8B030D-6E8A-4147-A177-3AD203B41FA5}">
                      <a16:colId xmlns:a16="http://schemas.microsoft.com/office/drawing/2014/main" val="2546114430"/>
                    </a:ext>
                  </a:extLst>
                </a:gridCol>
                <a:gridCol w="755144">
                  <a:extLst>
                    <a:ext uri="{9D8B030D-6E8A-4147-A177-3AD203B41FA5}">
                      <a16:colId xmlns:a16="http://schemas.microsoft.com/office/drawing/2014/main" val="2806632205"/>
                    </a:ext>
                  </a:extLst>
                </a:gridCol>
                <a:gridCol w="752291">
                  <a:extLst>
                    <a:ext uri="{9D8B030D-6E8A-4147-A177-3AD203B41FA5}">
                      <a16:colId xmlns:a16="http://schemas.microsoft.com/office/drawing/2014/main" val="2285315884"/>
                    </a:ext>
                  </a:extLst>
                </a:gridCol>
                <a:gridCol w="39688">
                  <a:extLst>
                    <a:ext uri="{9D8B030D-6E8A-4147-A177-3AD203B41FA5}">
                      <a16:colId xmlns:a16="http://schemas.microsoft.com/office/drawing/2014/main" val="1240777871"/>
                    </a:ext>
                  </a:extLst>
                </a:gridCol>
                <a:gridCol w="699619">
                  <a:extLst>
                    <a:ext uri="{9D8B030D-6E8A-4147-A177-3AD203B41FA5}">
                      <a16:colId xmlns:a16="http://schemas.microsoft.com/office/drawing/2014/main" val="3980048543"/>
                    </a:ext>
                  </a:extLst>
                </a:gridCol>
                <a:gridCol w="697581">
                  <a:extLst>
                    <a:ext uri="{9D8B030D-6E8A-4147-A177-3AD203B41FA5}">
                      <a16:colId xmlns:a16="http://schemas.microsoft.com/office/drawing/2014/main" val="852723280"/>
                    </a:ext>
                  </a:extLst>
                </a:gridCol>
              </a:tblGrid>
              <a:tr h="372635">
                <a:tc gridSpan="9">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ctr"/>
                      <a:r>
                        <a:rPr lang="es-ES" sz="1500" b="1" i="0" u="none" strike="noStrike" dirty="0">
                          <a:solidFill>
                            <a:srgbClr val="E43766"/>
                          </a:solidFill>
                          <a:effectLst/>
                          <a:latin typeface="Calibri Light" panose="020F0302020204030204" pitchFamily="34" charset="0"/>
                        </a:rPr>
                        <a:t>Obligatoriedad de las líneas por tipo</a:t>
                      </a:r>
                      <a:r>
                        <a:rPr lang="es-ES" sz="1500" b="1" i="0" u="none" strike="noStrike" baseline="0" dirty="0">
                          <a:solidFill>
                            <a:srgbClr val="E43766"/>
                          </a:solidFill>
                          <a:effectLst/>
                          <a:latin typeface="Calibri Light" panose="020F0302020204030204" pitchFamily="34" charset="0"/>
                        </a:rPr>
                        <a:t> de actor o entidad</a:t>
                      </a:r>
                      <a:endParaRPr lang="es-ES" sz="1500" b="1" i="0" u="none" strike="noStrike" dirty="0">
                        <a:solidFill>
                          <a:srgbClr val="E43766"/>
                        </a:solidFill>
                        <a:effectLst/>
                        <a:latin typeface="Calibri Light" panose="020F03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197754200"/>
                  </a:ext>
                </a:extLst>
              </a:tr>
              <a:tr h="332597">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ctr"/>
                      <a:r>
                        <a:rPr lang="es-CO" sz="1100" b="1" i="0" u="none" strike="noStrike" dirty="0">
                          <a:solidFill>
                            <a:srgbClr val="000000"/>
                          </a:solidFill>
                          <a:effectLst/>
                          <a:latin typeface="Calibri" panose="020F0502020204030204" pitchFamily="34" charset="0"/>
                        </a:rPr>
                        <a:t>EJE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ctr"/>
                      <a:r>
                        <a:rPr lang="es-CO" sz="1500" b="1" i="0" u="none" strike="noStrike" dirty="0">
                          <a:solidFill>
                            <a:srgbClr val="000000"/>
                          </a:solidFill>
                          <a:effectLst/>
                          <a:latin typeface="Calibri" panose="020F0502020204030204" pitchFamily="34" charset="0"/>
                        </a:rPr>
                        <a:t>EPS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alpha val="56000"/>
                      </a:srgbClr>
                    </a:solidFill>
                  </a:tcPr>
                </a:tc>
                <a:tc hMerge="1">
                  <a:txBody>
                    <a:bodyPr/>
                    <a:lstStyle/>
                    <a:p>
                      <a:endParaRPr lang="es-CO"/>
                    </a:p>
                  </a:txBody>
                  <a:tcPr/>
                </a:tc>
                <a:tc rowSpan="7">
                  <a:txBody>
                    <a:bodyPr/>
                    <a:lstStyle/>
                    <a:p>
                      <a:pPr algn="ctr" rtl="0" fontAlgn="ctr"/>
                      <a:r>
                        <a:rPr lang="es-CO" sz="1500" b="1"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4C2F4">
                        <a:lumMod val="10000"/>
                      </a:srgbClr>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ctr"/>
                      <a:r>
                        <a:rPr lang="es-CO" sz="1500" b="1" i="0" u="none" strike="noStrike">
                          <a:solidFill>
                            <a:srgbClr val="000000"/>
                          </a:solidFill>
                          <a:effectLst/>
                          <a:latin typeface="Calibri" panose="020F0502020204030204" pitchFamily="34" charset="0"/>
                        </a:rPr>
                        <a:t>ESE</a:t>
                      </a:r>
                      <a:endParaRPr lang="es-CO" sz="1500" b="1"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alpha val="62000"/>
                      </a:srgbClr>
                    </a:solidFill>
                  </a:tcPr>
                </a:tc>
                <a:tc hMerge="1">
                  <a:txBody>
                    <a:bodyPr/>
                    <a:lstStyle/>
                    <a:p>
                      <a:endParaRPr lang="es-CO"/>
                    </a:p>
                  </a:txBody>
                  <a:tcPr/>
                </a:tc>
                <a:tc rowSpan="7">
                  <a:txBody>
                    <a:bodyPr/>
                    <a:lstStyle/>
                    <a:p>
                      <a:pPr algn="ctr" rtl="0" fontAlgn="ctr"/>
                      <a:r>
                        <a:rPr lang="es-CO" sz="1500" b="1"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FFF">
                        <a:lumMod val="10000"/>
                      </a:srgbClr>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ctr"/>
                      <a:r>
                        <a:rPr lang="es-CO" sz="1500" b="1" i="0" u="none" strike="noStrike" dirty="0">
                          <a:solidFill>
                            <a:srgbClr val="000000"/>
                          </a:solidFill>
                          <a:effectLst/>
                          <a:latin typeface="Calibri" panose="020F0502020204030204" pitchFamily="34" charset="0"/>
                        </a:rPr>
                        <a:t>   IPS</a:t>
                      </a:r>
                      <a:endParaRPr lang="es-CO" sz="1500" b="0" i="0" u="none" strike="noStrike" dirty="0">
                        <a:solidFill>
                          <a:srgbClr val="FF0000"/>
                        </a:solidFill>
                        <a:effectLst/>
                        <a:latin typeface="Calibri Light" panose="020F03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18000"/>
                      </a:schemeClr>
                    </a:solidFill>
                  </a:tcPr>
                </a:tc>
                <a:tc hMerge="1">
                  <a:txBody>
                    <a:bodyPr/>
                    <a:lstStyle/>
                    <a:p>
                      <a:endParaRPr lang="es-CO"/>
                    </a:p>
                  </a:txBody>
                  <a:tcPr/>
                </a:tc>
                <a:extLst>
                  <a:ext uri="{0D108BD9-81ED-4DB2-BD59-A6C34878D82A}">
                    <a16:rowId xmlns:a16="http://schemas.microsoft.com/office/drawing/2014/main" val="762684394"/>
                  </a:ext>
                </a:extLst>
              </a:tr>
              <a:tr h="235333">
                <a:tc vMerge="1">
                  <a:txBody>
                    <a:bodyPr/>
                    <a:lstStyle/>
                    <a:p>
                      <a:endParaRPr lang="es-CO"/>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indent="-285750" algn="ctr" rtl="0" fontAlgn="ctr">
                        <a:buFont typeface="Wingdings" panose="05000000000000000000" pitchFamily="2" charset="2"/>
                        <a:buChar char="ü"/>
                      </a:pPr>
                      <a:r>
                        <a:rPr lang="es-CO" sz="1400" b="1" i="0" u="none" strike="noStrike" dirty="0">
                          <a:solidFill>
                            <a:srgbClr val="000000"/>
                          </a:solidFill>
                          <a:effectLst/>
                          <a:latin typeface="Calibri" panose="020F0502020204030204" pitchFamily="34" charset="0"/>
                        </a:rPr>
                        <a:t>Si</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alpha val="54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ctr"/>
                      <a:r>
                        <a:rPr lang="es-CO" sz="1400" b="1" i="0" u="none" strike="noStrike" dirty="0">
                          <a:solidFill>
                            <a:srgbClr val="000000"/>
                          </a:solidFill>
                          <a:effectLst/>
                          <a:latin typeface="Calibri" panose="020F0502020204030204" pitchFamily="34" charset="0"/>
                        </a:rPr>
                        <a:t>No</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alpha val="54000"/>
                      </a:srgbClr>
                    </a:solidFill>
                  </a:tcPr>
                </a:tc>
                <a:tc vMerge="1">
                  <a:txBody>
                    <a:bodyPr/>
                    <a:lstStyle/>
                    <a:p>
                      <a:endParaRPr lang="es-CO"/>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indent="-285750" algn="ctr" rtl="0" fontAlgn="ctr">
                        <a:buFont typeface="Wingdings" panose="05000000000000000000" pitchFamily="2" charset="2"/>
                        <a:buChar char="ü"/>
                      </a:pPr>
                      <a:r>
                        <a:rPr lang="es-CO" sz="1400" b="1" i="0" u="none" strike="noStrike">
                          <a:solidFill>
                            <a:srgbClr val="000000"/>
                          </a:solidFill>
                          <a:effectLst/>
                          <a:latin typeface="Calibri" panose="020F0502020204030204" pitchFamily="34" charset="0"/>
                        </a:rPr>
                        <a:t>Si</a:t>
                      </a:r>
                      <a:endParaRPr lang="es-CO" sz="1400" b="1"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alpha val="62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ctr"/>
                      <a:r>
                        <a:rPr lang="es-CO" sz="1400" b="1" i="0" u="none" strike="noStrike">
                          <a:solidFill>
                            <a:srgbClr val="000000"/>
                          </a:solidFill>
                          <a:effectLst/>
                          <a:latin typeface="Calibri" panose="020F0502020204030204" pitchFamily="34" charset="0"/>
                        </a:rPr>
                        <a:t>No</a:t>
                      </a:r>
                      <a:endParaRPr lang="es-CO" sz="1400" b="1"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alpha val="62000"/>
                      </a:srgbClr>
                    </a:solidFill>
                  </a:tcPr>
                </a:tc>
                <a:tc vMerge="1">
                  <a:txBody>
                    <a:bodyPr/>
                    <a:lstStyle/>
                    <a:p>
                      <a:endParaRPr lang="es-CO"/>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indent="-285750" algn="ctr" rtl="0" fontAlgn="ctr">
                        <a:buFont typeface="Wingdings" panose="05000000000000000000" pitchFamily="2" charset="2"/>
                        <a:buChar char="ü"/>
                      </a:pPr>
                      <a:r>
                        <a:rPr lang="es-CO" sz="1400" b="1" i="0" u="none" strike="noStrike" dirty="0">
                          <a:solidFill>
                            <a:srgbClr val="000000"/>
                          </a:solidFill>
                          <a:effectLst/>
                          <a:latin typeface="Calibri" panose="020F0502020204030204" pitchFamily="34" charset="0"/>
                        </a:rPr>
                        <a:t>Si</a:t>
                      </a:r>
                      <a:r>
                        <a:rPr lang="es-CO" sz="1400" b="1" i="0" u="none" strike="noStrike" dirty="0">
                          <a:solidFill>
                            <a:srgbClr val="E43766"/>
                          </a:solidFill>
                          <a:effectLst/>
                          <a:latin typeface="Calibri" panose="020F0502020204030204" pitchFamily="34" charset="0"/>
                        </a:rPr>
                        <a: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18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ctr"/>
                      <a:r>
                        <a:rPr lang="es-CO" sz="1400" b="1" i="0" u="none" strike="noStrike" dirty="0">
                          <a:solidFill>
                            <a:srgbClr val="000000"/>
                          </a:solidFill>
                          <a:effectLst/>
                          <a:latin typeface="Calibri" panose="020F0502020204030204" pitchFamily="34" charset="0"/>
                        </a:rPr>
                        <a:t>No</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18000"/>
                      </a:schemeClr>
                    </a:solidFill>
                  </a:tcPr>
                </a:tc>
                <a:extLst>
                  <a:ext uri="{0D108BD9-81ED-4DB2-BD59-A6C34878D82A}">
                    <a16:rowId xmlns:a16="http://schemas.microsoft.com/office/drawing/2014/main" val="4046046787"/>
                  </a:ext>
                </a:extLst>
              </a:tr>
              <a:tr h="55194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ctr"/>
                      <a:r>
                        <a:rPr lang="es-CO" sz="1200" b="1" i="0" u="none" strike="noStrike" dirty="0">
                          <a:solidFill>
                            <a:srgbClr val="000000"/>
                          </a:solidFill>
                          <a:effectLst/>
                          <a:latin typeface="Calibri" panose="020F0502020204030204" pitchFamily="34" charset="0"/>
                        </a:rPr>
                        <a:t>1 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ctr"/>
                      <a:r>
                        <a:rPr lang="es-CO" sz="1400" b="0" i="0" u="none" strike="noStrike" dirty="0" err="1">
                          <a:solidFill>
                            <a:srgbClr val="000000"/>
                          </a:solidFill>
                          <a:effectLst/>
                          <a:latin typeface="Calibri" panose="020F0502020204030204" pitchFamily="34" charset="0"/>
                        </a:rPr>
                        <a:t>abeh</a:t>
                      </a:r>
                      <a:endParaRPr lang="es-CO"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alpha val="54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ctr"/>
                      <a:r>
                        <a:rPr lang="es-CO" sz="1400" b="0" i="0" u="none" strike="noStrike" dirty="0">
                          <a:solidFill>
                            <a:srgbClr val="000000"/>
                          </a:solidFill>
                          <a:effectLst/>
                          <a:latin typeface="Calibri" panose="020F0502020204030204" pitchFamily="34" charset="0"/>
                        </a:rPr>
                        <a:t>cdfgi</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alpha val="54000"/>
                      </a:srgbClr>
                    </a:solidFill>
                  </a:tcPr>
                </a:tc>
                <a:tc vMerge="1">
                  <a:txBody>
                    <a:bodyPr/>
                    <a:lstStyle/>
                    <a:p>
                      <a:endParaRPr lang="es-CO"/>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ctr"/>
                      <a:r>
                        <a:rPr lang="es-CO" sz="1400" b="0" i="0" u="none" strike="noStrike">
                          <a:solidFill>
                            <a:srgbClr val="000000"/>
                          </a:solidFill>
                          <a:effectLst/>
                          <a:latin typeface="Calibri" panose="020F0502020204030204" pitchFamily="34" charset="0"/>
                        </a:rPr>
                        <a:t>abeh </a:t>
                      </a:r>
                      <a:endParaRPr lang="es-CO"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alpha val="62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ctr"/>
                      <a:r>
                        <a:rPr lang="es-CO" sz="1400" b="0" i="0" u="none" strike="noStrike">
                          <a:solidFill>
                            <a:srgbClr val="000000"/>
                          </a:solidFill>
                          <a:effectLst/>
                          <a:latin typeface="Calibri" panose="020F0502020204030204" pitchFamily="34" charset="0"/>
                        </a:rPr>
                        <a:t>cdfgi </a:t>
                      </a:r>
                      <a:endParaRPr lang="es-CO"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alpha val="62000"/>
                      </a:srgbClr>
                    </a:solidFill>
                  </a:tcPr>
                </a:tc>
                <a:tc vMerge="1">
                  <a:txBody>
                    <a:bodyPr/>
                    <a:lstStyle/>
                    <a:p>
                      <a:endParaRPr lang="es-CO"/>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ctr"/>
                      <a:r>
                        <a:rPr lang="es-CO" sz="1400" b="0" i="0" u="none" strike="noStrike" dirty="0">
                          <a:solidFill>
                            <a:srgbClr val="000000"/>
                          </a:solidFill>
                          <a:effectLst/>
                          <a:latin typeface="Calibri" panose="020F0502020204030204" pitchFamily="34" charset="0"/>
                        </a:rPr>
                        <a:t>abeh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18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ctr"/>
                      <a:r>
                        <a:rPr lang="es-CO" sz="1400" b="0" i="0" u="none" strike="noStrike" dirty="0">
                          <a:solidFill>
                            <a:srgbClr val="000000"/>
                          </a:solidFill>
                          <a:effectLst/>
                          <a:latin typeface="Calibri" panose="020F0502020204030204" pitchFamily="34" charset="0"/>
                        </a:rPr>
                        <a:t>cdfgi</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18000"/>
                      </a:schemeClr>
                    </a:solidFill>
                  </a:tcPr>
                </a:tc>
                <a:extLst>
                  <a:ext uri="{0D108BD9-81ED-4DB2-BD59-A6C34878D82A}">
                    <a16:rowId xmlns:a16="http://schemas.microsoft.com/office/drawing/2014/main" val="603543634"/>
                  </a:ext>
                </a:extLst>
              </a:tr>
              <a:tr h="491320">
                <a:tc>
                  <a:txBody>
                    <a:bodyPr/>
                    <a:lstStyle/>
                    <a:p>
                      <a:pPr algn="ctr" rtl="0" fontAlgn="ctr"/>
                      <a:r>
                        <a:rPr lang="es-CO" sz="1200" b="1" i="0" u="none" strike="noStrike" dirty="0">
                          <a:solidFill>
                            <a:srgbClr val="000000"/>
                          </a:solidFill>
                          <a:effectLst/>
                          <a:latin typeface="Calibri" panose="020F0502020204030204" pitchFamily="34" charset="0"/>
                        </a:rPr>
                        <a:t>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rtl="0" fontAlgn="ctr"/>
                      <a:r>
                        <a:rPr lang="es-CO" sz="1400" b="0" i="0" u="none" strike="noStrike" dirty="0">
                          <a:solidFill>
                            <a:srgbClr val="000000"/>
                          </a:solidFill>
                          <a:effectLst/>
                          <a:latin typeface="Calibri" panose="020F0502020204030204" pitchFamily="34" charset="0"/>
                        </a:rPr>
                        <a:t>abcdef</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alpha val="54000"/>
                      </a:srgbClr>
                    </a:solidFill>
                  </a:tcPr>
                </a:tc>
                <a:tc>
                  <a:txBody>
                    <a:bodyPr/>
                    <a:lstStyle/>
                    <a:p>
                      <a:pPr algn="ctr" rtl="0" fontAlgn="ctr"/>
                      <a:r>
                        <a:rPr lang="es-CO" sz="1400" b="0" i="0" u="none" strike="noStrike" dirty="0">
                          <a:solidFill>
                            <a:srgbClr val="000000"/>
                          </a:solidFill>
                          <a:effectLst/>
                          <a:latin typeface="Calibri" panose="020F0502020204030204" pitchFamily="34" charset="0"/>
                        </a:rPr>
                        <a:t>ghi</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alpha val="54000"/>
                      </a:srgbClr>
                    </a:solidFill>
                  </a:tcPr>
                </a:tc>
                <a:tc vMerge="1">
                  <a:txBody>
                    <a:bodyPr/>
                    <a:lstStyle/>
                    <a:p>
                      <a:endParaRPr lang="es-CO"/>
                    </a:p>
                  </a:txBody>
                  <a:tcPr/>
                </a:tc>
                <a:tc>
                  <a:txBody>
                    <a:bodyPr/>
                    <a:lstStyle/>
                    <a:p>
                      <a:pPr algn="ctr" rtl="0" fontAlgn="ctr"/>
                      <a:r>
                        <a:rPr lang="es-CO" sz="1400" b="0" i="0" u="none" strike="noStrike">
                          <a:solidFill>
                            <a:srgbClr val="000000"/>
                          </a:solidFill>
                          <a:effectLst/>
                          <a:latin typeface="Calibri" panose="020F0502020204030204" pitchFamily="34" charset="0"/>
                        </a:rPr>
                        <a:t>abcdef</a:t>
                      </a:r>
                      <a:endParaRPr lang="es-CO"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alpha val="62000"/>
                      </a:srgbClr>
                    </a:solidFill>
                  </a:tcPr>
                </a:tc>
                <a:tc>
                  <a:txBody>
                    <a:bodyPr/>
                    <a:lstStyle/>
                    <a:p>
                      <a:pPr algn="ctr" rtl="0" fontAlgn="ctr"/>
                      <a:r>
                        <a:rPr lang="es-CO" sz="1400" b="0" i="0" u="none" strike="noStrike">
                          <a:solidFill>
                            <a:srgbClr val="000000"/>
                          </a:solidFill>
                          <a:effectLst/>
                          <a:latin typeface="Calibri" panose="020F0502020204030204" pitchFamily="34" charset="0"/>
                        </a:rPr>
                        <a:t>ghi</a:t>
                      </a:r>
                      <a:endParaRPr lang="es-CO"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alpha val="62000"/>
                      </a:srgbClr>
                    </a:solidFill>
                  </a:tcPr>
                </a:tc>
                <a:tc vMerge="1">
                  <a:txBody>
                    <a:bodyPr/>
                    <a:lstStyle/>
                    <a:p>
                      <a:endParaRPr lang="es-CO"/>
                    </a:p>
                  </a:txBody>
                  <a:tcPr/>
                </a:tc>
                <a:tc>
                  <a:txBody>
                    <a:bodyPr/>
                    <a:lstStyle/>
                    <a:p>
                      <a:pPr algn="ctr" rtl="0" fontAlgn="ctr"/>
                      <a:r>
                        <a:rPr lang="es-CO" sz="1400" b="0" i="0" u="none" strike="noStrike" dirty="0">
                          <a:solidFill>
                            <a:srgbClr val="000000"/>
                          </a:solidFill>
                          <a:effectLst/>
                          <a:latin typeface="Calibri" panose="020F0502020204030204" pitchFamily="34" charset="0"/>
                        </a:rPr>
                        <a:t>abcde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18000"/>
                      </a:schemeClr>
                    </a:solidFill>
                  </a:tcPr>
                </a:tc>
                <a:tc>
                  <a:txBody>
                    <a:bodyPr/>
                    <a:lstStyle/>
                    <a:p>
                      <a:pPr algn="ctr" rtl="0" fontAlgn="ctr"/>
                      <a:r>
                        <a:rPr lang="es-CO" sz="1400" b="0" i="0" u="none" strike="noStrike" dirty="0">
                          <a:solidFill>
                            <a:srgbClr val="000000"/>
                          </a:solidFill>
                          <a:effectLst/>
                          <a:latin typeface="Calibri" panose="020F0502020204030204" pitchFamily="34" charset="0"/>
                        </a:rPr>
                        <a:t>fghi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18000"/>
                      </a:schemeClr>
                    </a:solidFill>
                  </a:tcPr>
                </a:tc>
                <a:extLst>
                  <a:ext uri="{0D108BD9-81ED-4DB2-BD59-A6C34878D82A}">
                    <a16:rowId xmlns:a16="http://schemas.microsoft.com/office/drawing/2014/main" val="1376170751"/>
                  </a:ext>
                </a:extLst>
              </a:tr>
              <a:tr h="399197">
                <a:tc>
                  <a:txBody>
                    <a:bodyPr/>
                    <a:lstStyle/>
                    <a:p>
                      <a:pPr algn="ctr" rtl="0" fontAlgn="ctr"/>
                      <a:r>
                        <a:rPr lang="es-CO" sz="1200" b="1" i="0" u="none" strike="noStrike" dirty="0">
                          <a:solidFill>
                            <a:srgbClr val="000000"/>
                          </a:solidFill>
                          <a:effectLst/>
                          <a:latin typeface="Calibri" panose="020F0502020204030204" pitchFamily="34" charset="0"/>
                        </a:rPr>
                        <a:t>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rtl="0" fontAlgn="ctr"/>
                      <a:r>
                        <a:rPr lang="es-CO" sz="1400" b="0" i="0" u="none" strike="noStrike" dirty="0">
                          <a:solidFill>
                            <a:srgbClr val="000000"/>
                          </a:solidFill>
                          <a:effectLst/>
                          <a:latin typeface="Calibri" panose="020F0502020204030204" pitchFamily="34" charset="0"/>
                        </a:rPr>
                        <a:t>abcd</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alpha val="54000"/>
                      </a:srgbClr>
                    </a:solidFill>
                  </a:tcPr>
                </a:tc>
                <a:tc>
                  <a:txBody>
                    <a:bodyPr/>
                    <a:lstStyle/>
                    <a:p>
                      <a:pPr algn="ctr" rtl="0" fontAlgn="ctr"/>
                      <a:r>
                        <a:rPr lang="es-CO" sz="1400" b="0" i="0" u="none" strike="noStrike" dirty="0">
                          <a:solidFill>
                            <a:srgbClr val="000000"/>
                          </a:solidFill>
                          <a:effectLst/>
                          <a:latin typeface="Calibri" panose="020F0502020204030204" pitchFamily="34" charset="0"/>
                        </a:rPr>
                        <a:t>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alpha val="54000"/>
                      </a:srgbClr>
                    </a:solidFill>
                  </a:tcPr>
                </a:tc>
                <a:tc vMerge="1">
                  <a:txBody>
                    <a:bodyPr/>
                    <a:lstStyle/>
                    <a:p>
                      <a:endParaRPr lang="es-CO"/>
                    </a:p>
                  </a:txBody>
                  <a:tcPr/>
                </a:tc>
                <a:tc>
                  <a:txBody>
                    <a:bodyPr/>
                    <a:lstStyle/>
                    <a:p>
                      <a:pPr algn="ctr" rtl="0" fontAlgn="ctr"/>
                      <a:r>
                        <a:rPr lang="es-CO" sz="1400" b="0" i="0" u="none" strike="noStrike">
                          <a:solidFill>
                            <a:srgbClr val="000000"/>
                          </a:solidFill>
                          <a:effectLst/>
                          <a:latin typeface="Calibri" panose="020F0502020204030204" pitchFamily="34" charset="0"/>
                        </a:rPr>
                        <a:t>abcd</a:t>
                      </a:r>
                      <a:endParaRPr lang="es-CO"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alpha val="62000"/>
                      </a:srgbClr>
                    </a:solidFill>
                  </a:tcPr>
                </a:tc>
                <a:tc>
                  <a:txBody>
                    <a:bodyPr/>
                    <a:lstStyle/>
                    <a:p>
                      <a:pPr algn="ctr" rtl="0" fontAlgn="ctr"/>
                      <a:r>
                        <a:rPr lang="es-CO" sz="1400" b="0" i="0" u="none" strike="noStrike">
                          <a:solidFill>
                            <a:srgbClr val="000000"/>
                          </a:solidFill>
                          <a:effectLst/>
                          <a:latin typeface="Calibri" panose="020F0502020204030204" pitchFamily="34" charset="0"/>
                        </a:rPr>
                        <a:t>e</a:t>
                      </a:r>
                      <a:endParaRPr lang="es-CO"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alpha val="62000"/>
                      </a:srgbClr>
                    </a:solidFill>
                  </a:tcPr>
                </a:tc>
                <a:tc vMerge="1">
                  <a:txBody>
                    <a:bodyPr/>
                    <a:lstStyle/>
                    <a:p>
                      <a:endParaRPr lang="es-CO"/>
                    </a:p>
                  </a:txBody>
                  <a:tcPr/>
                </a:tc>
                <a:tc>
                  <a:txBody>
                    <a:bodyPr/>
                    <a:lstStyle/>
                    <a:p>
                      <a:pPr algn="ctr" rtl="0" fontAlgn="ctr"/>
                      <a:r>
                        <a:rPr lang="es-ES" sz="1400" b="0" i="0" u="none" strike="noStrike" dirty="0">
                          <a:solidFill>
                            <a:srgbClr val="000000"/>
                          </a:solidFill>
                          <a:effectLst/>
                          <a:latin typeface="Calibri" panose="020F0502020204030204" pitchFamily="34" charset="0"/>
                        </a:rPr>
                        <a:t>abcd</a:t>
                      </a:r>
                      <a:endParaRPr lang="es-CO"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18000"/>
                      </a:schemeClr>
                    </a:solidFill>
                  </a:tcPr>
                </a:tc>
                <a:tc>
                  <a:txBody>
                    <a:bodyPr/>
                    <a:lstStyle/>
                    <a:p>
                      <a:pPr algn="ctr" rtl="0" fontAlgn="ctr"/>
                      <a:r>
                        <a:rPr lang="es-CO" sz="1400" b="0" i="0" u="none" strike="noStrike" dirty="0">
                          <a:solidFill>
                            <a:schemeClr val="tx1"/>
                          </a:solidFill>
                          <a:effectLst/>
                          <a:latin typeface="Calibri" panose="020F0502020204030204" pitchFamily="34" charset="0"/>
                        </a:rPr>
                        <a:t>e</a:t>
                      </a:r>
                      <a:r>
                        <a:rPr lang="es-CO" sz="1400" b="1" i="0" u="none" strike="noStrike" dirty="0">
                          <a:solidFill>
                            <a:srgbClr val="E43766"/>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18000"/>
                      </a:schemeClr>
                    </a:solidFill>
                  </a:tcPr>
                </a:tc>
                <a:extLst>
                  <a:ext uri="{0D108BD9-81ED-4DB2-BD59-A6C34878D82A}">
                    <a16:rowId xmlns:a16="http://schemas.microsoft.com/office/drawing/2014/main" val="3198471407"/>
                  </a:ext>
                </a:extLst>
              </a:tr>
              <a:tr h="419669">
                <a:tc>
                  <a:txBody>
                    <a:bodyPr/>
                    <a:lstStyle/>
                    <a:p>
                      <a:pPr algn="ctr" rtl="0" fontAlgn="ctr"/>
                      <a:r>
                        <a:rPr lang="es-CO" sz="1200" b="1" i="0" u="none" strike="noStrike" dirty="0">
                          <a:solidFill>
                            <a:srgbClr val="000000"/>
                          </a:solidFill>
                          <a:effectLst/>
                          <a:latin typeface="Calibri" panose="020F0502020204030204" pitchFamily="34" charset="0"/>
                        </a:rPr>
                        <a:t>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rtl="0" fontAlgn="ctr"/>
                      <a:r>
                        <a:rPr lang="es-CO" sz="1400" b="0" i="0" u="none" strike="noStrike" dirty="0">
                          <a:solidFill>
                            <a:srgbClr val="000000"/>
                          </a:solidFill>
                          <a:effectLst/>
                          <a:latin typeface="Calibri" panose="020F0502020204030204" pitchFamily="34" charset="0"/>
                        </a:rPr>
                        <a:t>abcde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alpha val="54000"/>
                      </a:srgbClr>
                    </a:solidFill>
                  </a:tcPr>
                </a:tc>
                <a:tc>
                  <a:txBody>
                    <a:bodyPr/>
                    <a:lstStyle/>
                    <a:p>
                      <a:pPr algn="ctr" rtl="0" fontAlgn="ctr"/>
                      <a:r>
                        <a:rPr lang="es-CO" sz="1400" b="0" i="0" u="none" strike="noStrike" dirty="0">
                          <a:solidFill>
                            <a:srgbClr val="000000"/>
                          </a:solidFill>
                          <a:effectLst/>
                          <a:latin typeface="Calibri" panose="020F0502020204030204" pitchFamily="34" charset="0"/>
                        </a:rPr>
                        <a:t>f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alpha val="54000"/>
                      </a:srgbClr>
                    </a:solidFill>
                  </a:tcPr>
                </a:tc>
                <a:tc vMerge="1">
                  <a:txBody>
                    <a:bodyPr/>
                    <a:lstStyle/>
                    <a:p>
                      <a:endParaRPr lang="es-CO"/>
                    </a:p>
                  </a:txBody>
                  <a:tcPr/>
                </a:tc>
                <a:tc>
                  <a:txBody>
                    <a:bodyPr/>
                    <a:lstStyle/>
                    <a:p>
                      <a:pPr algn="ctr" rtl="0" fontAlgn="ctr"/>
                      <a:r>
                        <a:rPr lang="es-CO" sz="1400" b="0" i="0" u="none" strike="noStrike">
                          <a:solidFill>
                            <a:srgbClr val="000000"/>
                          </a:solidFill>
                          <a:effectLst/>
                          <a:latin typeface="Calibri" panose="020F0502020204030204" pitchFamily="34" charset="0"/>
                        </a:rPr>
                        <a:t>abcde</a:t>
                      </a:r>
                      <a:endParaRPr lang="es-CO"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alpha val="62000"/>
                      </a:srgbClr>
                    </a:solidFill>
                  </a:tcPr>
                </a:tc>
                <a:tc>
                  <a:txBody>
                    <a:bodyPr/>
                    <a:lstStyle/>
                    <a:p>
                      <a:pPr algn="ctr" rtl="0" fontAlgn="ctr"/>
                      <a:r>
                        <a:rPr lang="es-CO" sz="1400" b="0" i="0" u="none" strike="noStrike">
                          <a:solidFill>
                            <a:srgbClr val="000000"/>
                          </a:solidFill>
                          <a:effectLst/>
                          <a:latin typeface="Calibri" panose="020F0502020204030204" pitchFamily="34" charset="0"/>
                        </a:rPr>
                        <a:t>f</a:t>
                      </a:r>
                      <a:endParaRPr lang="es-CO"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alpha val="62000"/>
                      </a:srgbClr>
                    </a:solidFill>
                  </a:tcPr>
                </a:tc>
                <a:tc vMerge="1">
                  <a:txBody>
                    <a:bodyPr/>
                    <a:lstStyle/>
                    <a:p>
                      <a:endParaRPr lang="es-CO"/>
                    </a:p>
                  </a:txBody>
                  <a:tcPr/>
                </a:tc>
                <a:tc>
                  <a:txBody>
                    <a:bodyPr/>
                    <a:lstStyle/>
                    <a:p>
                      <a:pPr algn="ctr" rtl="0" fontAlgn="ctr"/>
                      <a:r>
                        <a:rPr lang="es-CO" sz="1400" b="0" i="0" u="none" strike="noStrike" dirty="0">
                          <a:solidFill>
                            <a:srgbClr val="000000"/>
                          </a:solidFill>
                          <a:effectLst/>
                          <a:latin typeface="Calibri" panose="020F0502020204030204" pitchFamily="34" charset="0"/>
                        </a:rPr>
                        <a:t>abcde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18000"/>
                      </a:schemeClr>
                    </a:solidFill>
                  </a:tcPr>
                </a:tc>
                <a:tc>
                  <a:txBody>
                    <a:bodyPr/>
                    <a:lstStyle/>
                    <a:p>
                      <a:pPr algn="ctr" rtl="0" fontAlgn="ctr"/>
                      <a:r>
                        <a:rPr lang="es-CO" sz="1400" b="0" i="0" u="none" strike="noStrike" dirty="0">
                          <a:solidFill>
                            <a:srgbClr val="000000"/>
                          </a:solidFill>
                          <a:effectLst/>
                          <a:latin typeface="Calibri" panose="020F0502020204030204" pitchFamily="34" charset="0"/>
                        </a:rPr>
                        <a:t>f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18000"/>
                      </a:schemeClr>
                    </a:solidFill>
                  </a:tcPr>
                </a:tc>
                <a:extLst>
                  <a:ext uri="{0D108BD9-81ED-4DB2-BD59-A6C34878D82A}">
                    <a16:rowId xmlns:a16="http://schemas.microsoft.com/office/drawing/2014/main" val="1518488650"/>
                  </a:ext>
                </a:extLst>
              </a:tr>
              <a:tr h="440141">
                <a:tc>
                  <a:txBody>
                    <a:bodyPr/>
                    <a:lstStyle/>
                    <a:p>
                      <a:pPr algn="ctr" rtl="0" fontAlgn="ctr"/>
                      <a:r>
                        <a:rPr lang="es-CO" sz="1200" b="1" i="0" u="none" strike="noStrike" dirty="0">
                          <a:solidFill>
                            <a:srgbClr val="000000"/>
                          </a:solidFill>
                          <a:effectLst/>
                          <a:latin typeface="Calibri" panose="020F0502020204030204" pitchFamily="34" charset="0"/>
                        </a:rPr>
                        <a:t>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rtl="0" fontAlgn="ctr"/>
                      <a:r>
                        <a:rPr lang="es-CO" sz="1400" b="0" i="0" u="none" strike="noStrike" dirty="0">
                          <a:solidFill>
                            <a:srgbClr val="000000"/>
                          </a:solidFill>
                          <a:effectLst/>
                          <a:latin typeface="Calibri" panose="020F0502020204030204" pitchFamily="34" charset="0"/>
                        </a:rPr>
                        <a:t>abcd</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alpha val="54000"/>
                      </a:srgbClr>
                    </a:solidFill>
                  </a:tcPr>
                </a:tc>
                <a:tc>
                  <a:txBody>
                    <a:bodyPr/>
                    <a:lstStyle/>
                    <a:p>
                      <a:pPr algn="ctr" rtl="0" fontAlgn="ctr"/>
                      <a:r>
                        <a:rPr lang="es-CO" sz="1400" b="0" i="0" u="none" strike="noStrike" dirty="0">
                          <a:solidFill>
                            <a:srgbClr val="000000"/>
                          </a:solidFill>
                          <a:effectLst/>
                          <a:latin typeface="Calibri" panose="020F0502020204030204" pitchFamily="34" charset="0"/>
                        </a:rPr>
                        <a: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alpha val="54000"/>
                      </a:srgbClr>
                    </a:solidFill>
                  </a:tcPr>
                </a:tc>
                <a:tc vMerge="1">
                  <a:txBody>
                    <a:bodyPr/>
                    <a:lstStyle/>
                    <a:p>
                      <a:endParaRPr lang="es-CO"/>
                    </a:p>
                  </a:txBody>
                  <a:tcPr/>
                </a:tc>
                <a:tc>
                  <a:txBody>
                    <a:bodyPr/>
                    <a:lstStyle/>
                    <a:p>
                      <a:pPr algn="ctr" rtl="0" fontAlgn="ctr"/>
                      <a:r>
                        <a:rPr lang="es-CO" sz="1400" b="0" i="0" u="none" strike="noStrike">
                          <a:solidFill>
                            <a:srgbClr val="000000"/>
                          </a:solidFill>
                          <a:effectLst/>
                          <a:latin typeface="Calibri" panose="020F0502020204030204" pitchFamily="34" charset="0"/>
                        </a:rPr>
                        <a:t>abcd</a:t>
                      </a:r>
                      <a:endParaRPr lang="es-CO"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alpha val="62000"/>
                      </a:srgbClr>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s-CO" sz="1400" b="0" i="0" u="none" strike="noStrike" dirty="0">
                          <a:solidFill>
                            <a:srgbClr val="000000"/>
                          </a:solidFill>
                          <a:effectLst/>
                          <a:latin typeface="Calibri" panose="020F0502020204030204" pitchFamily="34" charset="0"/>
                        </a:rPr>
                        <a:t>-</a:t>
                      </a:r>
                      <a:endParaRPr lang="es-CO" sz="1400" b="0" i="0" u="none" strike="noStrike" dirty="0">
                        <a:solidFill>
                          <a:srgbClr val="000000"/>
                        </a:solidFill>
                        <a:effectLst/>
                        <a:latin typeface="Arial" panose="020B060402020202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alpha val="62000"/>
                      </a:srgbClr>
                    </a:solidFill>
                  </a:tcPr>
                </a:tc>
                <a:tc vMerge="1">
                  <a:txBody>
                    <a:bodyPr/>
                    <a:lstStyle/>
                    <a:p>
                      <a:endParaRPr lang="es-CO"/>
                    </a:p>
                  </a:txBody>
                  <a:tcPr/>
                </a:tc>
                <a:tc>
                  <a:txBody>
                    <a:bodyPr/>
                    <a:lstStyle/>
                    <a:p>
                      <a:pPr algn="ctr" rtl="0" fontAlgn="ctr"/>
                      <a:r>
                        <a:rPr lang="es-CO" sz="1400" b="0" i="0" u="none" strike="noStrike" dirty="0">
                          <a:solidFill>
                            <a:srgbClr val="000000"/>
                          </a:solidFill>
                          <a:effectLst/>
                          <a:latin typeface="Calibri" panose="020F0502020204030204" pitchFamily="34" charset="0"/>
                        </a:rPr>
                        <a:t>bd</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18000"/>
                      </a:schemeClr>
                    </a:solidFill>
                  </a:tcPr>
                </a:tc>
                <a:tc>
                  <a:txBody>
                    <a:bodyPr/>
                    <a:lstStyle/>
                    <a:p>
                      <a:pPr algn="ctr" rtl="0" fontAlgn="ctr"/>
                      <a:r>
                        <a:rPr lang="es-CO" sz="1400" b="0" i="0" u="none" strike="noStrike" dirty="0">
                          <a:solidFill>
                            <a:srgbClr val="000000"/>
                          </a:solidFill>
                          <a:effectLst/>
                          <a:latin typeface="Calibri" panose="020F0502020204030204" pitchFamily="34" charset="0"/>
                        </a:rPr>
                        <a:t>ac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18000"/>
                      </a:schemeClr>
                    </a:solidFill>
                  </a:tcPr>
                </a:tc>
                <a:extLst>
                  <a:ext uri="{0D108BD9-81ED-4DB2-BD59-A6C34878D82A}">
                    <a16:rowId xmlns:a16="http://schemas.microsoft.com/office/drawing/2014/main" val="3654499857"/>
                  </a:ext>
                </a:extLst>
              </a:tr>
            </a:tbl>
          </a:graphicData>
        </a:graphic>
      </p:graphicFrame>
      <p:grpSp>
        <p:nvGrpSpPr>
          <p:cNvPr id="15" name="Grupo 14"/>
          <p:cNvGrpSpPr/>
          <p:nvPr/>
        </p:nvGrpSpPr>
        <p:grpSpPr>
          <a:xfrm>
            <a:off x="5613719" y="1891379"/>
            <a:ext cx="3030981" cy="2570512"/>
            <a:chOff x="5753208" y="2062730"/>
            <a:chExt cx="4012834" cy="3593270"/>
          </a:xfrm>
        </p:grpSpPr>
        <p:sp>
          <p:nvSpPr>
            <p:cNvPr id="16" name="Rectángulo 15"/>
            <p:cNvSpPr/>
            <p:nvPr/>
          </p:nvSpPr>
          <p:spPr>
            <a:xfrm>
              <a:off x="5753208" y="2062730"/>
              <a:ext cx="4012834" cy="3593270"/>
            </a:xfrm>
            <a:prstGeom prst="rect">
              <a:avLst/>
            </a:prstGeom>
          </p:spPr>
          <p:txBody>
            <a:bodyPr wrap="square">
              <a:spAutoFit/>
            </a:bodyPr>
            <a:lstStyle/>
            <a:p>
              <a:pPr algn="just">
                <a:lnSpc>
                  <a:spcPct val="107000"/>
                </a:lnSpc>
                <a:spcAft>
                  <a:spcPts val="600"/>
                </a:spcAft>
              </a:pPr>
              <a:r>
                <a:rPr lang="es-ES" sz="900"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t>           </a:t>
              </a:r>
              <a:r>
                <a:rPr lang="es-ES" sz="975"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t>Actividades que deben programar las IPS con sus </a:t>
              </a:r>
              <a:r>
                <a:rPr lang="es-ES" sz="975" b="1"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t>asociaciones de usuarios</a:t>
              </a:r>
              <a:r>
                <a:rPr lang="es-ES" sz="975"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t>, cuyo alcance esta dado en el marco de sus competencias y responsabilidades en el SGSSS, teniendo presente la normatividad vigente sobre la materia, en especial la Ley 1751 de 2015, el Modelo de Atención en Salud (MIAS), y las resoluciones 3202/2016, 3280/2018 y 3100/2019. </a:t>
              </a:r>
              <a:endParaRPr lang="es-CO" sz="975"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es-ES" sz="975"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t>Para el caso de las atenciones y actividades de promoción y prevención, se deberá tener en cuenta lo que en el marco de la implementación de la Resolución 3280 de 2018 se haya concertado, entre prestador y administradora de planes de beneficios - EAPB, así como lo generado en el marco de la emergencia, que considere acciones contempladas dentro del eje de cultura de la salud. </a:t>
              </a:r>
              <a:endParaRPr lang="es-CO" sz="975"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p:txBody>
        </p:sp>
        <p:pic>
          <p:nvPicPr>
            <p:cNvPr id="17" name="Imagen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79852" y="2106743"/>
              <a:ext cx="372600" cy="216000"/>
            </a:xfrm>
            <a:prstGeom prst="rect">
              <a:avLst/>
            </a:prstGeom>
          </p:spPr>
        </p:pic>
      </p:grpSp>
      <p:sp>
        <p:nvSpPr>
          <p:cNvPr id="18" name="Rectángulo 17"/>
          <p:cNvSpPr/>
          <p:nvPr/>
        </p:nvSpPr>
        <p:spPr>
          <a:xfrm>
            <a:off x="1463723" y="4727113"/>
            <a:ext cx="491319" cy="300082"/>
          </a:xfrm>
          <a:prstGeom prst="rect">
            <a:avLst/>
          </a:prstGeom>
        </p:spPr>
        <p:txBody>
          <a:bodyPr wrap="square">
            <a:spAutoFit/>
          </a:bodyPr>
          <a:lstStyle/>
          <a:p>
            <a:pPr algn="ctr">
              <a:spcAft>
                <a:spcPts val="600"/>
              </a:spcAft>
            </a:pPr>
            <a:r>
              <a:rPr lang="es-ES" b="1" dirty="0">
                <a:solidFill>
                  <a:srgbClr val="12367E"/>
                </a:solidFill>
                <a:latin typeface="Calibri Light" panose="020F0302020204030204" pitchFamily="34" charset="0"/>
                <a:ea typeface="Calibri" panose="020F0502020204030204" pitchFamily="34" charset="0"/>
                <a:cs typeface="Times New Roman" panose="02020603050405020304" pitchFamily="18" charset="0"/>
              </a:rPr>
              <a:t>23</a:t>
            </a:r>
            <a:endParaRPr lang="es-CO" b="1" dirty="0">
              <a:solidFill>
                <a:srgbClr val="12367E"/>
              </a:solidFill>
              <a:latin typeface="Calibri Light" panose="020F0302020204030204" pitchFamily="34" charset="0"/>
              <a:ea typeface="Calibri" panose="020F0502020204030204" pitchFamily="34" charset="0"/>
              <a:cs typeface="Times New Roman" panose="02020603050405020304" pitchFamily="18" charset="0"/>
            </a:endParaRPr>
          </a:p>
        </p:txBody>
      </p:sp>
      <p:sp>
        <p:nvSpPr>
          <p:cNvPr id="23" name="Rectángulo 22"/>
          <p:cNvSpPr/>
          <p:nvPr/>
        </p:nvSpPr>
        <p:spPr>
          <a:xfrm>
            <a:off x="2934516" y="4735513"/>
            <a:ext cx="491319" cy="300082"/>
          </a:xfrm>
          <a:prstGeom prst="rect">
            <a:avLst/>
          </a:prstGeom>
        </p:spPr>
        <p:txBody>
          <a:bodyPr wrap="square">
            <a:spAutoFit/>
          </a:bodyPr>
          <a:lstStyle/>
          <a:p>
            <a:pPr algn="ctr">
              <a:spcAft>
                <a:spcPts val="600"/>
              </a:spcAft>
            </a:pPr>
            <a:r>
              <a:rPr lang="es-ES" b="1" dirty="0">
                <a:solidFill>
                  <a:srgbClr val="12367E"/>
                </a:solidFill>
                <a:latin typeface="Calibri Light" panose="020F0302020204030204" pitchFamily="34" charset="0"/>
                <a:ea typeface="Calibri" panose="020F0502020204030204" pitchFamily="34" charset="0"/>
                <a:cs typeface="Times New Roman" panose="02020603050405020304" pitchFamily="18" charset="0"/>
              </a:rPr>
              <a:t>23</a:t>
            </a:r>
            <a:endParaRPr lang="es-CO" b="1" dirty="0">
              <a:solidFill>
                <a:srgbClr val="12367E"/>
              </a:solidFill>
              <a:latin typeface="Calibri Light" panose="020F0302020204030204" pitchFamily="34" charset="0"/>
              <a:ea typeface="Calibri" panose="020F0502020204030204" pitchFamily="34" charset="0"/>
              <a:cs typeface="Times New Roman" panose="02020603050405020304" pitchFamily="18" charset="0"/>
            </a:endParaRPr>
          </a:p>
        </p:txBody>
      </p:sp>
      <p:sp>
        <p:nvSpPr>
          <p:cNvPr id="24" name="Rectángulo 23"/>
          <p:cNvSpPr/>
          <p:nvPr/>
        </p:nvSpPr>
        <p:spPr>
          <a:xfrm>
            <a:off x="4405309" y="4745619"/>
            <a:ext cx="491319" cy="300082"/>
          </a:xfrm>
          <a:prstGeom prst="rect">
            <a:avLst/>
          </a:prstGeom>
        </p:spPr>
        <p:txBody>
          <a:bodyPr wrap="square">
            <a:spAutoFit/>
          </a:bodyPr>
          <a:lstStyle/>
          <a:p>
            <a:pPr algn="ctr">
              <a:spcAft>
                <a:spcPts val="600"/>
              </a:spcAft>
            </a:pPr>
            <a:r>
              <a:rPr lang="es-ES" b="1" dirty="0">
                <a:solidFill>
                  <a:srgbClr val="12367E"/>
                </a:solidFill>
                <a:latin typeface="Calibri Light" panose="020F0302020204030204" pitchFamily="34" charset="0"/>
                <a:ea typeface="Calibri" panose="020F0502020204030204" pitchFamily="34" charset="0"/>
                <a:cs typeface="Times New Roman" panose="02020603050405020304" pitchFamily="18" charset="0"/>
              </a:rPr>
              <a:t>20</a:t>
            </a:r>
            <a:r>
              <a:rPr lang="es-ES" b="1" dirty="0">
                <a:solidFill>
                  <a:srgbClr val="C00000"/>
                </a:solidFill>
                <a:latin typeface="Calibri Light" panose="020F0302020204030204" pitchFamily="34" charset="0"/>
                <a:ea typeface="Calibri" panose="020F0502020204030204" pitchFamily="34" charset="0"/>
                <a:cs typeface="Times New Roman" panose="02020603050405020304" pitchFamily="18" charset="0"/>
              </a:rPr>
              <a:t>*</a:t>
            </a:r>
            <a:endParaRPr lang="es-CO" b="1" dirty="0">
              <a:solidFill>
                <a:srgbClr val="C00000"/>
              </a:solidFill>
              <a:latin typeface="Calibri Light" panose="020F03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830349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BD0309-74F5-4AA2-AFD4-1FDBD9C00193}"/>
              </a:ext>
            </a:extLst>
          </p:cNvPr>
          <p:cNvPicPr/>
          <p:nvPr/>
        </p:nvPicPr>
        <p:blipFill rotWithShape="1">
          <a:blip r:embed="rId2"/>
          <a:srcRect l="13807" t="8627" r="4009" b="7962"/>
          <a:stretch/>
        </p:blipFill>
        <p:spPr bwMode="auto">
          <a:xfrm>
            <a:off x="818606" y="627017"/>
            <a:ext cx="6783977" cy="38753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4164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AB1131F-AA74-4007-8903-1057B9B21ABB}"/>
              </a:ext>
            </a:extLst>
          </p:cNvPr>
          <p:cNvPicPr/>
          <p:nvPr/>
        </p:nvPicPr>
        <p:blipFill rotWithShape="1">
          <a:blip r:embed="rId2"/>
          <a:srcRect l="13591" t="6327" r="2068" b="7381"/>
          <a:stretch/>
        </p:blipFill>
        <p:spPr bwMode="auto">
          <a:xfrm>
            <a:off x="1080655" y="730332"/>
            <a:ext cx="6127667" cy="36694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5270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9048DFE-E475-4241-BA15-10D9BDB9B7D2}"/>
              </a:ext>
            </a:extLst>
          </p:cNvPr>
          <p:cNvPicPr/>
          <p:nvPr/>
        </p:nvPicPr>
        <p:blipFill rotWithShape="1">
          <a:blip r:embed="rId2"/>
          <a:srcRect l="13702" t="8629" r="2175" b="7940"/>
          <a:stretch/>
        </p:blipFill>
        <p:spPr bwMode="auto">
          <a:xfrm>
            <a:off x="814380" y="651917"/>
            <a:ext cx="6656119" cy="41207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96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A0C6767-9265-4C13-A4A8-3C99B2989C94}"/>
              </a:ext>
            </a:extLst>
          </p:cNvPr>
          <p:cNvPicPr/>
          <p:nvPr/>
        </p:nvPicPr>
        <p:blipFill rotWithShape="1">
          <a:blip r:embed="rId2"/>
          <a:srcRect l="13590" t="7669" r="2715" b="7584"/>
          <a:stretch/>
        </p:blipFill>
        <p:spPr bwMode="auto">
          <a:xfrm>
            <a:off x="914399" y="433449"/>
            <a:ext cx="6953003" cy="41207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2057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C936C2A1-2E1C-9645-8A08-0694862CF7AF}"/>
              </a:ext>
            </a:extLst>
          </p:cNvPr>
          <p:cNvSpPr txBox="1"/>
          <p:nvPr/>
        </p:nvSpPr>
        <p:spPr>
          <a:xfrm>
            <a:off x="745637" y="144030"/>
            <a:ext cx="4166802" cy="461665"/>
          </a:xfrm>
          <a:prstGeom prst="rect">
            <a:avLst/>
          </a:prstGeom>
          <a:solidFill>
            <a:srgbClr val="12367E"/>
          </a:solidFill>
          <a:ln>
            <a:noFill/>
          </a:ln>
        </p:spPr>
        <p:txBody>
          <a:bodyPr wrap="square" rtlCol="0">
            <a:spAutoFit/>
          </a:bodyPr>
          <a:lstStyle/>
          <a:p>
            <a:pPr>
              <a:defRPr/>
            </a:pPr>
            <a:r>
              <a:rPr lang="es-CO" sz="2400" b="1" dirty="0">
                <a:solidFill>
                  <a:prstClr val="white"/>
                </a:solidFill>
                <a:latin typeface="Calibri Light" panose="020F0302020204030204" pitchFamily="34" charset="0"/>
                <a:cs typeface="Arial" panose="020B0604020202020204" pitchFamily="34" charset="0"/>
              </a:rPr>
              <a:t>Operación de la PPSS</a:t>
            </a:r>
          </a:p>
        </p:txBody>
      </p:sp>
      <p:cxnSp>
        <p:nvCxnSpPr>
          <p:cNvPr id="9" name="Conector recto 8">
            <a:extLst>
              <a:ext uri="{FF2B5EF4-FFF2-40B4-BE49-F238E27FC236}">
                <a16:creationId xmlns:a16="http://schemas.microsoft.com/office/drawing/2014/main" id="{6AD109E3-7984-B240-BE80-618EC5D00936}"/>
              </a:ext>
            </a:extLst>
          </p:cNvPr>
          <p:cNvCxnSpPr>
            <a:cxnSpLocks/>
          </p:cNvCxnSpPr>
          <p:nvPr/>
        </p:nvCxnSpPr>
        <p:spPr>
          <a:xfrm>
            <a:off x="613295" y="144030"/>
            <a:ext cx="0" cy="438261"/>
          </a:xfrm>
          <a:prstGeom prst="line">
            <a:avLst/>
          </a:prstGeom>
          <a:ln w="28575">
            <a:solidFill>
              <a:srgbClr val="12367E"/>
            </a:solidFill>
          </a:ln>
        </p:spPr>
        <p:style>
          <a:lnRef idx="1">
            <a:schemeClr val="accent1"/>
          </a:lnRef>
          <a:fillRef idx="0">
            <a:schemeClr val="accent1"/>
          </a:fillRef>
          <a:effectRef idx="0">
            <a:schemeClr val="accent1"/>
          </a:effectRef>
          <a:fontRef idx="minor">
            <a:schemeClr val="tx1"/>
          </a:fontRef>
        </p:style>
      </p:cxnSp>
      <p:grpSp>
        <p:nvGrpSpPr>
          <p:cNvPr id="14" name="Grupo 13"/>
          <p:cNvGrpSpPr/>
          <p:nvPr/>
        </p:nvGrpSpPr>
        <p:grpSpPr>
          <a:xfrm>
            <a:off x="613295" y="1338311"/>
            <a:ext cx="7936902" cy="3498200"/>
            <a:chOff x="344130" y="1524015"/>
            <a:chExt cx="10582536" cy="4664267"/>
          </a:xfrm>
        </p:grpSpPr>
        <p:grpSp>
          <p:nvGrpSpPr>
            <p:cNvPr id="15" name="Grupo 14"/>
            <p:cNvGrpSpPr/>
            <p:nvPr/>
          </p:nvGrpSpPr>
          <p:grpSpPr>
            <a:xfrm>
              <a:off x="344130" y="1524016"/>
              <a:ext cx="4834842" cy="4664266"/>
              <a:chOff x="210307" y="758592"/>
              <a:chExt cx="4834842" cy="4664266"/>
            </a:xfrm>
          </p:grpSpPr>
          <p:grpSp>
            <p:nvGrpSpPr>
              <p:cNvPr id="34" name="Grupo 33"/>
              <p:cNvGrpSpPr/>
              <p:nvPr/>
            </p:nvGrpSpPr>
            <p:grpSpPr>
              <a:xfrm>
                <a:off x="210307" y="758592"/>
                <a:ext cx="4739307" cy="881271"/>
                <a:chOff x="518334" y="1321336"/>
                <a:chExt cx="3317540" cy="881271"/>
              </a:xfrm>
            </p:grpSpPr>
            <p:grpSp>
              <p:nvGrpSpPr>
                <p:cNvPr id="45" name="Grupo 44"/>
                <p:cNvGrpSpPr/>
                <p:nvPr/>
              </p:nvGrpSpPr>
              <p:grpSpPr>
                <a:xfrm>
                  <a:off x="553152" y="1321336"/>
                  <a:ext cx="3282722" cy="881271"/>
                  <a:chOff x="553152" y="1321336"/>
                  <a:chExt cx="3282722" cy="881271"/>
                </a:xfrm>
              </p:grpSpPr>
              <p:sp>
                <p:nvSpPr>
                  <p:cNvPr id="47" name="Rectángulo redondeado 46"/>
                  <p:cNvSpPr/>
                  <p:nvPr/>
                </p:nvSpPr>
                <p:spPr>
                  <a:xfrm>
                    <a:off x="1323575" y="1321336"/>
                    <a:ext cx="2512299" cy="881271"/>
                  </a:xfrm>
                  <a:prstGeom prst="roundRect">
                    <a:avLst/>
                  </a:prstGeom>
                  <a:solidFill>
                    <a:srgbClr val="E4EDFE"/>
                  </a:solidFill>
                  <a:ln w="25400" cap="flat" cmpd="sng" algn="ctr">
                    <a:solidFill>
                      <a:srgbClr val="E4EDFE">
                        <a:shade val="50000"/>
                      </a:srgbClr>
                    </a:solidFill>
                    <a:prstDash val="solid"/>
                  </a:ln>
                  <a:effectLst/>
                </p:spPr>
                <p:txBody>
                  <a:bodyPr rtlCol="0" anchor="ctr"/>
                  <a:lstStyle/>
                  <a:p>
                    <a:pPr algn="just" defTabSz="685827">
                      <a:defRPr/>
                    </a:pPr>
                    <a:r>
                      <a:rPr lang="es-ES" sz="1125" b="1" kern="0" dirty="0">
                        <a:solidFill>
                          <a:srgbClr val="073763"/>
                        </a:solidFill>
                        <a:latin typeface="Calibri Light" panose="020F0302020204030204" pitchFamily="34" charset="0"/>
                        <a:cs typeface="Calibri" panose="020F0502020204030204" pitchFamily="34" charset="0"/>
                        <a:sym typeface="Arial"/>
                      </a:rPr>
                      <a:t>Fortalecimiento institucional para la garantía del derecho a la participación</a:t>
                    </a:r>
                    <a:endParaRPr lang="es-CO" sz="1125" b="1" kern="0" dirty="0">
                      <a:solidFill>
                        <a:srgbClr val="FFFFFF"/>
                      </a:solidFill>
                      <a:latin typeface="Calibri Light" panose="020F0302020204030204" pitchFamily="34" charset="0"/>
                      <a:cs typeface="Calibri" panose="020F0502020204030204" pitchFamily="34" charset="0"/>
                    </a:endParaRPr>
                  </a:p>
                </p:txBody>
              </p:sp>
              <p:sp>
                <p:nvSpPr>
                  <p:cNvPr id="48" name="Llamada rectangular redondeada 47"/>
                  <p:cNvSpPr/>
                  <p:nvPr/>
                </p:nvSpPr>
                <p:spPr>
                  <a:xfrm>
                    <a:off x="553152" y="1321336"/>
                    <a:ext cx="697999" cy="839216"/>
                  </a:xfrm>
                  <a:prstGeom prst="wedgeRoundRectCallout">
                    <a:avLst/>
                  </a:prstGeom>
                  <a:solidFill>
                    <a:srgbClr val="E4EDFE"/>
                  </a:solidFill>
                  <a:ln w="25400" cap="flat" cmpd="sng" algn="ctr">
                    <a:solidFill>
                      <a:srgbClr val="E4EDFE">
                        <a:shade val="50000"/>
                      </a:srgbClr>
                    </a:solidFill>
                    <a:prstDash val="solid"/>
                  </a:ln>
                  <a:effectLst/>
                </p:spPr>
                <p:txBody>
                  <a:bodyPr rtlCol="0" anchor="ctr"/>
                  <a:lstStyle/>
                  <a:p>
                    <a:pPr algn="ctr" defTabSz="685698">
                      <a:defRPr/>
                    </a:pPr>
                    <a:endParaRPr lang="es-CO" sz="1050" kern="0" dirty="0">
                      <a:solidFill>
                        <a:srgbClr val="073763"/>
                      </a:solidFill>
                      <a:latin typeface="Calibri Light" panose="020F0302020204030204" pitchFamily="34" charset="0"/>
                      <a:cs typeface="Calibri" panose="020F0502020204030204" pitchFamily="34" charset="0"/>
                    </a:endParaRPr>
                  </a:p>
                </p:txBody>
              </p:sp>
            </p:grpSp>
            <p:sp>
              <p:nvSpPr>
                <p:cNvPr id="46" name="Rectángulo 45"/>
                <p:cNvSpPr/>
                <p:nvPr/>
              </p:nvSpPr>
              <p:spPr>
                <a:xfrm>
                  <a:off x="518334" y="1479333"/>
                  <a:ext cx="737972" cy="553998"/>
                </a:xfrm>
                <a:prstGeom prst="rect">
                  <a:avLst/>
                </a:prstGeom>
              </p:spPr>
              <p:txBody>
                <a:bodyPr wrap="square">
                  <a:spAutoFit/>
                </a:bodyPr>
                <a:lstStyle/>
                <a:p>
                  <a:pPr algn="ctr" defTabSz="685698">
                    <a:defRPr/>
                  </a:pPr>
                  <a:r>
                    <a:rPr lang="es-ES" sz="2100" b="1" kern="0" dirty="0">
                      <a:solidFill>
                        <a:srgbClr val="073763"/>
                      </a:solidFill>
                      <a:latin typeface="Calibri Light" panose="020F0302020204030204" pitchFamily="34" charset="0"/>
                    </a:rPr>
                    <a:t>Eje1</a:t>
                  </a:r>
                  <a:endParaRPr lang="es-CO" sz="2100" b="1" kern="0" dirty="0">
                    <a:solidFill>
                      <a:srgbClr val="073763"/>
                    </a:solidFill>
                    <a:latin typeface="Calibri Light" panose="020F0302020204030204" pitchFamily="34" charset="0"/>
                  </a:endParaRPr>
                </a:p>
              </p:txBody>
            </p:sp>
          </p:grpSp>
          <p:sp>
            <p:nvSpPr>
              <p:cNvPr id="38" name="Rectángulo redondeado 37"/>
              <p:cNvSpPr/>
              <p:nvPr/>
            </p:nvSpPr>
            <p:spPr>
              <a:xfrm>
                <a:off x="286557" y="1813579"/>
                <a:ext cx="4758592" cy="934514"/>
              </a:xfrm>
              <a:prstGeom prst="roundRect">
                <a:avLst/>
              </a:prstGeom>
              <a:solidFill>
                <a:srgbClr val="E4EDFE"/>
              </a:solidFill>
              <a:ln w="25400" cap="flat" cmpd="sng" algn="ctr">
                <a:solidFill>
                  <a:srgbClr val="E4EDFE">
                    <a:shade val="50000"/>
                  </a:srgbClr>
                </a:solidFill>
                <a:prstDash val="solid"/>
              </a:ln>
              <a:effectLst/>
            </p:spPr>
            <p:txBody>
              <a:bodyPr rtlCol="0" anchor="ctr"/>
              <a:lstStyle/>
              <a:p>
                <a:pPr algn="just" defTabSz="685698" fontAlgn="ctr">
                  <a:buClr>
                    <a:srgbClr val="000000"/>
                  </a:buClr>
                  <a:defRPr/>
                </a:pPr>
                <a:r>
                  <a:rPr lang="es-ES" sz="1050" b="1" kern="0" dirty="0">
                    <a:solidFill>
                      <a:srgbClr val="073763"/>
                    </a:solidFill>
                    <a:latin typeface="Calibri Light" panose="020F0302020204030204" pitchFamily="34" charset="0"/>
                    <a:cs typeface="Calibri" panose="020F0502020204030204" pitchFamily="34" charset="0"/>
                    <a:sym typeface="Arial"/>
                  </a:rPr>
                  <a:t>a) </a:t>
                </a:r>
                <a:r>
                  <a:rPr lang="es-ES" sz="900" kern="0" dirty="0">
                    <a:solidFill>
                      <a:srgbClr val="073763"/>
                    </a:solidFill>
                    <a:latin typeface="Calibri Light" panose="020F0302020204030204" pitchFamily="34" charset="0"/>
                    <a:cs typeface="Calibri" panose="020F0502020204030204" pitchFamily="34" charset="0"/>
                    <a:sym typeface="Arial"/>
                  </a:rPr>
                  <a:t>Destinar y gestionar los recursos financieros necesarios en  los presupuestos a nivel nacional y territorial, con recurso humano dedicado al fomento y gestión de los procesos de participación y en el desarrollo de la PPSS.</a:t>
                </a:r>
                <a:r>
                  <a:rPr lang="es-ES" sz="900" kern="0" dirty="0">
                    <a:solidFill>
                      <a:srgbClr val="073763"/>
                    </a:solidFill>
                    <a:latin typeface="Calibri Light" panose="020F0302020204030204" pitchFamily="34" charset="0"/>
                    <a:cs typeface="Calibri" panose="020F0502020204030204" pitchFamily="34" charset="0"/>
                  </a:rPr>
                  <a:t> </a:t>
                </a:r>
              </a:p>
            </p:txBody>
          </p:sp>
          <p:sp>
            <p:nvSpPr>
              <p:cNvPr id="39" name="Rectángulo redondeado 38"/>
              <p:cNvSpPr/>
              <p:nvPr/>
            </p:nvSpPr>
            <p:spPr>
              <a:xfrm>
                <a:off x="286556" y="2826166"/>
                <a:ext cx="4758593" cy="829132"/>
              </a:xfrm>
              <a:prstGeom prst="roundRect">
                <a:avLst/>
              </a:prstGeom>
              <a:solidFill>
                <a:srgbClr val="E4EDFE"/>
              </a:solidFill>
              <a:ln w="25400" cap="flat" cmpd="sng" algn="ctr">
                <a:solidFill>
                  <a:srgbClr val="E4EDFE">
                    <a:shade val="50000"/>
                  </a:srgbClr>
                </a:solidFill>
                <a:prstDash val="solid"/>
              </a:ln>
              <a:effectLst/>
            </p:spPr>
            <p:txBody>
              <a:bodyPr rtlCol="0" anchor="ctr"/>
              <a:lstStyle/>
              <a:p>
                <a:pPr algn="just" defTabSz="685698" fontAlgn="ctr">
                  <a:buClr>
                    <a:srgbClr val="000000"/>
                  </a:buClr>
                  <a:defRPr/>
                </a:pPr>
                <a:r>
                  <a:rPr lang="es-ES" sz="1050" b="1" kern="0" dirty="0">
                    <a:solidFill>
                      <a:srgbClr val="073763"/>
                    </a:solidFill>
                    <a:latin typeface="Calibri Light" panose="020F0302020204030204" pitchFamily="34" charset="0"/>
                    <a:cs typeface="Calibri" panose="020F0502020204030204" pitchFamily="34" charset="0"/>
                  </a:rPr>
                  <a:t>b) </a:t>
                </a:r>
                <a:r>
                  <a:rPr lang="es-ES" sz="900" kern="0" dirty="0">
                    <a:solidFill>
                      <a:srgbClr val="073763"/>
                    </a:solidFill>
                    <a:latin typeface="Calibri Light" panose="020F0302020204030204" pitchFamily="34" charset="0"/>
                    <a:cs typeface="Calibri" panose="020F0502020204030204" pitchFamily="34" charset="0"/>
                  </a:rPr>
                  <a:t>D</a:t>
                </a:r>
                <a:r>
                  <a:rPr lang="es-ES" sz="900" kern="0" dirty="0">
                    <a:solidFill>
                      <a:srgbClr val="073763"/>
                    </a:solidFill>
                    <a:latin typeface="Calibri Light" panose="020F0302020204030204" pitchFamily="34" charset="0"/>
                    <a:cs typeface="Calibri" panose="020F0502020204030204" pitchFamily="34" charset="0"/>
                    <a:sym typeface="Arial"/>
                  </a:rPr>
                  <a:t>efinir programas de formación y capacitación para el personal del sector salud: Generación de capacidades en PS y herramientas pedagógicas, didácticas y tecnológicas para la intervención de la comunidad en el sector. </a:t>
                </a:r>
                <a:endParaRPr lang="es-ES" sz="900" kern="0" dirty="0">
                  <a:solidFill>
                    <a:srgbClr val="073763"/>
                  </a:solidFill>
                  <a:latin typeface="Calibri Light" panose="020F0302020204030204" pitchFamily="34" charset="0"/>
                  <a:cs typeface="Calibri" panose="020F0502020204030204" pitchFamily="34" charset="0"/>
                </a:endParaRPr>
              </a:p>
            </p:txBody>
          </p:sp>
          <p:sp>
            <p:nvSpPr>
              <p:cNvPr id="40" name="Rectángulo redondeado 39"/>
              <p:cNvSpPr/>
              <p:nvPr/>
            </p:nvSpPr>
            <p:spPr>
              <a:xfrm>
                <a:off x="286556" y="3718407"/>
                <a:ext cx="4758593" cy="773050"/>
              </a:xfrm>
              <a:prstGeom prst="roundRect">
                <a:avLst/>
              </a:prstGeom>
              <a:solidFill>
                <a:srgbClr val="E4EDFE"/>
              </a:solidFill>
              <a:ln w="25400" cap="flat" cmpd="sng" algn="ctr">
                <a:solidFill>
                  <a:srgbClr val="E4EDFE">
                    <a:shade val="50000"/>
                  </a:srgbClr>
                </a:solidFill>
                <a:prstDash val="solid"/>
              </a:ln>
              <a:effectLst/>
            </p:spPr>
            <p:txBody>
              <a:bodyPr rtlCol="0" anchor="ctr"/>
              <a:lstStyle/>
              <a:p>
                <a:pPr algn="just" defTabSz="685698" fontAlgn="ctr">
                  <a:buClr>
                    <a:srgbClr val="000000"/>
                  </a:buClr>
                  <a:defRPr/>
                </a:pPr>
                <a:r>
                  <a:rPr lang="es-ES" sz="1050" b="1" kern="0" dirty="0">
                    <a:solidFill>
                      <a:srgbClr val="073763"/>
                    </a:solidFill>
                    <a:latin typeface="Calibri Light" panose="020F0302020204030204" pitchFamily="34" charset="0"/>
                    <a:cs typeface="Calibri" panose="020F0502020204030204" pitchFamily="34" charset="0"/>
                    <a:sym typeface="Arial"/>
                  </a:rPr>
                  <a:t>e) </a:t>
                </a:r>
                <a:r>
                  <a:rPr lang="es-ES" sz="900" kern="0" dirty="0">
                    <a:solidFill>
                      <a:srgbClr val="073763"/>
                    </a:solidFill>
                    <a:latin typeface="Calibri Light" panose="020F0302020204030204" pitchFamily="34" charset="0"/>
                    <a:cs typeface="Calibri" panose="020F0502020204030204" pitchFamily="34" charset="0"/>
                    <a:sym typeface="Arial"/>
                  </a:rPr>
                  <a:t>Gestión interinstitucional: formación de la comunidad </a:t>
                </a:r>
              </a:p>
            </p:txBody>
          </p:sp>
          <p:sp>
            <p:nvSpPr>
              <p:cNvPr id="44" name="Rectángulo redondeado 43"/>
              <p:cNvSpPr/>
              <p:nvPr/>
            </p:nvSpPr>
            <p:spPr>
              <a:xfrm>
                <a:off x="260047" y="4562328"/>
                <a:ext cx="4785102" cy="860530"/>
              </a:xfrm>
              <a:prstGeom prst="roundRect">
                <a:avLst/>
              </a:prstGeom>
              <a:solidFill>
                <a:srgbClr val="E4EDFE"/>
              </a:solidFill>
              <a:ln w="25400" cap="flat" cmpd="sng" algn="ctr">
                <a:solidFill>
                  <a:srgbClr val="E4EDFE">
                    <a:shade val="50000"/>
                  </a:srgbClr>
                </a:solidFill>
                <a:prstDash val="solid"/>
              </a:ln>
              <a:effectLst/>
            </p:spPr>
            <p:txBody>
              <a:bodyPr rtlCol="0" anchor="ctr"/>
              <a:lstStyle/>
              <a:p>
                <a:pPr algn="just" defTabSz="685698" fontAlgn="ctr">
                  <a:defRPr/>
                </a:pPr>
                <a:r>
                  <a:rPr lang="es-ES" sz="1050" b="1" kern="0" dirty="0">
                    <a:solidFill>
                      <a:srgbClr val="073763"/>
                    </a:solidFill>
                    <a:latin typeface="Calibri Light" panose="020F0302020204030204" pitchFamily="34" charset="0"/>
                    <a:cs typeface="Calibri" panose="020F0502020204030204" pitchFamily="34" charset="0"/>
                    <a:sym typeface="Arial"/>
                  </a:rPr>
                  <a:t>h) </a:t>
                </a:r>
                <a:r>
                  <a:rPr lang="es-ES" sz="900" kern="0" dirty="0">
                    <a:solidFill>
                      <a:srgbClr val="073763"/>
                    </a:solidFill>
                    <a:latin typeface="Calibri Light" panose="020F0302020204030204" pitchFamily="34" charset="0"/>
                    <a:cs typeface="Calibri" panose="020F0502020204030204" pitchFamily="34" charset="0"/>
                    <a:sym typeface="Arial"/>
                  </a:rPr>
                  <a:t>Incorporar el Enfoque Diferencial en los espacios de participación en salud: definición e implementación de los programas del sector salud.</a:t>
                </a:r>
                <a:r>
                  <a:rPr lang="es-ES" sz="900" kern="0" dirty="0">
                    <a:solidFill>
                      <a:srgbClr val="073763"/>
                    </a:solidFill>
                    <a:latin typeface="Calibri Light" panose="020F0302020204030204" pitchFamily="34" charset="0"/>
                    <a:cs typeface="Calibri" panose="020F0502020204030204" pitchFamily="34" charset="0"/>
                  </a:rPr>
                  <a:t> </a:t>
                </a:r>
              </a:p>
            </p:txBody>
          </p:sp>
        </p:grpSp>
        <p:grpSp>
          <p:nvGrpSpPr>
            <p:cNvPr id="16" name="Grupo 15"/>
            <p:cNvGrpSpPr/>
            <p:nvPr/>
          </p:nvGrpSpPr>
          <p:grpSpPr>
            <a:xfrm>
              <a:off x="5393025" y="1524015"/>
              <a:ext cx="5533641" cy="4662747"/>
              <a:chOff x="5405586" y="1071174"/>
              <a:chExt cx="5533641" cy="4662747"/>
            </a:xfrm>
          </p:grpSpPr>
          <p:grpSp>
            <p:nvGrpSpPr>
              <p:cNvPr id="17" name="Grupo 16"/>
              <p:cNvGrpSpPr/>
              <p:nvPr/>
            </p:nvGrpSpPr>
            <p:grpSpPr>
              <a:xfrm>
                <a:off x="5405586" y="1071174"/>
                <a:ext cx="5521081" cy="876231"/>
                <a:chOff x="-270493" y="2610262"/>
                <a:chExt cx="5521081" cy="876231"/>
              </a:xfrm>
            </p:grpSpPr>
            <p:sp>
              <p:nvSpPr>
                <p:cNvPr id="32" name="Rectángulo redondeado 31"/>
                <p:cNvSpPr/>
                <p:nvPr/>
              </p:nvSpPr>
              <p:spPr>
                <a:xfrm>
                  <a:off x="827068" y="2626684"/>
                  <a:ext cx="4423520" cy="806374"/>
                </a:xfrm>
                <a:prstGeom prst="roundRect">
                  <a:avLst/>
                </a:prstGeom>
                <a:solidFill>
                  <a:srgbClr val="E4EDFE">
                    <a:alpha val="35686"/>
                  </a:srgbClr>
                </a:solidFill>
                <a:ln w="25400" cap="flat" cmpd="sng" algn="ctr">
                  <a:solidFill>
                    <a:srgbClr val="E4EDFE">
                      <a:shade val="50000"/>
                    </a:srgbClr>
                  </a:solidFill>
                  <a:prstDash val="solid"/>
                </a:ln>
                <a:effectLst/>
              </p:spPr>
              <p:txBody>
                <a:bodyPr rtlCol="0" anchor="ctr"/>
                <a:lstStyle/>
                <a:p>
                  <a:pPr algn="just" defTabSz="685827">
                    <a:defRPr/>
                  </a:pPr>
                  <a:r>
                    <a:rPr lang="es-ES" sz="1125" b="1" kern="0" dirty="0">
                      <a:solidFill>
                        <a:srgbClr val="073763"/>
                      </a:solidFill>
                      <a:latin typeface="Calibri Light" panose="020F0302020204030204" pitchFamily="34" charset="0"/>
                      <a:cs typeface="Calibri" panose="020F0502020204030204" pitchFamily="34" charset="0"/>
                    </a:rPr>
                    <a:t>Empoderamiento de la ciudadanía y las organizaciones sociales en salud</a:t>
                  </a:r>
                  <a:endParaRPr lang="es-CO" sz="1125" kern="0" dirty="0">
                    <a:solidFill>
                      <a:srgbClr val="073763"/>
                    </a:solidFill>
                    <a:latin typeface="Calibri Light" panose="020F0302020204030204" pitchFamily="34" charset="0"/>
                    <a:cs typeface="Calibri" panose="020F0502020204030204" pitchFamily="34" charset="0"/>
                  </a:endParaRPr>
                </a:p>
              </p:txBody>
            </p:sp>
            <p:sp>
              <p:nvSpPr>
                <p:cNvPr id="33" name="Llamada rectangular redondeada 32"/>
                <p:cNvSpPr/>
                <p:nvPr/>
              </p:nvSpPr>
              <p:spPr>
                <a:xfrm>
                  <a:off x="-270493" y="2610262"/>
                  <a:ext cx="997200" cy="876231"/>
                </a:xfrm>
                <a:prstGeom prst="wedgeRoundRectCallout">
                  <a:avLst/>
                </a:prstGeom>
                <a:solidFill>
                  <a:srgbClr val="E4EDFE">
                    <a:alpha val="35686"/>
                  </a:srgbClr>
                </a:solidFill>
                <a:ln w="25400" cap="flat" cmpd="sng" algn="ctr">
                  <a:solidFill>
                    <a:srgbClr val="E4EDFE">
                      <a:shade val="50000"/>
                    </a:srgbClr>
                  </a:solidFill>
                  <a:prstDash val="solid"/>
                </a:ln>
                <a:effectLst/>
              </p:spPr>
              <p:txBody>
                <a:bodyPr rtlCol="0" anchor="ctr"/>
                <a:lstStyle/>
                <a:p>
                  <a:pPr algn="ctr" defTabSz="685698">
                    <a:defRPr/>
                  </a:pPr>
                  <a:r>
                    <a:rPr lang="es-ES" sz="2100" b="1" kern="0" dirty="0">
                      <a:solidFill>
                        <a:srgbClr val="073763"/>
                      </a:solidFill>
                      <a:latin typeface="Calibri Light" panose="020F0302020204030204" pitchFamily="34" charset="0"/>
                    </a:rPr>
                    <a:t>Eje2</a:t>
                  </a:r>
                  <a:endParaRPr lang="es-CO" sz="2100" b="1" kern="0" dirty="0">
                    <a:solidFill>
                      <a:srgbClr val="073763"/>
                    </a:solidFill>
                    <a:latin typeface="Calibri Light" panose="020F0302020204030204" pitchFamily="34" charset="0"/>
                  </a:endParaRPr>
                </a:p>
              </p:txBody>
            </p:sp>
          </p:grpSp>
          <p:grpSp>
            <p:nvGrpSpPr>
              <p:cNvPr id="18" name="Grupo 17"/>
              <p:cNvGrpSpPr/>
              <p:nvPr/>
            </p:nvGrpSpPr>
            <p:grpSpPr>
              <a:xfrm>
                <a:off x="5501665" y="2065806"/>
                <a:ext cx="5437562" cy="3668115"/>
                <a:chOff x="-276135" y="1917219"/>
                <a:chExt cx="5437562" cy="3668115"/>
              </a:xfrm>
            </p:grpSpPr>
            <p:sp>
              <p:nvSpPr>
                <p:cNvPr id="24" name="Rectángulo redondeado 23"/>
                <p:cNvSpPr/>
                <p:nvPr/>
              </p:nvSpPr>
              <p:spPr>
                <a:xfrm>
                  <a:off x="-276135" y="1917219"/>
                  <a:ext cx="5425002" cy="642921"/>
                </a:xfrm>
                <a:prstGeom prst="roundRect">
                  <a:avLst/>
                </a:prstGeom>
                <a:solidFill>
                  <a:srgbClr val="E4EDFE"/>
                </a:solidFill>
                <a:ln w="25400" cap="flat" cmpd="sng" algn="ctr">
                  <a:solidFill>
                    <a:srgbClr val="E4EDFE">
                      <a:shade val="50000"/>
                    </a:srgbClr>
                  </a:solidFill>
                  <a:prstDash val="solid"/>
                </a:ln>
                <a:effectLst/>
              </p:spPr>
              <p:txBody>
                <a:bodyPr rtlCol="0" anchor="ctr"/>
                <a:lstStyle/>
                <a:p>
                  <a:pPr algn="just" defTabSz="685698" fontAlgn="ctr">
                    <a:buClr>
                      <a:srgbClr val="000000"/>
                    </a:buClr>
                    <a:defRPr/>
                  </a:pPr>
                  <a:r>
                    <a:rPr lang="es-ES" sz="1050" b="1" kern="0" dirty="0">
                      <a:solidFill>
                        <a:srgbClr val="073763"/>
                      </a:solidFill>
                      <a:latin typeface="Calibri Light" panose="020F0302020204030204" pitchFamily="34" charset="0"/>
                      <a:cs typeface="Calibri" panose="020F0502020204030204" pitchFamily="34" charset="0"/>
                      <a:sym typeface="Arial"/>
                    </a:rPr>
                    <a:t>a) </a:t>
                  </a:r>
                  <a:r>
                    <a:rPr lang="es-ES" sz="900" kern="0" dirty="0">
                      <a:solidFill>
                        <a:srgbClr val="073763"/>
                      </a:solidFill>
                      <a:latin typeface="Calibri Light" panose="020F0302020204030204" pitchFamily="34" charset="0"/>
                      <a:cs typeface="Calibri" panose="020F0502020204030204" pitchFamily="34" charset="0"/>
                      <a:sym typeface="Arial"/>
                    </a:rPr>
                    <a:t>Crear una estrategia pedagógica permanente en salud para cualificar a los ciudadanos en los procesos de participación, en los temas de interés en salud y en el derecho a la salud.</a:t>
                  </a:r>
                  <a:endParaRPr lang="es-ES" sz="900" kern="0" dirty="0">
                    <a:solidFill>
                      <a:srgbClr val="073763"/>
                    </a:solidFill>
                    <a:latin typeface="Calibri Light" panose="020F0302020204030204" pitchFamily="34" charset="0"/>
                    <a:cs typeface="Calibri" panose="020F0502020204030204" pitchFamily="34" charset="0"/>
                  </a:endParaRPr>
                </a:p>
              </p:txBody>
            </p:sp>
            <p:sp>
              <p:nvSpPr>
                <p:cNvPr id="25" name="Rectángulo redondeado 24"/>
                <p:cNvSpPr/>
                <p:nvPr/>
              </p:nvSpPr>
              <p:spPr>
                <a:xfrm>
                  <a:off x="-276135" y="2611421"/>
                  <a:ext cx="5411353" cy="334734"/>
                </a:xfrm>
                <a:prstGeom prst="roundRect">
                  <a:avLst/>
                </a:prstGeom>
                <a:solidFill>
                  <a:srgbClr val="E4EDFE"/>
                </a:solidFill>
                <a:ln w="25400" cap="flat" cmpd="sng" algn="ctr">
                  <a:solidFill>
                    <a:srgbClr val="E4EDFE">
                      <a:shade val="50000"/>
                    </a:srgbClr>
                  </a:solidFill>
                  <a:prstDash val="solid"/>
                </a:ln>
                <a:effectLst/>
              </p:spPr>
              <p:txBody>
                <a:bodyPr rtlCol="0" anchor="ctr"/>
                <a:lstStyle/>
                <a:p>
                  <a:pPr algn="just" defTabSz="685698" fontAlgn="ctr">
                    <a:buClr>
                      <a:srgbClr val="000000"/>
                    </a:buClr>
                    <a:defRPr/>
                  </a:pPr>
                  <a:r>
                    <a:rPr lang="es-ES" sz="900" kern="0" dirty="0">
                      <a:solidFill>
                        <a:srgbClr val="073763"/>
                      </a:solidFill>
                      <a:latin typeface="Calibri Light" panose="020F0302020204030204" pitchFamily="34" charset="0"/>
                      <a:cs typeface="Calibri" panose="020F0502020204030204" pitchFamily="34" charset="0"/>
                    </a:rPr>
                    <a:t> </a:t>
                  </a:r>
                  <a:r>
                    <a:rPr lang="es-ES" sz="1050" b="1" kern="0" dirty="0">
                      <a:solidFill>
                        <a:srgbClr val="073763"/>
                      </a:solidFill>
                      <a:latin typeface="Calibri Light" panose="020F0302020204030204" pitchFamily="34" charset="0"/>
                      <a:cs typeface="Calibri" panose="020F0502020204030204" pitchFamily="34" charset="0"/>
                    </a:rPr>
                    <a:t>b) </a:t>
                  </a:r>
                  <a:r>
                    <a:rPr lang="es-ES" sz="900" kern="0" dirty="0">
                      <a:solidFill>
                        <a:srgbClr val="073763"/>
                      </a:solidFill>
                      <a:latin typeface="Calibri Light" panose="020F0302020204030204" pitchFamily="34" charset="0"/>
                      <a:cs typeface="Calibri" panose="020F0502020204030204" pitchFamily="34" charset="0"/>
                    </a:rPr>
                    <a:t>Establecer los incentivos que propicien la participación social y comunitaria.</a:t>
                  </a:r>
                </a:p>
              </p:txBody>
            </p:sp>
            <p:sp>
              <p:nvSpPr>
                <p:cNvPr id="26" name="Rectángulo redondeado 25"/>
                <p:cNvSpPr/>
                <p:nvPr/>
              </p:nvSpPr>
              <p:spPr>
                <a:xfrm>
                  <a:off x="-276135" y="3002688"/>
                  <a:ext cx="5437561" cy="590519"/>
                </a:xfrm>
                <a:prstGeom prst="roundRect">
                  <a:avLst/>
                </a:prstGeom>
                <a:solidFill>
                  <a:srgbClr val="E4EDFE"/>
                </a:solidFill>
                <a:ln w="25400" cap="flat" cmpd="sng" algn="ctr">
                  <a:solidFill>
                    <a:srgbClr val="E4EDFE">
                      <a:shade val="50000"/>
                    </a:srgbClr>
                  </a:solidFill>
                  <a:prstDash val="solid"/>
                </a:ln>
                <a:effectLst/>
              </p:spPr>
              <p:txBody>
                <a:bodyPr rtlCol="0" anchor="ctr"/>
                <a:lstStyle/>
                <a:p>
                  <a:pPr algn="just" defTabSz="685698" fontAlgn="ctr">
                    <a:defRPr/>
                  </a:pPr>
                  <a:r>
                    <a:rPr lang="es-ES" sz="1050" b="1" kern="0" dirty="0">
                      <a:solidFill>
                        <a:srgbClr val="073763"/>
                      </a:solidFill>
                      <a:latin typeface="Calibri Light" panose="020F0302020204030204" pitchFamily="34" charset="0"/>
                      <a:cs typeface="Calibri" panose="020F0502020204030204" pitchFamily="34" charset="0"/>
                    </a:rPr>
                    <a:t>c) </a:t>
                  </a:r>
                  <a:r>
                    <a:rPr lang="es-ES" sz="900" kern="0" dirty="0">
                      <a:solidFill>
                        <a:srgbClr val="073763"/>
                      </a:solidFill>
                      <a:latin typeface="Calibri Light" panose="020F0302020204030204" pitchFamily="34" charset="0"/>
                      <a:cs typeface="Calibri" panose="020F0502020204030204" pitchFamily="34" charset="0"/>
                    </a:rPr>
                    <a:t>Impulsar y promocionar las iniciativas del uso y apropiación de las Tecnologías de Información y las Comunicaciones (TICs) en las organizaciones sociales en salud.</a:t>
                  </a:r>
                </a:p>
              </p:txBody>
            </p:sp>
            <p:sp>
              <p:nvSpPr>
                <p:cNvPr id="27" name="Rectángulo redondeado 26"/>
                <p:cNvSpPr/>
                <p:nvPr/>
              </p:nvSpPr>
              <p:spPr>
                <a:xfrm>
                  <a:off x="-276135" y="3650901"/>
                  <a:ext cx="5437561" cy="612307"/>
                </a:xfrm>
                <a:prstGeom prst="roundRect">
                  <a:avLst/>
                </a:prstGeom>
                <a:solidFill>
                  <a:srgbClr val="E4EDFE"/>
                </a:solidFill>
                <a:ln w="25400" cap="flat" cmpd="sng" algn="ctr">
                  <a:solidFill>
                    <a:srgbClr val="E4EDFE">
                      <a:shade val="50000"/>
                    </a:srgbClr>
                  </a:solidFill>
                  <a:prstDash val="solid"/>
                </a:ln>
                <a:effectLst/>
              </p:spPr>
              <p:txBody>
                <a:bodyPr rtlCol="0" anchor="ctr"/>
                <a:lstStyle/>
                <a:p>
                  <a:pPr algn="just" defTabSz="685698" fontAlgn="ctr">
                    <a:defRPr/>
                  </a:pPr>
                  <a:r>
                    <a:rPr lang="es-ES" sz="1050" b="1" kern="0" dirty="0">
                      <a:solidFill>
                        <a:srgbClr val="073763"/>
                      </a:solidFill>
                      <a:latin typeface="Calibri Light" panose="020F0302020204030204" pitchFamily="34" charset="0"/>
                      <a:cs typeface="Calibri" panose="020F0502020204030204" pitchFamily="34" charset="0"/>
                    </a:rPr>
                    <a:t>d) </a:t>
                  </a:r>
                  <a:r>
                    <a:rPr lang="es-ES" sz="900" kern="0" dirty="0">
                      <a:solidFill>
                        <a:srgbClr val="073763"/>
                      </a:solidFill>
                      <a:latin typeface="Calibri Light" panose="020F0302020204030204" pitchFamily="34" charset="0"/>
                      <a:cs typeface="Calibri" panose="020F0502020204030204" pitchFamily="34" charset="0"/>
                    </a:rPr>
                    <a:t>Fortalecer las estrategias de información y comunicación incluido el acceso a medios, boletines, periódicos que posibilite espacios a las organizaciones para impulsar y visibilizar sus procesos participativos.</a:t>
                  </a:r>
                </a:p>
              </p:txBody>
            </p:sp>
            <p:sp>
              <p:nvSpPr>
                <p:cNvPr id="28" name="Rectángulo redondeado 27"/>
                <p:cNvSpPr/>
                <p:nvPr/>
              </p:nvSpPr>
              <p:spPr>
                <a:xfrm>
                  <a:off x="-276135" y="4314705"/>
                  <a:ext cx="5437560" cy="570269"/>
                </a:xfrm>
                <a:prstGeom prst="roundRect">
                  <a:avLst/>
                </a:prstGeom>
                <a:solidFill>
                  <a:srgbClr val="E4EDFE"/>
                </a:solidFill>
                <a:ln w="25400" cap="flat" cmpd="sng" algn="ctr">
                  <a:solidFill>
                    <a:srgbClr val="E4EDFE">
                      <a:shade val="50000"/>
                    </a:srgbClr>
                  </a:solidFill>
                  <a:prstDash val="solid"/>
                </a:ln>
                <a:effectLst/>
              </p:spPr>
              <p:txBody>
                <a:bodyPr rtlCol="0" anchor="ctr"/>
                <a:lstStyle/>
                <a:p>
                  <a:pPr algn="just" defTabSz="685698" fontAlgn="ctr">
                    <a:buClr>
                      <a:srgbClr val="000000"/>
                    </a:buClr>
                    <a:defRPr/>
                  </a:pPr>
                  <a:r>
                    <a:rPr lang="es-ES" sz="1050" b="1" kern="0" dirty="0">
                      <a:solidFill>
                        <a:srgbClr val="073763"/>
                      </a:solidFill>
                      <a:latin typeface="Calibri Light" panose="020F0302020204030204" pitchFamily="34" charset="0"/>
                      <a:cs typeface="Calibri" panose="020F0502020204030204" pitchFamily="34" charset="0"/>
                      <a:sym typeface="Arial"/>
                    </a:rPr>
                    <a:t>e) </a:t>
                  </a:r>
                  <a:r>
                    <a:rPr lang="es-ES" sz="900" kern="0" dirty="0">
                      <a:solidFill>
                        <a:srgbClr val="073763"/>
                      </a:solidFill>
                      <a:latin typeface="Calibri Light" panose="020F0302020204030204" pitchFamily="34" charset="0"/>
                      <a:cs typeface="Calibri" panose="020F0502020204030204" pitchFamily="34" charset="0"/>
                      <a:sym typeface="Arial"/>
                    </a:rPr>
                    <a:t>Promover las formas de convocatoria de los espacios de participación que reconozca las dinámicas territoriales y comunitarias del sector salud.</a:t>
                  </a:r>
                </a:p>
              </p:txBody>
            </p:sp>
            <p:sp>
              <p:nvSpPr>
                <p:cNvPr id="31" name="Rectángulo redondeado 30"/>
                <p:cNvSpPr/>
                <p:nvPr/>
              </p:nvSpPr>
              <p:spPr>
                <a:xfrm>
                  <a:off x="-276135" y="4950840"/>
                  <a:ext cx="5437562" cy="634494"/>
                </a:xfrm>
                <a:prstGeom prst="roundRect">
                  <a:avLst/>
                </a:prstGeom>
                <a:solidFill>
                  <a:srgbClr val="E4EDFE"/>
                </a:solidFill>
                <a:ln w="25400" cap="flat" cmpd="sng" algn="ctr">
                  <a:solidFill>
                    <a:srgbClr val="E4EDFE">
                      <a:shade val="50000"/>
                    </a:srgbClr>
                  </a:solidFill>
                  <a:prstDash val="solid"/>
                </a:ln>
                <a:effectLst/>
              </p:spPr>
              <p:txBody>
                <a:bodyPr rtlCol="0" anchor="ctr"/>
                <a:lstStyle/>
                <a:p>
                  <a:pPr defTabSz="685698" fontAlgn="ctr">
                    <a:buClr>
                      <a:srgbClr val="000000"/>
                    </a:buClr>
                    <a:defRPr/>
                  </a:pPr>
                  <a:r>
                    <a:rPr lang="es-ES" sz="1050" b="1" kern="0" dirty="0">
                      <a:solidFill>
                        <a:srgbClr val="3333FF"/>
                      </a:solidFill>
                      <a:latin typeface="Calibri Light" panose="020F0302020204030204" pitchFamily="34" charset="0"/>
                      <a:cs typeface="Calibri" panose="020F0502020204030204" pitchFamily="34" charset="0"/>
                      <a:sym typeface="Arial"/>
                    </a:rPr>
                    <a:t>f) </a:t>
                  </a:r>
                  <a:r>
                    <a:rPr lang="es-ES" sz="900" kern="0" dirty="0">
                      <a:solidFill>
                        <a:srgbClr val="073763"/>
                      </a:solidFill>
                      <a:latin typeface="Calibri Light" panose="020F0302020204030204" pitchFamily="34" charset="0"/>
                      <a:cs typeface="Calibri" panose="020F0502020204030204" pitchFamily="34" charset="0"/>
                      <a:sym typeface="Arial"/>
                    </a:rPr>
                    <a:t>Gestionar recursos para la financiación de iniciativas comunitarias para que la comunidad incida, intervenga y decida en el ciclo de las políticas en salud.</a:t>
                  </a:r>
                  <a:endParaRPr lang="es-ES" sz="900" kern="0" dirty="0">
                    <a:solidFill>
                      <a:srgbClr val="073763"/>
                    </a:solidFill>
                    <a:latin typeface="Calibri Light" panose="020F0302020204030204" pitchFamily="34" charset="0"/>
                    <a:cs typeface="Calibri" panose="020F0502020204030204" pitchFamily="34" charset="0"/>
                  </a:endParaRPr>
                </a:p>
              </p:txBody>
            </p:sp>
          </p:grpSp>
        </p:grpSp>
      </p:grpSp>
      <p:sp>
        <p:nvSpPr>
          <p:cNvPr id="3" name="CuadroTexto 2"/>
          <p:cNvSpPr txBox="1"/>
          <p:nvPr/>
        </p:nvSpPr>
        <p:spPr>
          <a:xfrm>
            <a:off x="2619374" y="709054"/>
            <a:ext cx="4866907" cy="415498"/>
          </a:xfrm>
          <a:prstGeom prst="rect">
            <a:avLst/>
          </a:prstGeom>
          <a:noFill/>
        </p:spPr>
        <p:txBody>
          <a:bodyPr wrap="square" rtlCol="0">
            <a:spAutoFit/>
          </a:bodyPr>
          <a:lstStyle/>
          <a:p>
            <a:r>
              <a:rPr lang="es-ES" sz="2100" b="1" dirty="0">
                <a:solidFill>
                  <a:srgbClr val="1C3868"/>
                </a:solidFill>
                <a:latin typeface="Calibri Light" panose="020F0302020204030204" pitchFamily="34" charset="0"/>
              </a:rPr>
              <a:t>Líneas de acción que aplican a las EPS - IPS</a:t>
            </a:r>
            <a:endParaRPr lang="es-CO" sz="2100" b="1" dirty="0">
              <a:solidFill>
                <a:srgbClr val="1C3868"/>
              </a:solidFill>
              <a:latin typeface="Calibri Light" panose="020F0302020204030204" pitchFamily="34" charset="0"/>
            </a:endParaRPr>
          </a:p>
        </p:txBody>
      </p:sp>
    </p:spTree>
    <p:extLst>
      <p:ext uri="{BB962C8B-B14F-4D97-AF65-F5344CB8AC3E}">
        <p14:creationId xmlns:p14="http://schemas.microsoft.com/office/powerpoint/2010/main" val="88175775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223496" y="419022"/>
            <a:ext cx="6858000" cy="40249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CO" sz="2400" dirty="0">
              <a:latin typeface="Arial" pitchFamily="34" charset="0"/>
              <a:cs typeface="Arial" panose="020B0604020202020204" pitchFamily="34" charset="0"/>
            </a:endParaRPr>
          </a:p>
          <a:p>
            <a:pPr algn="ctr"/>
            <a:r>
              <a:rPr lang="es-CO" sz="2400" dirty="0">
                <a:latin typeface="Arial" pitchFamily="34" charset="0"/>
                <a:cs typeface="Arial" panose="020B0604020202020204" pitchFamily="34" charset="0"/>
              </a:rPr>
              <a:t>SECRETARÍA DISTRITAL DE SALUD</a:t>
            </a:r>
            <a:br>
              <a:rPr lang="es-CO" sz="2400" dirty="0">
                <a:latin typeface="Arial" pitchFamily="34" charset="0"/>
                <a:cs typeface="Arial" panose="020B0604020202020204" pitchFamily="34" charset="0"/>
              </a:rPr>
            </a:br>
            <a:endParaRPr lang="es-CO" sz="2400" dirty="0">
              <a:latin typeface="Arial" pitchFamily="34" charset="0"/>
              <a:cs typeface="Arial" panose="020B0604020202020204" pitchFamily="34" charset="0"/>
            </a:endParaRPr>
          </a:p>
          <a:p>
            <a:pPr algn="ctr"/>
            <a:br>
              <a:rPr lang="es-CO" sz="2400" dirty="0">
                <a:latin typeface="Arial" pitchFamily="34" charset="0"/>
                <a:cs typeface="Arial" panose="020B0604020202020204" pitchFamily="34" charset="0"/>
              </a:rPr>
            </a:br>
            <a:r>
              <a:rPr lang="es-CO" sz="2400" dirty="0">
                <a:latin typeface="Arial" pitchFamily="34" charset="0"/>
                <a:cs typeface="Arial" panose="020B0604020202020204" pitchFamily="34" charset="0"/>
              </a:rPr>
              <a:t>DIRECCIÓN DE PARTICIPACIÓN SOCIAL, GESTIÓN TERRITORIAL Y TRANSECTORIALIDAD.</a:t>
            </a:r>
            <a:br>
              <a:rPr lang="es-CO" sz="2400" dirty="0">
                <a:latin typeface="Arial" pitchFamily="34" charset="0"/>
                <a:cs typeface="Arial" panose="020B0604020202020204" pitchFamily="34" charset="0"/>
              </a:rPr>
            </a:br>
            <a:br>
              <a:rPr lang="es-CO" sz="2400" dirty="0">
                <a:latin typeface="Arial" pitchFamily="34" charset="0"/>
                <a:cs typeface="Arial" panose="020B0604020202020204" pitchFamily="34" charset="0"/>
              </a:rPr>
            </a:br>
            <a:r>
              <a:rPr lang="es-CO" sz="2400" dirty="0">
                <a:latin typeface="Arial" pitchFamily="34" charset="0"/>
                <a:cs typeface="Arial" panose="020B0604020202020204" pitchFamily="34" charset="0"/>
              </a:rPr>
              <a:t>Lineamientos para la gestión en participación social 2022</a:t>
            </a:r>
            <a:br>
              <a:rPr lang="es-CO" sz="2400" dirty="0">
                <a:latin typeface="Arial" pitchFamily="34" charset="0"/>
                <a:cs typeface="Arial" panose="020B0604020202020204" pitchFamily="34" charset="0"/>
              </a:rPr>
            </a:br>
            <a:br>
              <a:rPr lang="es-CO" sz="2400" dirty="0">
                <a:solidFill>
                  <a:srgbClr val="0070C0"/>
                </a:solidFill>
                <a:latin typeface="Arial" panose="020B0604020202020204" pitchFamily="34" charset="0"/>
                <a:cs typeface="Arial" panose="020B0604020202020204" pitchFamily="34" charset="0"/>
              </a:rPr>
            </a:br>
            <a:r>
              <a:rPr lang="es-CO" sz="2400" dirty="0">
                <a:latin typeface="Arial" panose="020B0604020202020204" pitchFamily="34" charset="0"/>
                <a:cs typeface="Arial" panose="020B0604020202020204" pitchFamily="34" charset="0"/>
              </a:rPr>
              <a:t>Enero 2022</a:t>
            </a:r>
            <a:br>
              <a:rPr lang="es-CO" sz="1600" dirty="0">
                <a:latin typeface="Arial" panose="020B0604020202020204" pitchFamily="34" charset="0"/>
                <a:cs typeface="Arial" panose="020B0604020202020204" pitchFamily="34" charset="0"/>
              </a:rPr>
            </a:br>
            <a:endParaRPr lang="es-CO"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0323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C936C2A1-2E1C-9645-8A08-0694862CF7AF}"/>
              </a:ext>
            </a:extLst>
          </p:cNvPr>
          <p:cNvSpPr txBox="1"/>
          <p:nvPr/>
        </p:nvSpPr>
        <p:spPr>
          <a:xfrm>
            <a:off x="745637" y="287334"/>
            <a:ext cx="4166802" cy="461665"/>
          </a:xfrm>
          <a:prstGeom prst="rect">
            <a:avLst/>
          </a:prstGeom>
          <a:solidFill>
            <a:srgbClr val="12367E"/>
          </a:solidFill>
          <a:ln>
            <a:noFill/>
          </a:ln>
        </p:spPr>
        <p:txBody>
          <a:bodyPr wrap="square" rtlCol="0">
            <a:spAutoFit/>
          </a:bodyPr>
          <a:lstStyle/>
          <a:p>
            <a:pPr>
              <a:defRPr/>
            </a:pPr>
            <a:r>
              <a:rPr lang="es-CO" sz="2400" b="1" dirty="0">
                <a:solidFill>
                  <a:prstClr val="white"/>
                </a:solidFill>
                <a:latin typeface="Calibri Light" panose="020F0302020204030204" pitchFamily="34" charset="0"/>
                <a:cs typeface="Arial" panose="020B0604020202020204" pitchFamily="34" charset="0"/>
              </a:rPr>
              <a:t>Operación de la PPSS</a:t>
            </a:r>
          </a:p>
        </p:txBody>
      </p:sp>
      <p:cxnSp>
        <p:nvCxnSpPr>
          <p:cNvPr id="9" name="Conector recto 8">
            <a:extLst>
              <a:ext uri="{FF2B5EF4-FFF2-40B4-BE49-F238E27FC236}">
                <a16:creationId xmlns:a16="http://schemas.microsoft.com/office/drawing/2014/main" id="{6AD109E3-7984-B240-BE80-618EC5D00936}"/>
              </a:ext>
            </a:extLst>
          </p:cNvPr>
          <p:cNvCxnSpPr>
            <a:cxnSpLocks/>
          </p:cNvCxnSpPr>
          <p:nvPr/>
        </p:nvCxnSpPr>
        <p:spPr>
          <a:xfrm>
            <a:off x="613295" y="287334"/>
            <a:ext cx="0" cy="438262"/>
          </a:xfrm>
          <a:prstGeom prst="line">
            <a:avLst/>
          </a:prstGeom>
          <a:ln w="28575">
            <a:solidFill>
              <a:srgbClr val="12367E"/>
            </a:solidFill>
          </a:ln>
        </p:spPr>
        <p:style>
          <a:lnRef idx="1">
            <a:schemeClr val="accent1"/>
          </a:lnRef>
          <a:fillRef idx="0">
            <a:schemeClr val="accent1"/>
          </a:fillRef>
          <a:effectRef idx="0">
            <a:schemeClr val="accent1"/>
          </a:effectRef>
          <a:fontRef idx="minor">
            <a:schemeClr val="tx1"/>
          </a:fontRef>
        </p:style>
      </p:cxnSp>
      <p:grpSp>
        <p:nvGrpSpPr>
          <p:cNvPr id="2" name="Grupo 1"/>
          <p:cNvGrpSpPr/>
          <p:nvPr/>
        </p:nvGrpSpPr>
        <p:grpSpPr>
          <a:xfrm>
            <a:off x="185915" y="1577782"/>
            <a:ext cx="8720398" cy="3189416"/>
            <a:chOff x="153592" y="1275913"/>
            <a:chExt cx="11627197" cy="4252554"/>
          </a:xfrm>
        </p:grpSpPr>
        <p:grpSp>
          <p:nvGrpSpPr>
            <p:cNvPr id="49" name="Grupo 48"/>
            <p:cNvGrpSpPr/>
            <p:nvPr/>
          </p:nvGrpSpPr>
          <p:grpSpPr>
            <a:xfrm>
              <a:off x="153592" y="1281191"/>
              <a:ext cx="3548425" cy="4035635"/>
              <a:chOff x="726574" y="809319"/>
              <a:chExt cx="3548425" cy="4035635"/>
            </a:xfrm>
            <a:solidFill>
              <a:schemeClr val="bg1"/>
            </a:solidFill>
          </p:grpSpPr>
          <p:grpSp>
            <p:nvGrpSpPr>
              <p:cNvPr id="50" name="Grupo 49"/>
              <p:cNvGrpSpPr/>
              <p:nvPr/>
            </p:nvGrpSpPr>
            <p:grpSpPr>
              <a:xfrm>
                <a:off x="726574" y="809319"/>
                <a:ext cx="3489253" cy="698402"/>
                <a:chOff x="369650" y="3709519"/>
                <a:chExt cx="3489253" cy="698402"/>
              </a:xfrm>
              <a:grpFill/>
            </p:grpSpPr>
            <p:sp>
              <p:nvSpPr>
                <p:cNvPr id="60" name="Rectángulo redondeado 59"/>
                <p:cNvSpPr/>
                <p:nvPr/>
              </p:nvSpPr>
              <p:spPr>
                <a:xfrm>
                  <a:off x="1504546" y="3709519"/>
                  <a:ext cx="2354357" cy="698401"/>
                </a:xfrm>
                <a:prstGeom prst="roundRect">
                  <a:avLst/>
                </a:prstGeom>
                <a:solidFill>
                  <a:srgbClr val="E4EDFE"/>
                </a:solidFill>
                <a:ln w="25400" cap="flat" cmpd="sng" algn="ctr">
                  <a:solidFill>
                    <a:srgbClr val="E4EDFE">
                      <a:shade val="50000"/>
                    </a:srgbClr>
                  </a:solidFill>
                  <a:prstDash val="solid"/>
                </a:ln>
                <a:effectLst/>
              </p:spPr>
              <p:txBody>
                <a:bodyPr rtlCol="0" anchor="ctr"/>
                <a:lstStyle/>
                <a:p>
                  <a:pPr algn="just" defTabSz="685698">
                    <a:defRPr/>
                  </a:pPr>
                  <a:r>
                    <a:rPr lang="es-ES" sz="1125" b="1" kern="0" dirty="0">
                      <a:solidFill>
                        <a:srgbClr val="073763"/>
                      </a:solidFill>
                      <a:latin typeface="Calibri Light" panose="020F0302020204030204" pitchFamily="34" charset="0"/>
                      <a:cs typeface="Calibri" panose="020F0502020204030204" pitchFamily="34" charset="0"/>
                      <a:sym typeface="Arial"/>
                    </a:rPr>
                    <a:t>Impulso a la cultura de la salud</a:t>
                  </a:r>
                  <a:endParaRPr lang="es-ES" sz="1125" b="1" kern="0" dirty="0">
                    <a:solidFill>
                      <a:srgbClr val="000000"/>
                    </a:solidFill>
                    <a:latin typeface="Calibri Light" panose="020F0302020204030204" pitchFamily="34" charset="0"/>
                    <a:ea typeface="Calibri"/>
                    <a:cs typeface="Calibri" panose="020F0502020204030204" pitchFamily="34" charset="0"/>
                  </a:endParaRPr>
                </a:p>
              </p:txBody>
            </p:sp>
            <p:sp>
              <p:nvSpPr>
                <p:cNvPr id="61" name="Llamada rectangular redondeada 60"/>
                <p:cNvSpPr/>
                <p:nvPr/>
              </p:nvSpPr>
              <p:spPr>
                <a:xfrm>
                  <a:off x="369650" y="3709520"/>
                  <a:ext cx="1038439" cy="698401"/>
                </a:xfrm>
                <a:prstGeom prst="wedgeRoundRectCallout">
                  <a:avLst/>
                </a:prstGeom>
                <a:solidFill>
                  <a:srgbClr val="E4EDFE"/>
                </a:solidFill>
                <a:ln w="25400" cap="flat" cmpd="sng" algn="ctr">
                  <a:solidFill>
                    <a:srgbClr val="E4EDFE">
                      <a:shade val="50000"/>
                    </a:srgbClr>
                  </a:solidFill>
                  <a:prstDash val="solid"/>
                </a:ln>
                <a:effectLst/>
              </p:spPr>
              <p:txBody>
                <a:bodyPr rtlCol="0" anchor="ctr"/>
                <a:lstStyle/>
                <a:p>
                  <a:pPr algn="just" defTabSz="685698"/>
                  <a:r>
                    <a:rPr lang="es-ES" sz="2100" b="1" kern="0" dirty="0">
                      <a:solidFill>
                        <a:srgbClr val="073763"/>
                      </a:solidFill>
                      <a:latin typeface="Calibri Light" panose="020F0302020204030204" pitchFamily="34" charset="0"/>
                      <a:cs typeface="Calibri" panose="020F0502020204030204" pitchFamily="34" charset="0"/>
                    </a:rPr>
                    <a:t>Eje 3</a:t>
                  </a:r>
                  <a:endParaRPr lang="es-CO" sz="2100" b="1" kern="0" dirty="0">
                    <a:solidFill>
                      <a:srgbClr val="073763"/>
                    </a:solidFill>
                    <a:latin typeface="Calibri Light" panose="020F0302020204030204" pitchFamily="34" charset="0"/>
                    <a:cs typeface="Calibri" panose="020F0502020204030204" pitchFamily="34" charset="0"/>
                  </a:endParaRPr>
                </a:p>
              </p:txBody>
            </p:sp>
          </p:grpSp>
          <p:grpSp>
            <p:nvGrpSpPr>
              <p:cNvPr id="51" name="Grupo 50"/>
              <p:cNvGrpSpPr/>
              <p:nvPr/>
            </p:nvGrpSpPr>
            <p:grpSpPr>
              <a:xfrm>
                <a:off x="763176" y="1661453"/>
                <a:ext cx="3511823" cy="3183501"/>
                <a:chOff x="473983" y="1861650"/>
                <a:chExt cx="1861576" cy="3183501"/>
              </a:xfrm>
              <a:grpFill/>
            </p:grpSpPr>
            <p:sp>
              <p:nvSpPr>
                <p:cNvPr id="56" name="Rectángulo redondeado 55"/>
                <p:cNvSpPr/>
                <p:nvPr/>
              </p:nvSpPr>
              <p:spPr>
                <a:xfrm>
                  <a:off x="473983" y="1861650"/>
                  <a:ext cx="1844054" cy="740553"/>
                </a:xfrm>
                <a:prstGeom prst="roundRect">
                  <a:avLst/>
                </a:prstGeom>
                <a:solidFill>
                  <a:srgbClr val="E4EDFE"/>
                </a:solidFill>
                <a:ln w="25400" cap="flat" cmpd="sng" algn="ctr">
                  <a:solidFill>
                    <a:srgbClr val="E4EDFE">
                      <a:shade val="50000"/>
                    </a:srgbClr>
                  </a:solidFill>
                  <a:prstDash val="solid"/>
                </a:ln>
                <a:effectLst/>
              </p:spPr>
              <p:txBody>
                <a:bodyPr rtlCol="0" anchor="ctr"/>
                <a:lstStyle/>
                <a:p>
                  <a:pPr algn="just" defTabSz="685698" fontAlgn="ctr">
                    <a:buClr>
                      <a:srgbClr val="000000"/>
                    </a:buClr>
                    <a:defRPr/>
                  </a:pPr>
                  <a:r>
                    <a:rPr lang="es-ES" sz="1050" b="1" kern="0" dirty="0">
                      <a:solidFill>
                        <a:srgbClr val="073763"/>
                      </a:solidFill>
                      <a:latin typeface="Calibri Light" panose="020F0302020204030204" pitchFamily="34" charset="0"/>
                      <a:cs typeface="Calibri" panose="020F0502020204030204" pitchFamily="34" charset="0"/>
                      <a:sym typeface="Arial"/>
                    </a:rPr>
                    <a:t>a) </a:t>
                  </a:r>
                  <a:r>
                    <a:rPr lang="es-ES" sz="900" kern="0" dirty="0">
                      <a:solidFill>
                        <a:srgbClr val="073763"/>
                      </a:solidFill>
                      <a:latin typeface="Calibri Light" panose="020F0302020204030204" pitchFamily="34" charset="0"/>
                      <a:cs typeface="Calibri" panose="020F0502020204030204" pitchFamily="34" charset="0"/>
                      <a:sym typeface="Arial"/>
                    </a:rPr>
                    <a:t>Definir e implementar las estrategias de incidencia y formación.</a:t>
                  </a:r>
                  <a:endParaRPr lang="es-ES" sz="900" kern="0" dirty="0">
                    <a:solidFill>
                      <a:srgbClr val="073763"/>
                    </a:solidFill>
                    <a:latin typeface="Calibri Light" panose="020F0302020204030204" pitchFamily="34" charset="0"/>
                    <a:cs typeface="Calibri" panose="020F0502020204030204" pitchFamily="34" charset="0"/>
                  </a:endParaRPr>
                </a:p>
              </p:txBody>
            </p:sp>
            <p:sp>
              <p:nvSpPr>
                <p:cNvPr id="57" name="Rectángulo redondeado 56"/>
                <p:cNvSpPr/>
                <p:nvPr/>
              </p:nvSpPr>
              <p:spPr>
                <a:xfrm>
                  <a:off x="473983" y="2651831"/>
                  <a:ext cx="1861576" cy="782885"/>
                </a:xfrm>
                <a:prstGeom prst="roundRect">
                  <a:avLst/>
                </a:prstGeom>
                <a:solidFill>
                  <a:srgbClr val="E4EDFE"/>
                </a:solidFill>
                <a:ln w="25400" cap="flat" cmpd="sng" algn="ctr">
                  <a:solidFill>
                    <a:srgbClr val="E4EDFE">
                      <a:shade val="50000"/>
                    </a:srgbClr>
                  </a:solidFill>
                  <a:prstDash val="solid"/>
                </a:ln>
                <a:effectLst/>
              </p:spPr>
              <p:txBody>
                <a:bodyPr rtlCol="0" anchor="ctr"/>
                <a:lstStyle/>
                <a:p>
                  <a:pPr algn="just" defTabSz="685698" fontAlgn="ctr">
                    <a:buClr>
                      <a:srgbClr val="000000"/>
                    </a:buClr>
                    <a:defRPr/>
                  </a:pPr>
                  <a:r>
                    <a:rPr lang="es-ES" sz="1050" b="1" kern="0" dirty="0">
                      <a:solidFill>
                        <a:srgbClr val="073763"/>
                      </a:solidFill>
                      <a:latin typeface="Calibri Light" panose="020F0302020204030204" pitchFamily="34" charset="0"/>
                      <a:cs typeface="Calibri" panose="020F0502020204030204" pitchFamily="34" charset="0"/>
                    </a:rPr>
                    <a:t>b) </a:t>
                  </a:r>
                  <a:r>
                    <a:rPr lang="es-ES" sz="900" kern="0" dirty="0">
                      <a:solidFill>
                        <a:srgbClr val="073763"/>
                      </a:solidFill>
                      <a:latin typeface="Calibri Light" panose="020F0302020204030204" pitchFamily="34" charset="0"/>
                      <a:cs typeface="Calibri" panose="020F0502020204030204" pitchFamily="34" charset="0"/>
                    </a:rPr>
                    <a:t>Diseñar una estrategia de comunicación e información sobre cultura de bienestar y salud con perspectiva comunitaria.</a:t>
                  </a:r>
                </a:p>
              </p:txBody>
            </p:sp>
            <p:sp>
              <p:nvSpPr>
                <p:cNvPr id="58" name="Rectángulo redondeado 57"/>
                <p:cNvSpPr/>
                <p:nvPr/>
              </p:nvSpPr>
              <p:spPr>
                <a:xfrm>
                  <a:off x="473983" y="3484344"/>
                  <a:ext cx="1861576" cy="709343"/>
                </a:xfrm>
                <a:prstGeom prst="roundRect">
                  <a:avLst/>
                </a:prstGeom>
                <a:solidFill>
                  <a:srgbClr val="E4EDFE"/>
                </a:solidFill>
                <a:ln w="25400" cap="flat" cmpd="sng" algn="ctr">
                  <a:solidFill>
                    <a:srgbClr val="E4EDFE">
                      <a:shade val="50000"/>
                    </a:srgbClr>
                  </a:solidFill>
                  <a:prstDash val="solid"/>
                </a:ln>
                <a:effectLst/>
              </p:spPr>
              <p:txBody>
                <a:bodyPr rtlCol="0" anchor="ctr"/>
                <a:lstStyle/>
                <a:p>
                  <a:pPr algn="just" defTabSz="685698" fontAlgn="ctr">
                    <a:defRPr/>
                  </a:pPr>
                  <a:r>
                    <a:rPr lang="es-ES" sz="1050" b="1" kern="0" dirty="0">
                      <a:solidFill>
                        <a:srgbClr val="073763"/>
                      </a:solidFill>
                      <a:latin typeface="Calibri Light" panose="020F0302020204030204" pitchFamily="34" charset="0"/>
                      <a:cs typeface="Calibri" panose="020F0502020204030204" pitchFamily="34" charset="0"/>
                    </a:rPr>
                    <a:t>c) </a:t>
                  </a:r>
                  <a:r>
                    <a:rPr lang="es-ES" sz="900" kern="0" dirty="0">
                      <a:solidFill>
                        <a:srgbClr val="073763"/>
                      </a:solidFill>
                      <a:latin typeface="Calibri Light" panose="020F0302020204030204" pitchFamily="34" charset="0"/>
                      <a:cs typeface="Calibri" panose="020F0502020204030204" pitchFamily="34" charset="0"/>
                    </a:rPr>
                    <a:t>Promover un programa de formación de formadores comunitarios en salud pública.</a:t>
                  </a:r>
                </a:p>
              </p:txBody>
            </p:sp>
            <p:sp>
              <p:nvSpPr>
                <p:cNvPr id="59" name="Rectángulo redondeado 58"/>
                <p:cNvSpPr/>
                <p:nvPr/>
              </p:nvSpPr>
              <p:spPr>
                <a:xfrm>
                  <a:off x="473983" y="4244375"/>
                  <a:ext cx="1861576" cy="800776"/>
                </a:xfrm>
                <a:prstGeom prst="roundRect">
                  <a:avLst/>
                </a:prstGeom>
                <a:solidFill>
                  <a:srgbClr val="E4EDFE"/>
                </a:solidFill>
                <a:ln w="25400" cap="flat" cmpd="sng" algn="ctr">
                  <a:solidFill>
                    <a:srgbClr val="E4EDFE">
                      <a:shade val="50000"/>
                    </a:srgbClr>
                  </a:solidFill>
                  <a:prstDash val="solid"/>
                </a:ln>
                <a:effectLst/>
              </p:spPr>
              <p:txBody>
                <a:bodyPr rtlCol="0" anchor="ctr"/>
                <a:lstStyle/>
                <a:p>
                  <a:pPr algn="just" defTabSz="685698" fontAlgn="ctr">
                    <a:defRPr/>
                  </a:pPr>
                  <a:r>
                    <a:rPr lang="es-ES" sz="1050" b="1" kern="0" dirty="0">
                      <a:solidFill>
                        <a:srgbClr val="073763"/>
                      </a:solidFill>
                      <a:latin typeface="Calibri Light" panose="020F0302020204030204" pitchFamily="34" charset="0"/>
                      <a:cs typeface="Calibri" panose="020F0502020204030204" pitchFamily="34" charset="0"/>
                    </a:rPr>
                    <a:t>d) </a:t>
                  </a:r>
                  <a:r>
                    <a:rPr lang="es-ES" sz="900" kern="0" dirty="0">
                      <a:solidFill>
                        <a:srgbClr val="073763"/>
                      </a:solidFill>
                      <a:latin typeface="Calibri Light" panose="020F0302020204030204" pitchFamily="34" charset="0"/>
                      <a:cs typeface="Calibri" panose="020F0502020204030204" pitchFamily="34" charset="0"/>
                    </a:rPr>
                    <a:t>Conformar y/o consolidar mecanismos de espacios para que la ciudadanía participe y se apropie de los programas de promoción y prevención.</a:t>
                  </a:r>
                </a:p>
              </p:txBody>
            </p:sp>
          </p:grpSp>
        </p:grpSp>
        <p:grpSp>
          <p:nvGrpSpPr>
            <p:cNvPr id="62" name="Grupo 61"/>
            <p:cNvGrpSpPr/>
            <p:nvPr/>
          </p:nvGrpSpPr>
          <p:grpSpPr>
            <a:xfrm>
              <a:off x="3876773" y="1275913"/>
              <a:ext cx="4012123" cy="4252554"/>
              <a:chOff x="354123" y="1132758"/>
              <a:chExt cx="4012123" cy="4252554"/>
            </a:xfrm>
          </p:grpSpPr>
          <p:grpSp>
            <p:nvGrpSpPr>
              <p:cNvPr id="63" name="Grupo 62"/>
              <p:cNvGrpSpPr/>
              <p:nvPr/>
            </p:nvGrpSpPr>
            <p:grpSpPr>
              <a:xfrm>
                <a:off x="354123" y="1132758"/>
                <a:ext cx="4003024" cy="620163"/>
                <a:chOff x="354123" y="5064595"/>
                <a:chExt cx="4003024" cy="620163"/>
              </a:xfrm>
            </p:grpSpPr>
            <p:sp>
              <p:nvSpPr>
                <p:cNvPr id="75" name="Rectángulo redondeado 74"/>
                <p:cNvSpPr/>
                <p:nvPr/>
              </p:nvSpPr>
              <p:spPr>
                <a:xfrm>
                  <a:off x="1400422" y="5064596"/>
                  <a:ext cx="2956725" cy="620162"/>
                </a:xfrm>
                <a:prstGeom prst="roundRect">
                  <a:avLst/>
                </a:prstGeom>
                <a:solidFill>
                  <a:srgbClr val="E4EDFE">
                    <a:alpha val="28000"/>
                  </a:srgbClr>
                </a:solidFill>
                <a:ln w="25400" cap="flat" cmpd="sng" algn="ctr">
                  <a:solidFill>
                    <a:srgbClr val="E4EDFE">
                      <a:shade val="50000"/>
                    </a:srgbClr>
                  </a:solidFill>
                  <a:prstDash val="solid"/>
                </a:ln>
                <a:effectLst/>
              </p:spPr>
              <p:txBody>
                <a:bodyPr rtlCol="0" anchor="ctr"/>
                <a:lstStyle/>
                <a:p>
                  <a:pPr algn="just" defTabSz="685698">
                    <a:defRPr/>
                  </a:pPr>
                  <a:r>
                    <a:rPr lang="es-ES" sz="1125" b="1" kern="0" dirty="0">
                      <a:solidFill>
                        <a:srgbClr val="073763"/>
                      </a:solidFill>
                      <a:latin typeface="Calibri Light" panose="020F0302020204030204" pitchFamily="34" charset="0"/>
                      <a:cs typeface="Calibri" panose="020F0502020204030204" pitchFamily="34" charset="0"/>
                      <a:sym typeface="Arial"/>
                    </a:rPr>
                    <a:t>Fortalecer el Control Social. </a:t>
                  </a:r>
                  <a:endParaRPr lang="es-ES" sz="1125" kern="0" dirty="0">
                    <a:solidFill>
                      <a:srgbClr val="000000"/>
                    </a:solidFill>
                    <a:latin typeface="Calibri Light" panose="020F0302020204030204" pitchFamily="34" charset="0"/>
                    <a:ea typeface="Calibri"/>
                    <a:cs typeface="Calibri" panose="020F0502020204030204" pitchFamily="34" charset="0"/>
                  </a:endParaRPr>
                </a:p>
              </p:txBody>
            </p:sp>
            <p:sp>
              <p:nvSpPr>
                <p:cNvPr id="76" name="Llamada rectangular redondeada 75"/>
                <p:cNvSpPr/>
                <p:nvPr/>
              </p:nvSpPr>
              <p:spPr>
                <a:xfrm>
                  <a:off x="354123" y="5064595"/>
                  <a:ext cx="975996" cy="616585"/>
                </a:xfrm>
                <a:prstGeom prst="wedgeRoundRectCallout">
                  <a:avLst/>
                </a:prstGeom>
                <a:solidFill>
                  <a:srgbClr val="E4EDFE">
                    <a:alpha val="28000"/>
                  </a:srgbClr>
                </a:solidFill>
                <a:ln w="25400" cap="flat" cmpd="sng" algn="ctr">
                  <a:solidFill>
                    <a:srgbClr val="E4EDFE">
                      <a:shade val="50000"/>
                    </a:srgbClr>
                  </a:solidFill>
                  <a:prstDash val="solid"/>
                </a:ln>
                <a:effectLst/>
              </p:spPr>
              <p:txBody>
                <a:bodyPr rtlCol="0" anchor="ctr"/>
                <a:lstStyle/>
                <a:p>
                  <a:pPr algn="ctr" defTabSz="685698">
                    <a:defRPr/>
                  </a:pPr>
                  <a:r>
                    <a:rPr lang="es-ES" sz="2100" b="1" kern="0" dirty="0">
                      <a:solidFill>
                        <a:srgbClr val="073763"/>
                      </a:solidFill>
                      <a:latin typeface="Calibri Light" panose="020F0302020204030204" pitchFamily="34" charset="0"/>
                    </a:rPr>
                    <a:t>Eje 4</a:t>
                  </a:r>
                  <a:endParaRPr lang="es-CO" sz="2100" b="1" kern="0" dirty="0">
                    <a:solidFill>
                      <a:srgbClr val="073763"/>
                    </a:solidFill>
                    <a:latin typeface="Calibri Light" panose="020F0302020204030204" pitchFamily="34" charset="0"/>
                  </a:endParaRPr>
                </a:p>
              </p:txBody>
            </p:sp>
          </p:grpSp>
          <p:grpSp>
            <p:nvGrpSpPr>
              <p:cNvPr id="64" name="Grupo 63"/>
              <p:cNvGrpSpPr/>
              <p:nvPr/>
            </p:nvGrpSpPr>
            <p:grpSpPr>
              <a:xfrm>
                <a:off x="354123" y="1918482"/>
                <a:ext cx="4012123" cy="3466830"/>
                <a:chOff x="243430" y="1846827"/>
                <a:chExt cx="2378065" cy="3670727"/>
              </a:xfrm>
            </p:grpSpPr>
            <p:sp>
              <p:nvSpPr>
                <p:cNvPr id="70" name="Rectángulo redondeado 69"/>
                <p:cNvSpPr/>
                <p:nvPr/>
              </p:nvSpPr>
              <p:spPr>
                <a:xfrm>
                  <a:off x="243430" y="1846827"/>
                  <a:ext cx="2378065" cy="655904"/>
                </a:xfrm>
                <a:prstGeom prst="roundRect">
                  <a:avLst/>
                </a:prstGeom>
                <a:solidFill>
                  <a:srgbClr val="E4EDFE">
                    <a:alpha val="21961"/>
                  </a:srgbClr>
                </a:solidFill>
                <a:ln w="25400" cap="flat" cmpd="sng" algn="ctr">
                  <a:solidFill>
                    <a:srgbClr val="E4EDFE">
                      <a:shade val="50000"/>
                    </a:srgbClr>
                  </a:solidFill>
                  <a:prstDash val="solid"/>
                </a:ln>
                <a:effectLst/>
              </p:spPr>
              <p:txBody>
                <a:bodyPr rtlCol="0" anchor="ctr"/>
                <a:lstStyle/>
                <a:p>
                  <a:pPr algn="just" defTabSz="685698" fontAlgn="ctr">
                    <a:buClr>
                      <a:srgbClr val="000000"/>
                    </a:buClr>
                    <a:defRPr/>
                  </a:pPr>
                  <a:r>
                    <a:rPr lang="es-ES" sz="1050" b="1" kern="0" dirty="0">
                      <a:solidFill>
                        <a:srgbClr val="073763"/>
                      </a:solidFill>
                      <a:latin typeface="Calibri Light" panose="020F0302020204030204" pitchFamily="34" charset="0"/>
                      <a:cs typeface="Calibri" panose="020F0502020204030204" pitchFamily="34" charset="0"/>
                      <a:sym typeface="Arial"/>
                    </a:rPr>
                    <a:t>a) </a:t>
                  </a:r>
                  <a:r>
                    <a:rPr lang="es-ES" sz="900" kern="0" dirty="0">
                      <a:solidFill>
                        <a:srgbClr val="073763"/>
                      </a:solidFill>
                      <a:latin typeface="Calibri Light" panose="020F0302020204030204" pitchFamily="34" charset="0"/>
                      <a:cs typeface="Calibri" panose="020F0502020204030204" pitchFamily="34" charset="0"/>
                      <a:sym typeface="Arial"/>
                    </a:rPr>
                    <a:t>Impulsar procesos de capacitación y formación para el desarrollo de capacidades ciudadanas  en temas relacionados con la gestión pública.</a:t>
                  </a:r>
                  <a:endParaRPr lang="es-ES" sz="900" kern="0" dirty="0">
                    <a:solidFill>
                      <a:srgbClr val="073763"/>
                    </a:solidFill>
                    <a:latin typeface="Calibri Light" panose="020F0302020204030204" pitchFamily="34" charset="0"/>
                    <a:cs typeface="Calibri" panose="020F0502020204030204" pitchFamily="34" charset="0"/>
                  </a:endParaRPr>
                </a:p>
              </p:txBody>
            </p:sp>
            <p:sp>
              <p:nvSpPr>
                <p:cNvPr id="71" name="Rectángulo redondeado 70"/>
                <p:cNvSpPr/>
                <p:nvPr/>
              </p:nvSpPr>
              <p:spPr>
                <a:xfrm>
                  <a:off x="263021" y="2575398"/>
                  <a:ext cx="2358473" cy="720318"/>
                </a:xfrm>
                <a:prstGeom prst="roundRect">
                  <a:avLst/>
                </a:prstGeom>
                <a:solidFill>
                  <a:srgbClr val="E4EDFE">
                    <a:alpha val="22000"/>
                  </a:srgbClr>
                </a:solidFill>
                <a:ln w="25400" cap="flat" cmpd="sng" algn="ctr">
                  <a:solidFill>
                    <a:srgbClr val="E4EDFE">
                      <a:shade val="50000"/>
                    </a:srgbClr>
                  </a:solidFill>
                  <a:prstDash val="solid"/>
                </a:ln>
                <a:effectLst/>
              </p:spPr>
              <p:txBody>
                <a:bodyPr rtlCol="0" anchor="ctr"/>
                <a:lstStyle/>
                <a:p>
                  <a:pPr algn="just" defTabSz="685698" fontAlgn="ctr">
                    <a:buClr>
                      <a:srgbClr val="000000"/>
                    </a:buClr>
                    <a:defRPr/>
                  </a:pPr>
                  <a:r>
                    <a:rPr lang="es-ES" sz="1050" b="1" kern="0" dirty="0">
                      <a:solidFill>
                        <a:srgbClr val="073763"/>
                      </a:solidFill>
                      <a:latin typeface="Calibri Light" panose="020F0302020204030204" pitchFamily="34" charset="0"/>
                      <a:cs typeface="Calibri" panose="020F0502020204030204" pitchFamily="34" charset="0"/>
                    </a:rPr>
                    <a:t>b) </a:t>
                  </a:r>
                  <a:r>
                    <a:rPr lang="es-ES" sz="900" kern="0" dirty="0">
                      <a:solidFill>
                        <a:srgbClr val="073763"/>
                      </a:solidFill>
                      <a:latin typeface="Calibri Light" panose="020F0302020204030204" pitchFamily="34" charset="0"/>
                      <a:cs typeface="Calibri" panose="020F0502020204030204" pitchFamily="34" charset="0"/>
                    </a:rPr>
                    <a:t>Mejorar el acceso a la información por parte de la ciudadanía a través de la ampliación de canales de comunicación. </a:t>
                  </a:r>
                </a:p>
              </p:txBody>
            </p:sp>
            <p:sp>
              <p:nvSpPr>
                <p:cNvPr id="72" name="Rectángulo redondeado 71"/>
                <p:cNvSpPr/>
                <p:nvPr/>
              </p:nvSpPr>
              <p:spPr>
                <a:xfrm>
                  <a:off x="268416" y="3356859"/>
                  <a:ext cx="2353078" cy="618856"/>
                </a:xfrm>
                <a:prstGeom prst="roundRect">
                  <a:avLst/>
                </a:prstGeom>
                <a:solidFill>
                  <a:srgbClr val="E4EDFE">
                    <a:alpha val="22000"/>
                  </a:srgbClr>
                </a:solidFill>
                <a:ln w="25400" cap="flat" cmpd="sng" algn="ctr">
                  <a:solidFill>
                    <a:srgbClr val="E4EDFE">
                      <a:shade val="50000"/>
                    </a:srgbClr>
                  </a:solidFill>
                  <a:prstDash val="solid"/>
                </a:ln>
                <a:effectLst/>
              </p:spPr>
              <p:txBody>
                <a:bodyPr rtlCol="0" anchor="ctr"/>
                <a:lstStyle/>
                <a:p>
                  <a:pPr algn="just" defTabSz="685698" fontAlgn="ctr">
                    <a:defRPr/>
                  </a:pPr>
                  <a:r>
                    <a:rPr lang="es-ES" sz="1050" b="1" kern="0" dirty="0">
                      <a:solidFill>
                        <a:srgbClr val="073763"/>
                      </a:solidFill>
                      <a:latin typeface="Calibri Light" panose="020F0302020204030204" pitchFamily="34" charset="0"/>
                      <a:cs typeface="Calibri" panose="020F0502020204030204" pitchFamily="34" charset="0"/>
                    </a:rPr>
                    <a:t>c) </a:t>
                  </a:r>
                  <a:r>
                    <a:rPr lang="es-ES" sz="900" kern="0" dirty="0">
                      <a:solidFill>
                        <a:srgbClr val="073763"/>
                      </a:solidFill>
                      <a:latin typeface="Calibri Light" panose="020F0302020204030204" pitchFamily="34" charset="0"/>
                      <a:cs typeface="Calibri" panose="020F0502020204030204" pitchFamily="34" charset="0"/>
                    </a:rPr>
                    <a:t>Posicionar el control social como elemento básico de la democracia a través del reconocimiento a veedores y a sus redes.</a:t>
                  </a:r>
                </a:p>
              </p:txBody>
            </p:sp>
            <p:sp>
              <p:nvSpPr>
                <p:cNvPr id="73" name="Rectángulo redondeado 72"/>
                <p:cNvSpPr/>
                <p:nvPr/>
              </p:nvSpPr>
              <p:spPr>
                <a:xfrm>
                  <a:off x="268417" y="4048954"/>
                  <a:ext cx="2347685" cy="593670"/>
                </a:xfrm>
                <a:prstGeom prst="roundRect">
                  <a:avLst/>
                </a:prstGeom>
                <a:solidFill>
                  <a:srgbClr val="E4EDFE">
                    <a:alpha val="22000"/>
                  </a:srgbClr>
                </a:solidFill>
                <a:ln w="25400" cap="flat" cmpd="sng" algn="ctr">
                  <a:solidFill>
                    <a:srgbClr val="E4EDFE">
                      <a:shade val="50000"/>
                    </a:srgbClr>
                  </a:solidFill>
                  <a:prstDash val="solid"/>
                </a:ln>
                <a:effectLst/>
              </p:spPr>
              <p:txBody>
                <a:bodyPr rtlCol="0" anchor="ctr"/>
                <a:lstStyle/>
                <a:p>
                  <a:pPr algn="just" defTabSz="685698" fontAlgn="ctr">
                    <a:defRPr/>
                  </a:pPr>
                  <a:r>
                    <a:rPr lang="es-ES" sz="1050" b="1" kern="0" dirty="0">
                      <a:solidFill>
                        <a:srgbClr val="073763"/>
                      </a:solidFill>
                      <a:latin typeface="Calibri Light" panose="020F0302020204030204" pitchFamily="34" charset="0"/>
                      <a:cs typeface="Calibri" panose="020F0502020204030204" pitchFamily="34" charset="0"/>
                    </a:rPr>
                    <a:t>d) </a:t>
                  </a:r>
                  <a:r>
                    <a:rPr lang="es-ES" sz="900" kern="0" dirty="0">
                      <a:solidFill>
                        <a:srgbClr val="073763"/>
                      </a:solidFill>
                      <a:latin typeface="Calibri Light" panose="020F0302020204030204" pitchFamily="34" charset="0"/>
                      <a:cs typeface="Calibri" panose="020F0502020204030204" pitchFamily="34" charset="0"/>
                    </a:rPr>
                    <a:t>Implementar mecanismos que permitan fortalecer la participación ciudadana en el análisis de información, </a:t>
                  </a:r>
                </a:p>
              </p:txBody>
            </p:sp>
            <p:sp>
              <p:nvSpPr>
                <p:cNvPr id="74" name="Rectángulo redondeado 73"/>
                <p:cNvSpPr/>
                <p:nvPr/>
              </p:nvSpPr>
              <p:spPr>
                <a:xfrm>
                  <a:off x="268418" y="4712169"/>
                  <a:ext cx="2353075" cy="805385"/>
                </a:xfrm>
                <a:prstGeom prst="roundRect">
                  <a:avLst/>
                </a:prstGeom>
                <a:solidFill>
                  <a:srgbClr val="E4EDFE">
                    <a:alpha val="22000"/>
                  </a:srgbClr>
                </a:solidFill>
                <a:ln w="25400" cap="flat" cmpd="sng" algn="ctr">
                  <a:solidFill>
                    <a:srgbClr val="E4EDFE">
                      <a:shade val="50000"/>
                    </a:srgbClr>
                  </a:solidFill>
                  <a:prstDash val="solid"/>
                </a:ln>
                <a:effectLst/>
              </p:spPr>
              <p:txBody>
                <a:bodyPr rtlCol="0" anchor="ctr"/>
                <a:lstStyle/>
                <a:p>
                  <a:pPr algn="just" defTabSz="685698" fontAlgn="ctr">
                    <a:buClr>
                      <a:srgbClr val="000000"/>
                    </a:buClr>
                    <a:defRPr/>
                  </a:pPr>
                  <a:r>
                    <a:rPr lang="es-ES" sz="1050" b="1" kern="0" dirty="0">
                      <a:solidFill>
                        <a:srgbClr val="073763"/>
                      </a:solidFill>
                      <a:latin typeface="Calibri Light" panose="020F0302020204030204" pitchFamily="34" charset="0"/>
                      <a:cs typeface="Calibri" panose="020F0502020204030204" pitchFamily="34" charset="0"/>
                      <a:sym typeface="Arial"/>
                    </a:rPr>
                    <a:t>e) </a:t>
                  </a:r>
                  <a:r>
                    <a:rPr lang="es-ES" sz="900" kern="0" dirty="0">
                      <a:solidFill>
                        <a:srgbClr val="073763"/>
                      </a:solidFill>
                      <a:latin typeface="Calibri Light" panose="020F0302020204030204" pitchFamily="34" charset="0"/>
                      <a:cs typeface="Calibri" panose="020F0502020204030204" pitchFamily="34" charset="0"/>
                      <a:sym typeface="Arial"/>
                    </a:rPr>
                    <a:t>Definir e implementar una estrategia de formación dirigida a los funcionarios y la a la ciudadanía para el fortalecimiento el control social en las instituciones del sector salud.</a:t>
                  </a:r>
                </a:p>
              </p:txBody>
            </p:sp>
          </p:grpSp>
        </p:grpSp>
        <p:grpSp>
          <p:nvGrpSpPr>
            <p:cNvPr id="77" name="Grupo 76"/>
            <p:cNvGrpSpPr/>
            <p:nvPr/>
          </p:nvGrpSpPr>
          <p:grpSpPr>
            <a:xfrm>
              <a:off x="8053036" y="1281191"/>
              <a:ext cx="3727753" cy="3912880"/>
              <a:chOff x="8599135" y="1357216"/>
              <a:chExt cx="3727753" cy="3912880"/>
            </a:xfrm>
          </p:grpSpPr>
          <p:grpSp>
            <p:nvGrpSpPr>
              <p:cNvPr id="78" name="Grupo 77"/>
              <p:cNvGrpSpPr/>
              <p:nvPr/>
            </p:nvGrpSpPr>
            <p:grpSpPr>
              <a:xfrm>
                <a:off x="8599135" y="1357216"/>
                <a:ext cx="3686804" cy="614885"/>
                <a:chOff x="287359" y="5514790"/>
                <a:chExt cx="3686804" cy="614885"/>
              </a:xfrm>
            </p:grpSpPr>
            <p:sp>
              <p:nvSpPr>
                <p:cNvPr id="89" name="Rectángulo redondeado 88"/>
                <p:cNvSpPr/>
                <p:nvPr/>
              </p:nvSpPr>
              <p:spPr>
                <a:xfrm>
                  <a:off x="1433017" y="5514790"/>
                  <a:ext cx="2541146" cy="614885"/>
                </a:xfrm>
                <a:prstGeom prst="roundRect">
                  <a:avLst/>
                </a:prstGeom>
                <a:solidFill>
                  <a:srgbClr val="E4EDFE"/>
                </a:solidFill>
                <a:ln w="25400" cap="flat" cmpd="sng" algn="ctr">
                  <a:solidFill>
                    <a:srgbClr val="E4EDFE">
                      <a:shade val="50000"/>
                    </a:srgbClr>
                  </a:solidFill>
                  <a:prstDash val="solid"/>
                </a:ln>
                <a:effectLst/>
              </p:spPr>
              <p:txBody>
                <a:bodyPr rtlCol="0" anchor="ctr"/>
                <a:lstStyle/>
                <a:p>
                  <a:pPr algn="just" defTabSz="685698">
                    <a:defRPr/>
                  </a:pPr>
                  <a:r>
                    <a:rPr lang="es-ES" sz="1050" b="1" kern="0" dirty="0">
                      <a:solidFill>
                        <a:srgbClr val="073763"/>
                      </a:solidFill>
                      <a:latin typeface="Calibri Light" panose="020F0302020204030204" pitchFamily="34" charset="0"/>
                      <a:cs typeface="Calibri" panose="020F0502020204030204" pitchFamily="34" charset="0"/>
                      <a:sym typeface="Arial"/>
                    </a:rPr>
                    <a:t>Gestión y garantía de la salud en el proceso de decisión.</a:t>
                  </a:r>
                  <a:endParaRPr lang="es-ES" sz="1050" b="1" kern="0" dirty="0">
                    <a:solidFill>
                      <a:srgbClr val="000000"/>
                    </a:solidFill>
                    <a:latin typeface="Calibri Light" panose="020F0302020204030204" pitchFamily="34" charset="0"/>
                    <a:ea typeface="Calibri"/>
                    <a:cs typeface="Calibri" panose="020F0502020204030204" pitchFamily="34" charset="0"/>
                  </a:endParaRPr>
                </a:p>
              </p:txBody>
            </p:sp>
            <p:sp>
              <p:nvSpPr>
                <p:cNvPr id="90" name="Llamada rectangular redondeada 89"/>
                <p:cNvSpPr/>
                <p:nvPr/>
              </p:nvSpPr>
              <p:spPr>
                <a:xfrm>
                  <a:off x="287359" y="5514790"/>
                  <a:ext cx="1049201" cy="611307"/>
                </a:xfrm>
                <a:prstGeom prst="wedgeRoundRectCallout">
                  <a:avLst/>
                </a:prstGeom>
                <a:solidFill>
                  <a:srgbClr val="E4EDFE"/>
                </a:solidFill>
                <a:ln w="25400" cap="flat" cmpd="sng" algn="ctr">
                  <a:solidFill>
                    <a:srgbClr val="E4EDFE">
                      <a:shade val="50000"/>
                    </a:srgbClr>
                  </a:solidFill>
                  <a:prstDash val="solid"/>
                </a:ln>
                <a:effectLst/>
              </p:spPr>
              <p:txBody>
                <a:bodyPr rtlCol="0" anchor="ctr"/>
                <a:lstStyle/>
                <a:p>
                  <a:pPr algn="ctr" defTabSz="685698">
                    <a:defRPr/>
                  </a:pPr>
                  <a:r>
                    <a:rPr lang="es-ES" sz="2100" b="1" kern="0" dirty="0">
                      <a:solidFill>
                        <a:srgbClr val="073763"/>
                      </a:solidFill>
                      <a:latin typeface="Calibri Light" panose="020F0302020204030204" pitchFamily="34" charset="0"/>
                    </a:rPr>
                    <a:t>Eje 5</a:t>
                  </a:r>
                  <a:endParaRPr lang="es-CO" sz="2100" b="1" kern="0" dirty="0">
                    <a:solidFill>
                      <a:srgbClr val="073763"/>
                    </a:solidFill>
                    <a:latin typeface="Calibri Light" panose="020F0302020204030204" pitchFamily="34" charset="0"/>
                  </a:endParaRPr>
                </a:p>
              </p:txBody>
            </p:sp>
          </p:grpSp>
          <p:grpSp>
            <p:nvGrpSpPr>
              <p:cNvPr id="79" name="Grupo 78"/>
              <p:cNvGrpSpPr/>
              <p:nvPr/>
            </p:nvGrpSpPr>
            <p:grpSpPr>
              <a:xfrm>
                <a:off x="8642807" y="2097123"/>
                <a:ext cx="3684081" cy="3172973"/>
                <a:chOff x="207863" y="1383011"/>
                <a:chExt cx="2098115" cy="3172973"/>
              </a:xfrm>
              <a:solidFill>
                <a:srgbClr val="FFFFFF"/>
              </a:solidFill>
            </p:grpSpPr>
            <p:sp>
              <p:nvSpPr>
                <p:cNvPr id="85" name="Rectángulo redondeado 84"/>
                <p:cNvSpPr/>
                <p:nvPr/>
              </p:nvSpPr>
              <p:spPr>
                <a:xfrm>
                  <a:off x="207863" y="1383011"/>
                  <a:ext cx="2098115" cy="641835"/>
                </a:xfrm>
                <a:prstGeom prst="roundRect">
                  <a:avLst/>
                </a:prstGeom>
                <a:solidFill>
                  <a:srgbClr val="E4EDFE"/>
                </a:solidFill>
                <a:ln w="25400" cap="flat" cmpd="sng" algn="ctr">
                  <a:solidFill>
                    <a:srgbClr val="E4EDFE">
                      <a:shade val="50000"/>
                    </a:srgbClr>
                  </a:solidFill>
                  <a:prstDash val="solid"/>
                </a:ln>
                <a:effectLst/>
              </p:spPr>
              <p:txBody>
                <a:bodyPr rtlCol="0" anchor="ctr"/>
                <a:lstStyle/>
                <a:p>
                  <a:pPr algn="just" defTabSz="685698" fontAlgn="ctr">
                    <a:buClr>
                      <a:srgbClr val="000000"/>
                    </a:buClr>
                    <a:defRPr/>
                  </a:pPr>
                  <a:r>
                    <a:rPr lang="es-ES" sz="1050" b="1" kern="0" dirty="0">
                      <a:solidFill>
                        <a:srgbClr val="3333FF"/>
                      </a:solidFill>
                      <a:latin typeface="Calibri Light" panose="020F0302020204030204" pitchFamily="34" charset="0"/>
                      <a:cs typeface="Calibri" panose="020F0502020204030204" pitchFamily="34" charset="0"/>
                      <a:sym typeface="Arial"/>
                    </a:rPr>
                    <a:t>a)</a:t>
                  </a:r>
                  <a:r>
                    <a:rPr lang="es-ES" sz="900" kern="0" dirty="0">
                      <a:solidFill>
                        <a:srgbClr val="073763"/>
                      </a:solidFill>
                      <a:latin typeface="Calibri Light" panose="020F0302020204030204" pitchFamily="34" charset="0"/>
                      <a:cs typeface="Calibri" panose="020F0502020204030204" pitchFamily="34" charset="0"/>
                      <a:sym typeface="Arial"/>
                    </a:rPr>
                    <a:t> Diseñar y desarrollar las metodologías de planificación y presupuestación participativa.</a:t>
                  </a:r>
                  <a:endParaRPr lang="es-ES" sz="900" kern="0" dirty="0">
                    <a:solidFill>
                      <a:srgbClr val="073763"/>
                    </a:solidFill>
                    <a:latin typeface="Calibri Light" panose="020F0302020204030204" pitchFamily="34" charset="0"/>
                    <a:cs typeface="Calibri" panose="020F0502020204030204" pitchFamily="34" charset="0"/>
                  </a:endParaRPr>
                </a:p>
              </p:txBody>
            </p:sp>
            <p:sp>
              <p:nvSpPr>
                <p:cNvPr id="86" name="Rectángulo redondeado 85"/>
                <p:cNvSpPr/>
                <p:nvPr/>
              </p:nvSpPr>
              <p:spPr>
                <a:xfrm>
                  <a:off x="226686" y="2124595"/>
                  <a:ext cx="2079292" cy="803356"/>
                </a:xfrm>
                <a:prstGeom prst="roundRect">
                  <a:avLst/>
                </a:prstGeom>
                <a:solidFill>
                  <a:srgbClr val="E4EDFE"/>
                </a:solidFill>
                <a:ln w="25400" cap="flat" cmpd="sng" algn="ctr">
                  <a:solidFill>
                    <a:srgbClr val="E4EDFE">
                      <a:shade val="50000"/>
                    </a:srgbClr>
                  </a:solidFill>
                  <a:prstDash val="solid"/>
                </a:ln>
                <a:effectLst/>
              </p:spPr>
              <p:txBody>
                <a:bodyPr rtlCol="0" anchor="ctr"/>
                <a:lstStyle/>
                <a:p>
                  <a:pPr algn="just" defTabSz="685698" fontAlgn="ctr">
                    <a:buClr>
                      <a:srgbClr val="000000"/>
                    </a:buClr>
                    <a:defRPr/>
                  </a:pPr>
                  <a:r>
                    <a:rPr lang="es-ES" sz="1050" b="1" kern="0" dirty="0">
                      <a:solidFill>
                        <a:srgbClr val="073763"/>
                      </a:solidFill>
                      <a:latin typeface="Calibri Light" panose="020F0302020204030204" pitchFamily="34" charset="0"/>
                      <a:cs typeface="Calibri" panose="020F0502020204030204" pitchFamily="34" charset="0"/>
                    </a:rPr>
                    <a:t>b</a:t>
                  </a:r>
                  <a:r>
                    <a:rPr lang="es-ES" sz="900" kern="0" dirty="0">
                      <a:solidFill>
                        <a:srgbClr val="073763"/>
                      </a:solidFill>
                      <a:latin typeface="Calibri Light" panose="020F0302020204030204" pitchFamily="34" charset="0"/>
                      <a:cs typeface="Calibri" panose="020F0502020204030204" pitchFamily="34" charset="0"/>
                    </a:rPr>
                    <a:t>) Implementar los dispositivos que permitan a la ciudadanía participar en la gestión del sector salud en los niveles institucionales. </a:t>
                  </a:r>
                </a:p>
              </p:txBody>
            </p:sp>
            <p:sp>
              <p:nvSpPr>
                <p:cNvPr id="87" name="Rectángulo redondeado 86"/>
                <p:cNvSpPr/>
                <p:nvPr/>
              </p:nvSpPr>
              <p:spPr>
                <a:xfrm>
                  <a:off x="226686" y="3013139"/>
                  <a:ext cx="2079292" cy="786280"/>
                </a:xfrm>
                <a:prstGeom prst="roundRect">
                  <a:avLst/>
                </a:prstGeom>
                <a:solidFill>
                  <a:srgbClr val="E4EDFE"/>
                </a:solidFill>
                <a:ln w="25400" cap="flat" cmpd="sng" algn="ctr">
                  <a:solidFill>
                    <a:srgbClr val="E4EDFE">
                      <a:shade val="50000"/>
                    </a:srgbClr>
                  </a:solidFill>
                  <a:prstDash val="solid"/>
                </a:ln>
                <a:effectLst/>
              </p:spPr>
              <p:txBody>
                <a:bodyPr rtlCol="0" anchor="ctr"/>
                <a:lstStyle/>
                <a:p>
                  <a:pPr algn="just" defTabSz="685698" fontAlgn="ctr">
                    <a:defRPr/>
                  </a:pPr>
                  <a:r>
                    <a:rPr lang="es-ES" sz="1050" b="1" kern="0" dirty="0">
                      <a:solidFill>
                        <a:srgbClr val="3333FF"/>
                      </a:solidFill>
                      <a:latin typeface="Calibri Light" panose="020F0302020204030204" pitchFamily="34" charset="0"/>
                      <a:cs typeface="Calibri" panose="020F0502020204030204" pitchFamily="34" charset="0"/>
                    </a:rPr>
                    <a:t>c)</a:t>
                  </a:r>
                  <a:r>
                    <a:rPr lang="es-ES" sz="1050" b="1" kern="0" dirty="0">
                      <a:solidFill>
                        <a:srgbClr val="073763"/>
                      </a:solidFill>
                      <a:latin typeface="Calibri Light" panose="020F0302020204030204" pitchFamily="34" charset="0"/>
                      <a:cs typeface="Calibri" panose="020F0502020204030204" pitchFamily="34" charset="0"/>
                    </a:rPr>
                    <a:t> </a:t>
                  </a:r>
                  <a:r>
                    <a:rPr lang="es-ES" sz="900" kern="0" dirty="0">
                      <a:solidFill>
                        <a:srgbClr val="073763"/>
                      </a:solidFill>
                      <a:latin typeface="Calibri Light" panose="020F0302020204030204" pitchFamily="34" charset="0"/>
                      <a:cs typeface="Calibri" panose="020F0502020204030204" pitchFamily="34" charset="0"/>
                    </a:rPr>
                    <a:t>Definir los mecanismos que permitan la participación de la población en la toma de decisiones en la inversión pública.</a:t>
                  </a:r>
                </a:p>
              </p:txBody>
            </p:sp>
            <p:sp>
              <p:nvSpPr>
                <p:cNvPr id="88" name="Rectángulo redondeado 87"/>
                <p:cNvSpPr/>
                <p:nvPr/>
              </p:nvSpPr>
              <p:spPr>
                <a:xfrm>
                  <a:off x="226686" y="3873443"/>
                  <a:ext cx="2079292" cy="682541"/>
                </a:xfrm>
                <a:prstGeom prst="roundRect">
                  <a:avLst/>
                </a:prstGeom>
                <a:solidFill>
                  <a:srgbClr val="E4EDFE"/>
                </a:solidFill>
                <a:ln w="25400" cap="flat" cmpd="sng" algn="ctr">
                  <a:solidFill>
                    <a:srgbClr val="E4EDFE">
                      <a:shade val="50000"/>
                    </a:srgbClr>
                  </a:solidFill>
                  <a:prstDash val="solid"/>
                </a:ln>
                <a:effectLst/>
              </p:spPr>
              <p:txBody>
                <a:bodyPr rtlCol="0" anchor="ctr"/>
                <a:lstStyle/>
                <a:p>
                  <a:pPr algn="just" defTabSz="685698" fontAlgn="ctr">
                    <a:defRPr/>
                  </a:pPr>
                  <a:r>
                    <a:rPr lang="es-ES" sz="1050" b="1" kern="0" dirty="0">
                      <a:solidFill>
                        <a:srgbClr val="073763"/>
                      </a:solidFill>
                      <a:latin typeface="Calibri Light" panose="020F0302020204030204" pitchFamily="34" charset="0"/>
                      <a:cs typeface="Calibri" panose="020F0502020204030204" pitchFamily="34" charset="0"/>
                    </a:rPr>
                    <a:t>d) </a:t>
                  </a:r>
                  <a:r>
                    <a:rPr lang="es-ES" sz="900" kern="0" dirty="0">
                      <a:solidFill>
                        <a:srgbClr val="073763"/>
                      </a:solidFill>
                      <a:latin typeface="Calibri Light" panose="020F0302020204030204" pitchFamily="34" charset="0"/>
                      <a:cs typeface="Calibri" panose="020F0502020204030204" pitchFamily="34" charset="0"/>
                    </a:rPr>
                    <a:t>Fortalecer los escenarios para la participación en la decisión,. </a:t>
                  </a:r>
                </a:p>
              </p:txBody>
            </p:sp>
          </p:grpSp>
        </p:grpSp>
      </p:grpSp>
      <p:sp>
        <p:nvSpPr>
          <p:cNvPr id="80" name="CuadroTexto 79"/>
          <p:cNvSpPr txBox="1"/>
          <p:nvPr/>
        </p:nvSpPr>
        <p:spPr>
          <a:xfrm>
            <a:off x="2455035" y="907364"/>
            <a:ext cx="4812970" cy="415498"/>
          </a:xfrm>
          <a:prstGeom prst="rect">
            <a:avLst/>
          </a:prstGeom>
          <a:noFill/>
        </p:spPr>
        <p:txBody>
          <a:bodyPr wrap="square" rtlCol="0">
            <a:spAutoFit/>
          </a:bodyPr>
          <a:lstStyle/>
          <a:p>
            <a:r>
              <a:rPr lang="es-ES" sz="2100" b="1" dirty="0">
                <a:solidFill>
                  <a:srgbClr val="1C3868"/>
                </a:solidFill>
                <a:latin typeface="Calibri Light" panose="020F0302020204030204" pitchFamily="34" charset="0"/>
              </a:rPr>
              <a:t>Líneas de acción que aplican a las EPS - IPS</a:t>
            </a:r>
            <a:endParaRPr lang="es-CO" sz="2100" b="1" dirty="0">
              <a:solidFill>
                <a:srgbClr val="1C3868"/>
              </a:solidFill>
              <a:latin typeface="Calibri Light" panose="020F0302020204030204" pitchFamily="34" charset="0"/>
            </a:endParaRPr>
          </a:p>
        </p:txBody>
      </p:sp>
    </p:spTree>
    <p:extLst>
      <p:ext uri="{BB962C8B-B14F-4D97-AF65-F5344CB8AC3E}">
        <p14:creationId xmlns:p14="http://schemas.microsoft.com/office/powerpoint/2010/main" val="84246815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507520" y="747420"/>
            <a:ext cx="6802399" cy="751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CO"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ángulo 5"/>
          <p:cNvSpPr/>
          <p:nvPr/>
        </p:nvSpPr>
        <p:spPr>
          <a:xfrm>
            <a:off x="324466" y="168039"/>
            <a:ext cx="7574770" cy="636814"/>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Eje 1.Fortalecimiento Institucional para la garantía del derecho a la salud</a:t>
            </a:r>
          </a:p>
        </p:txBody>
      </p:sp>
      <p:graphicFrame>
        <p:nvGraphicFramePr>
          <p:cNvPr id="2" name="Tabla 1">
            <a:extLst>
              <a:ext uri="{FF2B5EF4-FFF2-40B4-BE49-F238E27FC236}">
                <a16:creationId xmlns:a16="http://schemas.microsoft.com/office/drawing/2014/main" id="{EE9D6A17-09DE-4E9F-941D-979BD7D516B8}"/>
              </a:ext>
            </a:extLst>
          </p:cNvPr>
          <p:cNvGraphicFramePr>
            <a:graphicFrameLocks noGrp="1"/>
          </p:cNvGraphicFramePr>
          <p:nvPr>
            <p:extLst>
              <p:ext uri="{D42A27DB-BD31-4B8C-83A1-F6EECF244321}">
                <p14:modId xmlns:p14="http://schemas.microsoft.com/office/powerpoint/2010/main" val="2308124994"/>
              </p:ext>
            </p:extLst>
          </p:nvPr>
        </p:nvGraphicFramePr>
        <p:xfrm>
          <a:off x="513244" y="884905"/>
          <a:ext cx="7321099" cy="3915061"/>
        </p:xfrm>
        <a:graphic>
          <a:graphicData uri="http://schemas.openxmlformats.org/drawingml/2006/table">
            <a:tbl>
              <a:tblPr firstRow="1" firstCol="1" bandRow="1"/>
              <a:tblGrid>
                <a:gridCol w="4234829">
                  <a:extLst>
                    <a:ext uri="{9D8B030D-6E8A-4147-A177-3AD203B41FA5}">
                      <a16:colId xmlns:a16="http://schemas.microsoft.com/office/drawing/2014/main" val="1025082995"/>
                    </a:ext>
                  </a:extLst>
                </a:gridCol>
                <a:gridCol w="3086270">
                  <a:extLst>
                    <a:ext uri="{9D8B030D-6E8A-4147-A177-3AD203B41FA5}">
                      <a16:colId xmlns:a16="http://schemas.microsoft.com/office/drawing/2014/main" val="2245410587"/>
                    </a:ext>
                  </a:extLst>
                </a:gridCol>
              </a:tblGrid>
              <a:tr h="172675">
                <a:tc>
                  <a:txBody>
                    <a:bodyPr/>
                    <a:lstStyle/>
                    <a:p>
                      <a:pPr algn="ctr">
                        <a:lnSpc>
                          <a:spcPct val="115000"/>
                        </a:lnSpc>
                        <a:spcAft>
                          <a:spcPts val="1000"/>
                        </a:spcAft>
                      </a:pPr>
                      <a:r>
                        <a:rPr lang="es-CO" sz="1100" b="1" dirty="0">
                          <a:effectLst/>
                          <a:latin typeface="Arial" panose="020B0604020202020204" pitchFamily="34" charset="0"/>
                          <a:ea typeface="Calibri" panose="020F0502020204030204" pitchFamily="34" charset="0"/>
                          <a:cs typeface="Times New Roman" panose="02020603050405020304" pitchFamily="18" charset="0"/>
                        </a:rPr>
                        <a:t>LÍNEA DE ACCIÓN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677" marR="30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2A4"/>
                    </a:solidFill>
                  </a:tcPr>
                </a:tc>
                <a:tc>
                  <a:txBody>
                    <a:bodyPr/>
                    <a:lstStyle/>
                    <a:p>
                      <a:pPr algn="ctr">
                        <a:lnSpc>
                          <a:spcPct val="115000"/>
                        </a:lnSpc>
                        <a:spcAft>
                          <a:spcPts val="1000"/>
                        </a:spcAft>
                      </a:pPr>
                      <a:r>
                        <a:rPr lang="es-CO"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SENTIDO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677" marR="30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2A4"/>
                    </a:solidFill>
                  </a:tcPr>
                </a:tc>
                <a:extLst>
                  <a:ext uri="{0D108BD9-81ED-4DB2-BD59-A6C34878D82A}">
                    <a16:rowId xmlns:a16="http://schemas.microsoft.com/office/drawing/2014/main" val="2933419567"/>
                  </a:ext>
                </a:extLst>
              </a:tr>
              <a:tr h="910779">
                <a:tc>
                  <a:txBody>
                    <a:bodyPr/>
                    <a:lstStyle/>
                    <a:p>
                      <a:pPr algn="just">
                        <a:lnSpc>
                          <a:spcPct val="115000"/>
                        </a:lnSpc>
                        <a:spcAft>
                          <a:spcPts val="100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A. Destinar y gestionar los recursos financieros necesarios en los presupuestos en el nivel nacional y territorial orientados a fortalecer las estructuras administrativas y el recurso humano dedicado al fomento y gestión de los procesos de participación y en el desarrollo de la Política de Participación.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677" marR="30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Con qué recursos se garantiza la participación de la ciudadanía.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677" marR="30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6916606"/>
                  </a:ext>
                </a:extLst>
              </a:tr>
              <a:tr h="910779">
                <a:tc>
                  <a:txBody>
                    <a:bodyPr/>
                    <a:lstStyle/>
                    <a:p>
                      <a:pPr algn="just">
                        <a:lnSpc>
                          <a:spcPct val="115000"/>
                        </a:lnSpc>
                        <a:spcAft>
                          <a:spcPts val="100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B. Definir los programas de formación y capacitación al personal del sector salud para la generación de capacidades para el derecho a la participación, así como herramientas pedagógicas, didácticas y tecnológicas que permitan la intervención de la comunidad en el sector.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677" marR="30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Formar a los servidores públicos en el derecho a la salud y la participación, para modificar la lógica asistencial</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677" marR="30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887786"/>
                  </a:ext>
                </a:extLst>
              </a:tr>
              <a:tr h="726253">
                <a:tc>
                  <a:txBody>
                    <a:bodyPr/>
                    <a:lstStyle/>
                    <a:p>
                      <a:pPr algn="just">
                        <a:lnSpc>
                          <a:spcPct val="115000"/>
                        </a:lnSpc>
                        <a:spcAft>
                          <a:spcPts val="100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E. Realizar gestiones interinstitucionales para la formación de la comunidad en planeación, presupuestación y control social en salud.</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677" marR="30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Vincular instituciones u organizaciones que tengan experiencia en formación para ampliar la mirada sectorial medicalizada y formar a la comunidad</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677" marR="30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1857477"/>
                  </a:ext>
                </a:extLst>
              </a:tr>
              <a:tr h="1072799">
                <a:tc>
                  <a:txBody>
                    <a:bodyPr/>
                    <a:lstStyle/>
                    <a:p>
                      <a:pPr algn="just">
                        <a:lnSpc>
                          <a:spcPct val="115000"/>
                        </a:lnSpc>
                        <a:spcAft>
                          <a:spcPts val="100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H. Incorporar el enfoque diferencial en el desarrollo de los espacios de participación en salud en la definición e implementación  de los programas del sector salud.</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677" marR="30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Lograr que toda la institucionalidad apropie el enfoque diferencial y que quienes agencian procesos de participación, agencien la integración de las poblaciones específicas con acciones afirmativas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677" marR="30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9864896"/>
                  </a:ext>
                </a:extLst>
              </a:tr>
            </a:tbl>
          </a:graphicData>
        </a:graphic>
      </p:graphicFrame>
    </p:spTree>
    <p:extLst>
      <p:ext uri="{BB962C8B-B14F-4D97-AF65-F5344CB8AC3E}">
        <p14:creationId xmlns:p14="http://schemas.microsoft.com/office/powerpoint/2010/main" val="3408067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048666400"/>
              </p:ext>
            </p:extLst>
          </p:nvPr>
        </p:nvGraphicFramePr>
        <p:xfrm>
          <a:off x="383458" y="884903"/>
          <a:ext cx="8219891" cy="3721528"/>
        </p:xfrm>
        <a:graphic>
          <a:graphicData uri="http://schemas.openxmlformats.org/drawingml/2006/table">
            <a:tbl>
              <a:tblPr/>
              <a:tblGrid>
                <a:gridCol w="2679664">
                  <a:extLst>
                    <a:ext uri="{9D8B030D-6E8A-4147-A177-3AD203B41FA5}">
                      <a16:colId xmlns:a16="http://schemas.microsoft.com/office/drawing/2014/main" val="20000"/>
                    </a:ext>
                  </a:extLst>
                </a:gridCol>
                <a:gridCol w="5540227">
                  <a:extLst>
                    <a:ext uri="{9D8B030D-6E8A-4147-A177-3AD203B41FA5}">
                      <a16:colId xmlns:a16="http://schemas.microsoft.com/office/drawing/2014/main" val="20001"/>
                    </a:ext>
                  </a:extLst>
                </a:gridCol>
              </a:tblGrid>
              <a:tr h="185287">
                <a:tc>
                  <a:txBody>
                    <a:bodyPr/>
                    <a:lstStyle/>
                    <a:p>
                      <a:pPr algn="ctr" fontAlgn="ctr"/>
                      <a:r>
                        <a:rPr lang="es-CO" sz="1200" b="1" i="0" u="none" strike="noStrike" dirty="0">
                          <a:solidFill>
                            <a:schemeClr val="tx1"/>
                          </a:solidFill>
                          <a:effectLst/>
                          <a:latin typeface="Arial Narrow"/>
                        </a:rPr>
                        <a:t>LINEAS DE ACCIÓN</a:t>
                      </a:r>
                    </a:p>
                  </a:txBody>
                  <a:tcPr marL="3951" marR="3951" marT="3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s-CO" sz="1200" b="1" i="0" u="none" strike="noStrike" dirty="0">
                          <a:solidFill>
                            <a:schemeClr val="tx1"/>
                          </a:solidFill>
                          <a:effectLst/>
                          <a:latin typeface="Arial Narrow"/>
                        </a:rPr>
                        <a:t>ACCIONES A DESARROLLAR</a:t>
                      </a:r>
                    </a:p>
                  </a:txBody>
                  <a:tcPr marL="3951" marR="3951" marT="3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1061898">
                <a:tc>
                  <a:txBody>
                    <a:bodyPr/>
                    <a:lstStyle/>
                    <a:p>
                      <a:pPr algn="ctr" fontAlgn="ctr"/>
                      <a:r>
                        <a:rPr lang="es-CO" sz="1000" b="0" i="0" u="none" strike="noStrike" dirty="0">
                          <a:solidFill>
                            <a:srgbClr val="000000"/>
                          </a:solidFill>
                          <a:effectLst/>
                          <a:latin typeface="Arial" pitchFamily="34" charset="0"/>
                          <a:cs typeface="Arial" pitchFamily="34" charset="0"/>
                        </a:rPr>
                        <a:t>A. </a:t>
                      </a:r>
                      <a:r>
                        <a:rPr lang="es-CO" sz="1000" b="0" i="0" u="none" strike="noStrike" dirty="0">
                          <a:solidFill>
                            <a:srgbClr val="3E28E0"/>
                          </a:solidFill>
                          <a:effectLst/>
                          <a:latin typeface="Arial" pitchFamily="34" charset="0"/>
                          <a:cs typeface="Arial" pitchFamily="34" charset="0"/>
                        </a:rPr>
                        <a:t>Destinar y gestionar los recursos financieros </a:t>
                      </a:r>
                      <a:r>
                        <a:rPr lang="es-CO" sz="1000" b="0" i="0" u="none" strike="noStrike" dirty="0">
                          <a:solidFill>
                            <a:srgbClr val="000000"/>
                          </a:solidFill>
                          <a:effectLst/>
                          <a:latin typeface="Arial" pitchFamily="34" charset="0"/>
                          <a:cs typeface="Arial" pitchFamily="34" charset="0"/>
                        </a:rPr>
                        <a:t>necesarios en los presupuestos en el nivel nacional y territorial orientados a fortalecer las estructuras administrativas y el recurso humano dedicado al fomento y gestión de los procesos de participación y en el desarrollo de la Política de Participación</a:t>
                      </a:r>
                    </a:p>
                  </a:txBody>
                  <a:tcPr marL="3951" marR="3951" marT="3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buFont typeface="Wingdings" panose="05000000000000000000" pitchFamily="2" charset="2"/>
                        <a:buChar char="v"/>
                      </a:pPr>
                      <a:r>
                        <a:rPr lang="es-MX" sz="1000" kern="1200" dirty="0">
                          <a:solidFill>
                            <a:schemeClr val="tx1"/>
                          </a:solidFill>
                          <a:effectLst/>
                          <a:latin typeface="Arial" pitchFamily="34" charset="0"/>
                          <a:ea typeface="+mn-ea"/>
                          <a:cs typeface="Arial" pitchFamily="34" charset="0"/>
                        </a:rPr>
                        <a:t>Realizar una sesión con la alta gerencia para evidenciar los requerimientos de las AU, con el fin de concertar los recursos logísticos, físicos... a destinar por parte de la EAPB, IPS según corresponda).</a:t>
                      </a:r>
                      <a:endParaRPr lang="es-CO" sz="1000" kern="1200" dirty="0">
                        <a:solidFill>
                          <a:schemeClr val="tx1"/>
                        </a:solidFill>
                        <a:effectLst/>
                        <a:latin typeface="Arial" pitchFamily="34" charset="0"/>
                        <a:ea typeface="+mn-ea"/>
                        <a:cs typeface="Arial" pitchFamily="34" charset="0"/>
                      </a:endParaRPr>
                    </a:p>
                    <a:p>
                      <a:pPr marL="171450" indent="-171450">
                        <a:buFont typeface="Wingdings" panose="05000000000000000000" pitchFamily="2" charset="2"/>
                        <a:buChar char="v"/>
                      </a:pPr>
                      <a:r>
                        <a:rPr lang="es-MX" sz="1000" kern="1200" dirty="0">
                          <a:solidFill>
                            <a:schemeClr val="tx1"/>
                          </a:solidFill>
                          <a:effectLst/>
                          <a:latin typeface="Arial" pitchFamily="34" charset="0"/>
                          <a:ea typeface="+mn-ea"/>
                          <a:cs typeface="Arial" pitchFamily="34" charset="0"/>
                        </a:rPr>
                        <a:t>Elaborar una ficha técnica del procedimiento de participación que dé cuenta de toda la vigencia, donde se especifique el recurso asignado a contratación de TH, recursos logísticos, técnicos, Transporte, etc.</a:t>
                      </a:r>
                      <a:endParaRPr lang="es-CO" sz="1000" dirty="0">
                        <a:latin typeface="Arial" pitchFamily="34" charset="0"/>
                        <a:cs typeface="Arial" pitchFamily="34" charset="0"/>
                      </a:endParaRPr>
                    </a:p>
                  </a:txBody>
                  <a:tcPr marL="3951" marR="3951" marT="39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61898">
                <a:tc>
                  <a:txBody>
                    <a:bodyPr/>
                    <a:lstStyle/>
                    <a:p>
                      <a:pPr algn="ctr" fontAlgn="ctr"/>
                      <a:r>
                        <a:rPr lang="es-CO" sz="1000" b="0" i="0" u="none" strike="noStrike" dirty="0">
                          <a:solidFill>
                            <a:srgbClr val="000000"/>
                          </a:solidFill>
                          <a:effectLst/>
                          <a:latin typeface="Arial" pitchFamily="34" charset="0"/>
                          <a:cs typeface="Arial" pitchFamily="34" charset="0"/>
                        </a:rPr>
                        <a:t>B. Definir los </a:t>
                      </a:r>
                      <a:r>
                        <a:rPr lang="es-CO" sz="1000" b="0" i="0" u="none" strike="noStrike" dirty="0">
                          <a:solidFill>
                            <a:srgbClr val="00B050"/>
                          </a:solidFill>
                          <a:effectLst/>
                          <a:latin typeface="Arial" pitchFamily="34" charset="0"/>
                          <a:cs typeface="Arial" pitchFamily="34" charset="0"/>
                        </a:rPr>
                        <a:t>programas de formación </a:t>
                      </a:r>
                      <a:r>
                        <a:rPr lang="es-CO" sz="1000" b="0" i="0" u="none" strike="noStrike" dirty="0">
                          <a:solidFill>
                            <a:srgbClr val="000000"/>
                          </a:solidFill>
                          <a:effectLst/>
                          <a:latin typeface="Arial" pitchFamily="34" charset="0"/>
                          <a:cs typeface="Arial" pitchFamily="34" charset="0"/>
                        </a:rPr>
                        <a:t>y capacitación al personal del sector salud para la generación de capacidades para el derecho a la participación, así como herramientas pedagógicas, didácticas y tecnológicas que permitan la intervención de la comunidad en el sector.  </a:t>
                      </a:r>
                    </a:p>
                  </a:txBody>
                  <a:tcPr marL="3951" marR="3951" marT="3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v"/>
                      </a:pPr>
                      <a:r>
                        <a:rPr lang="es-MX" sz="1000" kern="1200" dirty="0">
                          <a:solidFill>
                            <a:schemeClr val="tx1"/>
                          </a:solidFill>
                          <a:effectLst/>
                          <a:latin typeface="Arial" pitchFamily="34" charset="0"/>
                          <a:ea typeface="+mn-ea"/>
                          <a:cs typeface="Arial" pitchFamily="34" charset="0"/>
                        </a:rPr>
                        <a:t>Participar en la planeación, desarrollo metodológico y pedagógico de los procesos de inducción y reinducción del talento humano, sobre la Política de Participación Social en Salud, el derecho a la participación y su incidencia sobre el derecho a la salud y enfoque diferencial.</a:t>
                      </a:r>
                    </a:p>
                    <a:p>
                      <a:pPr marL="171450" indent="-171450">
                        <a:buFont typeface="Wingdings" panose="05000000000000000000" pitchFamily="2" charset="2"/>
                        <a:buChar char="v"/>
                      </a:pPr>
                      <a:endParaRPr lang="es-MX" sz="1000" kern="1200" dirty="0">
                        <a:solidFill>
                          <a:schemeClr val="tx1"/>
                        </a:solidFill>
                        <a:effectLst/>
                        <a:latin typeface="Arial" pitchFamily="34" charset="0"/>
                        <a:ea typeface="+mn-ea"/>
                        <a:cs typeface="Arial" pitchFamily="34" charset="0"/>
                      </a:endParaRPr>
                    </a:p>
                    <a:p>
                      <a:pPr marL="171450" indent="-171450">
                        <a:buFont typeface="Wingdings" panose="05000000000000000000" pitchFamily="2" charset="2"/>
                        <a:buChar char="v"/>
                      </a:pPr>
                      <a:r>
                        <a:rPr lang="es-MX" sz="1000" kern="1200" dirty="0">
                          <a:solidFill>
                            <a:schemeClr val="tx1"/>
                          </a:solidFill>
                          <a:effectLst/>
                          <a:latin typeface="Arial" pitchFamily="34" charset="0"/>
                          <a:ea typeface="+mn-ea"/>
                          <a:cs typeface="Arial" pitchFamily="34" charset="0"/>
                        </a:rPr>
                        <a:t>Definir un programa de capacitación en temas de participación social en salud dirigido al talento humano</a:t>
                      </a:r>
                      <a:endParaRPr lang="es-CO" sz="1000" dirty="0">
                        <a:latin typeface="Arial" pitchFamily="34" charset="0"/>
                        <a:cs typeface="Arial" pitchFamily="34" charset="0"/>
                      </a:endParaRPr>
                    </a:p>
                  </a:txBody>
                  <a:tcPr marL="3951" marR="3951" marT="39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27244">
                <a:tc>
                  <a:txBody>
                    <a:bodyPr/>
                    <a:lstStyle/>
                    <a:p>
                      <a:pPr algn="ctr" fontAlgn="ctr"/>
                      <a:r>
                        <a:rPr lang="es-CO" sz="1000" b="0" i="0" u="none" strike="noStrike" dirty="0">
                          <a:solidFill>
                            <a:srgbClr val="000000"/>
                          </a:solidFill>
                          <a:effectLst/>
                          <a:latin typeface="Arial" pitchFamily="34" charset="0"/>
                          <a:cs typeface="Arial" pitchFamily="34" charset="0"/>
                        </a:rPr>
                        <a:t>E. Realizar </a:t>
                      </a:r>
                      <a:r>
                        <a:rPr lang="es-CO" sz="1000" b="0" i="0" u="none" strike="noStrike" dirty="0">
                          <a:solidFill>
                            <a:srgbClr val="E368E6"/>
                          </a:solidFill>
                          <a:effectLst/>
                          <a:latin typeface="Arial" pitchFamily="34" charset="0"/>
                          <a:cs typeface="Arial" pitchFamily="34" charset="0"/>
                        </a:rPr>
                        <a:t>gestiones interinstitucionales </a:t>
                      </a:r>
                      <a:r>
                        <a:rPr lang="es-CO" sz="1000" b="0" i="0" u="none" strike="noStrike" dirty="0">
                          <a:solidFill>
                            <a:srgbClr val="000000"/>
                          </a:solidFill>
                          <a:effectLst/>
                          <a:latin typeface="Arial" pitchFamily="34" charset="0"/>
                          <a:cs typeface="Arial" pitchFamily="34" charset="0"/>
                        </a:rPr>
                        <a:t>para la formación de la comunidad </a:t>
                      </a:r>
                      <a:r>
                        <a:rPr lang="es-CO" sz="1000" b="1" i="0" u="none" strike="noStrike" dirty="0">
                          <a:solidFill>
                            <a:srgbClr val="000000"/>
                          </a:solidFill>
                          <a:effectLst/>
                          <a:latin typeface="Arial" pitchFamily="34" charset="0"/>
                          <a:cs typeface="Arial" pitchFamily="34" charset="0"/>
                        </a:rPr>
                        <a:t>en planeación, </a:t>
                      </a:r>
                      <a:r>
                        <a:rPr lang="es-CO" sz="1000" b="1" i="0" u="none" strike="noStrike" dirty="0" err="1">
                          <a:solidFill>
                            <a:srgbClr val="000000"/>
                          </a:solidFill>
                          <a:effectLst/>
                          <a:latin typeface="Arial" pitchFamily="34" charset="0"/>
                          <a:cs typeface="Arial" pitchFamily="34" charset="0"/>
                        </a:rPr>
                        <a:t>presupuestación</a:t>
                      </a:r>
                      <a:r>
                        <a:rPr lang="es-CO" sz="1000" b="1" i="0" u="none" strike="noStrike" dirty="0">
                          <a:solidFill>
                            <a:srgbClr val="000000"/>
                          </a:solidFill>
                          <a:effectLst/>
                          <a:latin typeface="Arial" pitchFamily="34" charset="0"/>
                          <a:cs typeface="Arial" pitchFamily="34" charset="0"/>
                        </a:rPr>
                        <a:t> </a:t>
                      </a:r>
                      <a:r>
                        <a:rPr lang="es-CO" sz="1000" b="0" i="0" u="none" strike="noStrike" dirty="0">
                          <a:solidFill>
                            <a:srgbClr val="000000"/>
                          </a:solidFill>
                          <a:effectLst/>
                          <a:latin typeface="Arial" pitchFamily="34" charset="0"/>
                          <a:cs typeface="Arial" pitchFamily="34" charset="0"/>
                        </a:rPr>
                        <a:t>y control social en salud</a:t>
                      </a:r>
                    </a:p>
                  </a:txBody>
                  <a:tcPr marL="3951" marR="3951" marT="3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v"/>
                      </a:pPr>
                      <a:r>
                        <a:rPr lang="es-MX" sz="1000" kern="1200" dirty="0">
                          <a:solidFill>
                            <a:schemeClr val="tx1"/>
                          </a:solidFill>
                          <a:effectLst/>
                          <a:latin typeface="Arial" pitchFamily="34" charset="0"/>
                          <a:ea typeface="+mn-ea"/>
                          <a:cs typeface="Arial" pitchFamily="34" charset="0"/>
                        </a:rPr>
                        <a:t>Gestionar con instituciones tales como: IDPAC, ESAP, universidades, SENA, Secretaría Distrital de Salud, entre otras, para capacitar a los integrantes de las </a:t>
                      </a:r>
                      <a:r>
                        <a:rPr lang="es-MX" sz="1000" kern="1200" dirty="0" err="1">
                          <a:solidFill>
                            <a:schemeClr val="tx1"/>
                          </a:solidFill>
                          <a:effectLst/>
                          <a:latin typeface="Arial" pitchFamily="34" charset="0"/>
                          <a:ea typeface="+mn-ea"/>
                          <a:cs typeface="Arial" pitchFamily="34" charset="0"/>
                        </a:rPr>
                        <a:t>asous</a:t>
                      </a:r>
                      <a:r>
                        <a:rPr lang="es-MX" sz="1000" kern="1200" dirty="0">
                          <a:solidFill>
                            <a:schemeClr val="tx1"/>
                          </a:solidFill>
                          <a:effectLst/>
                          <a:latin typeface="Arial" pitchFamily="34" charset="0"/>
                          <a:ea typeface="+mn-ea"/>
                          <a:cs typeface="Arial" pitchFamily="34" charset="0"/>
                        </a:rPr>
                        <a:t> en salud en planeación, presupuestación en salud. </a:t>
                      </a:r>
                      <a:endParaRPr lang="es-CO" sz="1000" dirty="0">
                        <a:latin typeface="Arial" pitchFamily="34" charset="0"/>
                        <a:cs typeface="Arial" pitchFamily="34" charset="0"/>
                      </a:endParaRPr>
                    </a:p>
                  </a:txBody>
                  <a:tcPr marL="3951" marR="3951" marT="39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28167">
                <a:tc>
                  <a:txBody>
                    <a:bodyPr/>
                    <a:lstStyle/>
                    <a:p>
                      <a:pPr algn="ctr" fontAlgn="ctr"/>
                      <a:r>
                        <a:rPr lang="es-CO" sz="1000" b="0" i="0" u="none" strike="noStrike" dirty="0">
                          <a:solidFill>
                            <a:srgbClr val="000000"/>
                          </a:solidFill>
                          <a:effectLst/>
                          <a:latin typeface="Arial" pitchFamily="34" charset="0"/>
                          <a:cs typeface="Arial" pitchFamily="34" charset="0"/>
                        </a:rPr>
                        <a:t>H. </a:t>
                      </a:r>
                      <a:r>
                        <a:rPr lang="es-CO" sz="1000" b="0" i="0" u="none" strike="noStrike" dirty="0">
                          <a:solidFill>
                            <a:srgbClr val="E368E6"/>
                          </a:solidFill>
                          <a:effectLst/>
                          <a:latin typeface="Arial" pitchFamily="34" charset="0"/>
                          <a:cs typeface="Arial" pitchFamily="34" charset="0"/>
                        </a:rPr>
                        <a:t>Incorporar el enfoque </a:t>
                      </a:r>
                      <a:r>
                        <a:rPr lang="es-CO" sz="1000" b="0" i="0" u="none" strike="noStrike" dirty="0">
                          <a:solidFill>
                            <a:srgbClr val="000000"/>
                          </a:solidFill>
                          <a:effectLst/>
                          <a:latin typeface="Arial" pitchFamily="34" charset="0"/>
                          <a:cs typeface="Arial" pitchFamily="34" charset="0"/>
                        </a:rPr>
                        <a:t>diferencial en el desarrollo de los espacios de participación en salud en la definición e implementación  de los programas del sector salud.( capacitación- comunicación)</a:t>
                      </a:r>
                    </a:p>
                  </a:txBody>
                  <a:tcPr marL="3951" marR="3951" marT="3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v"/>
                      </a:pPr>
                      <a:r>
                        <a:rPr lang="es-MX" sz="1000" kern="1200" dirty="0">
                          <a:solidFill>
                            <a:schemeClr val="tx1"/>
                          </a:solidFill>
                          <a:effectLst/>
                          <a:latin typeface="Arial" pitchFamily="34" charset="0"/>
                          <a:ea typeface="+mn-ea"/>
                          <a:cs typeface="Arial" pitchFamily="34" charset="0"/>
                        </a:rPr>
                        <a:t>Gestionar la capacitación, al Talento Humano de la primera línea de atención, sobre el enfoque diferencial, de manera articulada con el equipo de salud pública de la EAPB o la IPS. </a:t>
                      </a:r>
                      <a:endParaRPr lang="es-CO" sz="1000" dirty="0">
                        <a:latin typeface="Arial" pitchFamily="34" charset="0"/>
                        <a:cs typeface="Arial" pitchFamily="34" charset="0"/>
                      </a:endParaRPr>
                    </a:p>
                  </a:txBody>
                  <a:tcPr marL="3951" marR="3951" marT="39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 name="Rectángulo 1">
            <a:extLst>
              <a:ext uri="{FF2B5EF4-FFF2-40B4-BE49-F238E27FC236}">
                <a16:creationId xmlns:a16="http://schemas.microsoft.com/office/drawing/2014/main" id="{3074E5DF-5AC6-44D1-8292-C38A4C6AAD31}"/>
              </a:ext>
            </a:extLst>
          </p:cNvPr>
          <p:cNvSpPr/>
          <p:nvPr/>
        </p:nvSpPr>
        <p:spPr>
          <a:xfrm>
            <a:off x="1746209" y="265699"/>
            <a:ext cx="5038049" cy="27137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latin typeface="Arial" panose="020B0604020202020204" pitchFamily="34" charset="0"/>
                <a:cs typeface="Arial" panose="020B0604020202020204" pitchFamily="34" charset="0"/>
              </a:rPr>
              <a:t>PROPUESTAS DE ACCIONES EJE 1</a:t>
            </a:r>
          </a:p>
        </p:txBody>
      </p:sp>
    </p:spTree>
    <p:extLst>
      <p:ext uri="{BB962C8B-B14F-4D97-AF65-F5344CB8AC3E}">
        <p14:creationId xmlns:p14="http://schemas.microsoft.com/office/powerpoint/2010/main" val="136163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5"/>
          <p:cNvSpPr/>
          <p:nvPr/>
        </p:nvSpPr>
        <p:spPr>
          <a:xfrm>
            <a:off x="324466" y="168039"/>
            <a:ext cx="7869738" cy="636814"/>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Eje 2.Empoderamiento de la ciudadanía y las organizaciones sociales</a:t>
            </a:r>
          </a:p>
        </p:txBody>
      </p:sp>
      <p:graphicFrame>
        <p:nvGraphicFramePr>
          <p:cNvPr id="10" name="Tabla 9">
            <a:extLst>
              <a:ext uri="{FF2B5EF4-FFF2-40B4-BE49-F238E27FC236}">
                <a16:creationId xmlns:a16="http://schemas.microsoft.com/office/drawing/2014/main" id="{851E7328-CE7A-408C-B8E1-320EB62DE08B}"/>
              </a:ext>
            </a:extLst>
          </p:cNvPr>
          <p:cNvGraphicFramePr>
            <a:graphicFrameLocks noGrp="1"/>
          </p:cNvGraphicFramePr>
          <p:nvPr>
            <p:extLst>
              <p:ext uri="{D42A27DB-BD31-4B8C-83A1-F6EECF244321}">
                <p14:modId xmlns:p14="http://schemas.microsoft.com/office/powerpoint/2010/main" val="3182544651"/>
              </p:ext>
            </p:extLst>
          </p:nvPr>
        </p:nvGraphicFramePr>
        <p:xfrm>
          <a:off x="395257" y="902602"/>
          <a:ext cx="7798947" cy="3871460"/>
        </p:xfrm>
        <a:graphic>
          <a:graphicData uri="http://schemas.openxmlformats.org/drawingml/2006/table">
            <a:tbl>
              <a:tblPr firstRow="1" firstCol="1" bandRow="1"/>
              <a:tblGrid>
                <a:gridCol w="4182642">
                  <a:extLst>
                    <a:ext uri="{9D8B030D-6E8A-4147-A177-3AD203B41FA5}">
                      <a16:colId xmlns:a16="http://schemas.microsoft.com/office/drawing/2014/main" val="690412292"/>
                    </a:ext>
                  </a:extLst>
                </a:gridCol>
                <a:gridCol w="3616305">
                  <a:extLst>
                    <a:ext uri="{9D8B030D-6E8A-4147-A177-3AD203B41FA5}">
                      <a16:colId xmlns:a16="http://schemas.microsoft.com/office/drawing/2014/main" val="3715692906"/>
                    </a:ext>
                  </a:extLst>
                </a:gridCol>
              </a:tblGrid>
              <a:tr h="166066">
                <a:tc>
                  <a:txBody>
                    <a:bodyPr/>
                    <a:lstStyle/>
                    <a:p>
                      <a:pPr algn="ctr">
                        <a:lnSpc>
                          <a:spcPct val="115000"/>
                        </a:lnSpc>
                        <a:spcAft>
                          <a:spcPts val="1000"/>
                        </a:spcAft>
                      </a:pPr>
                      <a:r>
                        <a:rPr lang="es-CO" sz="1100" b="1" dirty="0">
                          <a:effectLst/>
                          <a:latin typeface="Arial" panose="020B0604020202020204" pitchFamily="34" charset="0"/>
                          <a:ea typeface="Calibri" panose="020F0502020204030204" pitchFamily="34" charset="0"/>
                          <a:cs typeface="Times New Roman" panose="02020603050405020304" pitchFamily="18" charset="0"/>
                        </a:rPr>
                        <a:t>Línea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788" marR="41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s-CO"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Sentido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788" marR="41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270294877"/>
                  </a:ext>
                </a:extLst>
              </a:tr>
              <a:tr h="473588">
                <a:tc>
                  <a:txBody>
                    <a:bodyPr/>
                    <a:lstStyle/>
                    <a:p>
                      <a:pPr algn="just">
                        <a:lnSpc>
                          <a:spcPct val="115000"/>
                        </a:lnSpc>
                        <a:spcAft>
                          <a:spcPts val="1000"/>
                        </a:spcAft>
                      </a:pPr>
                      <a:r>
                        <a:rPr lang="es-CO"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 Crear una estrategia pedagógica permanente en salud para cualificar a los ciudadanos en los </a:t>
                      </a:r>
                      <a:r>
                        <a:rPr lang="es-CO" sz="1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procesos de participación </a:t>
                      </a:r>
                      <a:r>
                        <a:rPr lang="es-CO"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en los temas de interés en salud y en el derecho a la salud.</a:t>
                      </a:r>
                      <a:endParaRPr lang="es-E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88" marR="41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CO" sz="1000" dirty="0">
                          <a:effectLst/>
                          <a:latin typeface="Arial" panose="020B0604020202020204" pitchFamily="34" charset="0"/>
                          <a:ea typeface="Calibri" panose="020F0502020204030204" pitchFamily="34" charset="0"/>
                          <a:cs typeface="Times New Roman" panose="02020603050405020304" pitchFamily="18" charset="0"/>
                        </a:rPr>
                        <a:t>Proponer, diseñar y realizar una estrategia sólida de capacitación, no simple activismo de reuniones y talleres sueltos. Pensar la formación como un proceso continuo.</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788" marR="41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7563751"/>
                  </a:ext>
                </a:extLst>
              </a:tr>
              <a:tr h="313527">
                <a:tc>
                  <a:txBody>
                    <a:bodyPr/>
                    <a:lstStyle/>
                    <a:p>
                      <a:pPr algn="just">
                        <a:lnSpc>
                          <a:spcPct val="115000"/>
                        </a:lnSpc>
                        <a:spcAft>
                          <a:spcPts val="1000"/>
                        </a:spcAft>
                      </a:pPr>
                      <a:r>
                        <a:rPr lang="es-CO"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 Establecer los incentivos que propicien la participación social y comunitaria</a:t>
                      </a:r>
                      <a:endParaRPr lang="es-E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88" marR="41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CO" sz="1000">
                          <a:effectLst/>
                          <a:latin typeface="Arial" panose="020B0604020202020204" pitchFamily="34" charset="0"/>
                          <a:ea typeface="Calibri" panose="020F0502020204030204" pitchFamily="34" charset="0"/>
                          <a:cs typeface="Times New Roman" panose="02020603050405020304" pitchFamily="18" charset="0"/>
                        </a:rPr>
                        <a:t>Identificar estímulos materiales, simbólicos que promuevan y potencien la voluntad de participación de la ciudadanía.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788" marR="41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486216"/>
                  </a:ext>
                </a:extLst>
              </a:tr>
              <a:tr h="634919">
                <a:tc>
                  <a:txBody>
                    <a:bodyPr/>
                    <a:lstStyle/>
                    <a:p>
                      <a:pPr algn="just">
                        <a:lnSpc>
                          <a:spcPct val="115000"/>
                        </a:lnSpc>
                        <a:spcAft>
                          <a:spcPts val="1000"/>
                        </a:spcAft>
                      </a:pPr>
                      <a:r>
                        <a:rPr lang="es-CO"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 Impulsar y promocionar las iniciativas del uso y apropiación de las tecnologías de información y las comunicaciones en las organizaciones sociales en salud.</a:t>
                      </a:r>
                      <a:endParaRPr lang="es-E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88" marR="41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CO" sz="1000">
                          <a:effectLst/>
                          <a:latin typeface="Arial" panose="020B0604020202020204" pitchFamily="34" charset="0"/>
                          <a:ea typeface="Calibri" panose="020F0502020204030204" pitchFamily="34" charset="0"/>
                          <a:cs typeface="Times New Roman" panose="02020603050405020304" pitchFamily="18" charset="0"/>
                        </a:rPr>
                        <a:t>Identificar tecnologías, cursos, herramientas, que sean apropiadas por la comunidad de forma tal que esto se convierta en una herramienta de comunicación y cualificación de los procesos sociales y comunitarios.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788" marR="41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3675577"/>
                  </a:ext>
                </a:extLst>
              </a:tr>
              <a:tr h="477650">
                <a:tc>
                  <a:txBody>
                    <a:bodyPr/>
                    <a:lstStyle/>
                    <a:p>
                      <a:pPr algn="just">
                        <a:lnSpc>
                          <a:spcPct val="115000"/>
                        </a:lnSpc>
                        <a:spcAft>
                          <a:spcPts val="1000"/>
                        </a:spcAft>
                      </a:pPr>
                      <a:r>
                        <a:rPr lang="es-CO"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 Fortalecer las estrategias de </a:t>
                      </a:r>
                      <a:r>
                        <a:rPr lang="es-CO" sz="1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información y comunicación </a:t>
                      </a:r>
                      <a:r>
                        <a:rPr lang="es-CO"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incluido el acceso a medios, boletines, periódicos que posibilite espacios a las organizaciones </a:t>
                      </a:r>
                      <a:r>
                        <a:rPr lang="es-CO" sz="1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para impulsar y visibilizar sus procesos participativos.</a:t>
                      </a:r>
                      <a:endParaRPr lang="es-E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88" marR="41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CO" sz="1000">
                          <a:effectLst/>
                          <a:latin typeface="Arial" panose="020B0604020202020204" pitchFamily="34" charset="0"/>
                          <a:ea typeface="Calibri" panose="020F0502020204030204" pitchFamily="34" charset="0"/>
                          <a:cs typeface="Times New Roman" panose="02020603050405020304" pitchFamily="18" charset="0"/>
                        </a:rPr>
                        <a:t>Estrategias de comunicación para la interacción, que movilicen la ciudadanía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788" marR="41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7932765"/>
                  </a:ext>
                </a:extLst>
              </a:tr>
              <a:tr h="634919">
                <a:tc>
                  <a:txBody>
                    <a:bodyPr/>
                    <a:lstStyle/>
                    <a:p>
                      <a:pPr algn="just">
                        <a:lnSpc>
                          <a:spcPct val="115000"/>
                        </a:lnSpc>
                        <a:spcAft>
                          <a:spcPts val="1000"/>
                        </a:spcAft>
                      </a:pPr>
                      <a:r>
                        <a:rPr lang="es-CO"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 Promover las formas de convocatoria de los espacios de participación que reconozcan las dinámicas territoriales y comunitarias del sector salud.</a:t>
                      </a:r>
                      <a:endParaRPr lang="es-E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88" marR="41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CO" sz="1000" dirty="0">
                          <a:effectLst/>
                          <a:latin typeface="Arial" panose="020B0604020202020204" pitchFamily="34" charset="0"/>
                          <a:ea typeface="Calibri" panose="020F0502020204030204" pitchFamily="34" charset="0"/>
                          <a:cs typeface="Times New Roman" panose="02020603050405020304" pitchFamily="18" charset="0"/>
                        </a:rPr>
                        <a:t>Identificar formas o estrategias que garanticen ampliar la base de participación con nuevos actores y que garanticen que participen los que están históricamente excluidos, por ejemplo los habitantes que están en zonas dispersas, los jóvenes.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788" marR="41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1117469"/>
                  </a:ext>
                </a:extLst>
              </a:tr>
              <a:tr h="768151">
                <a:tc>
                  <a:txBody>
                    <a:bodyPr/>
                    <a:lstStyle/>
                    <a:p>
                      <a:pPr algn="just">
                        <a:lnSpc>
                          <a:spcPct val="115000"/>
                        </a:lnSpc>
                        <a:spcAft>
                          <a:spcPts val="1000"/>
                        </a:spcAft>
                      </a:pPr>
                      <a:r>
                        <a:rPr lang="es-CO"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 Gestionar recursos para la financiación de iniciativas comunitarias para que la comunidad incida, intervenga y decida en el ciclo de las políticas en salud.</a:t>
                      </a:r>
                      <a:endParaRPr lang="es-E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88" marR="41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CO" sz="1000" dirty="0">
                          <a:effectLst/>
                          <a:latin typeface="Arial" panose="020B0604020202020204" pitchFamily="34" charset="0"/>
                          <a:ea typeface="Calibri" panose="020F0502020204030204" pitchFamily="34" charset="0"/>
                          <a:cs typeface="Times New Roman" panose="02020603050405020304" pitchFamily="18" charset="0"/>
                        </a:rPr>
                        <a:t>Identificación de fuentes de recursos y espacios de gestión y articulación para obtener recursos.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788" marR="41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183782"/>
                  </a:ext>
                </a:extLst>
              </a:tr>
            </a:tbl>
          </a:graphicData>
        </a:graphic>
      </p:graphicFrame>
    </p:spTree>
    <p:extLst>
      <p:ext uri="{BB962C8B-B14F-4D97-AF65-F5344CB8AC3E}">
        <p14:creationId xmlns:p14="http://schemas.microsoft.com/office/powerpoint/2010/main" val="1272076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4029757771"/>
              </p:ext>
            </p:extLst>
          </p:nvPr>
        </p:nvGraphicFramePr>
        <p:xfrm>
          <a:off x="468166" y="799892"/>
          <a:ext cx="7743773" cy="4092765"/>
        </p:xfrm>
        <a:graphic>
          <a:graphicData uri="http://schemas.openxmlformats.org/drawingml/2006/table">
            <a:tbl>
              <a:tblPr/>
              <a:tblGrid>
                <a:gridCol w="2181062">
                  <a:extLst>
                    <a:ext uri="{9D8B030D-6E8A-4147-A177-3AD203B41FA5}">
                      <a16:colId xmlns:a16="http://schemas.microsoft.com/office/drawing/2014/main" val="20000"/>
                    </a:ext>
                  </a:extLst>
                </a:gridCol>
                <a:gridCol w="5562711">
                  <a:extLst>
                    <a:ext uri="{9D8B030D-6E8A-4147-A177-3AD203B41FA5}">
                      <a16:colId xmlns:a16="http://schemas.microsoft.com/office/drawing/2014/main" val="20001"/>
                    </a:ext>
                  </a:extLst>
                </a:gridCol>
              </a:tblGrid>
              <a:tr h="305106">
                <a:tc>
                  <a:txBody>
                    <a:bodyPr/>
                    <a:lstStyle/>
                    <a:p>
                      <a:pPr algn="ctr" fontAlgn="ctr"/>
                      <a:r>
                        <a:rPr lang="es-CO" sz="1200" b="1" i="0" u="none" strike="noStrike" dirty="0">
                          <a:solidFill>
                            <a:schemeClr val="tx1"/>
                          </a:solidFill>
                          <a:effectLst/>
                          <a:latin typeface="Arial Narrow"/>
                        </a:rPr>
                        <a:t>LINEAS DE ACCIÓN</a:t>
                      </a:r>
                    </a:p>
                  </a:txBody>
                  <a:tcPr marL="2833" marR="2833" marT="28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CO" sz="1200" b="1" i="0" u="none" strike="noStrike" dirty="0">
                          <a:solidFill>
                            <a:schemeClr val="tx1"/>
                          </a:solidFill>
                          <a:effectLst/>
                          <a:latin typeface="Arial Narrow"/>
                        </a:rPr>
                        <a:t>ACCIONES A DESARROLLAR</a:t>
                      </a:r>
                    </a:p>
                  </a:txBody>
                  <a:tcPr marL="2833" marR="2833" marT="28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r h="2016958">
                <a:tc>
                  <a:txBody>
                    <a:bodyPr/>
                    <a:lstStyle/>
                    <a:p>
                      <a:pPr algn="l" fontAlgn="t"/>
                      <a:r>
                        <a:rPr lang="es-CO" sz="1100" b="0" i="0" u="none" strike="noStrike" dirty="0">
                          <a:solidFill>
                            <a:srgbClr val="000000"/>
                          </a:solidFill>
                          <a:effectLst/>
                          <a:latin typeface="Arial Narrow"/>
                        </a:rPr>
                        <a:t>A. Crear una </a:t>
                      </a:r>
                      <a:r>
                        <a:rPr lang="es-CO" sz="1100" b="0" i="0" u="none" strike="noStrike" dirty="0">
                          <a:solidFill>
                            <a:srgbClr val="00B050"/>
                          </a:solidFill>
                          <a:effectLst/>
                          <a:latin typeface="Arial Narrow"/>
                        </a:rPr>
                        <a:t>estrategia pedagógica </a:t>
                      </a:r>
                      <a:r>
                        <a:rPr lang="es-CO" sz="1100" b="0" i="0" u="none" strike="noStrike" dirty="0">
                          <a:solidFill>
                            <a:srgbClr val="000000"/>
                          </a:solidFill>
                          <a:effectLst/>
                          <a:latin typeface="Arial Narrow"/>
                        </a:rPr>
                        <a:t>permanente en salud para cualificar a los ciudadanos en los procesos de participación en los temas de interés en salud y en el derecho a la salud.</a:t>
                      </a:r>
                    </a:p>
                  </a:txBody>
                  <a:tcPr marL="2833" marR="2833" marT="28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b">
                        <a:buFont typeface="Wingdings" panose="05000000000000000000" pitchFamily="2" charset="2"/>
                        <a:buChar char="v"/>
                      </a:pPr>
                      <a:r>
                        <a:rPr lang="es-CO" sz="1100" b="0" i="0" u="none" strike="noStrike" dirty="0">
                          <a:solidFill>
                            <a:srgbClr val="000000"/>
                          </a:solidFill>
                          <a:effectLst/>
                          <a:latin typeface="Arial Narrow"/>
                        </a:rPr>
                        <a:t>Planear y desarrollar metodológica y pedagógicamente  un  proceso de cualificación de los integrantes de la asociación de usuarios, para fortalecer su dinámica interna (comunicación asertiva, liderazgo propositivo, manejo adecuado de conflicto</a:t>
                      </a:r>
                    </a:p>
                    <a:p>
                      <a:pPr marL="171450" indent="-171450" algn="l" fontAlgn="b">
                        <a:buFont typeface="Wingdings" panose="05000000000000000000" pitchFamily="2" charset="2"/>
                        <a:buChar char="v"/>
                      </a:pPr>
                      <a:r>
                        <a:rPr lang="es-CO" sz="1100" b="0" i="0" u="none" strike="noStrike" dirty="0">
                          <a:solidFill>
                            <a:srgbClr val="000000"/>
                          </a:solidFill>
                          <a:effectLst/>
                          <a:latin typeface="Arial Narrow"/>
                        </a:rPr>
                        <a:t>Asistir técnicamente a la asociación de usuarios en: </a:t>
                      </a:r>
                      <a:br>
                        <a:rPr lang="es-CO" sz="1100" b="0" i="0" u="none" strike="noStrike" dirty="0">
                          <a:solidFill>
                            <a:srgbClr val="000000"/>
                          </a:solidFill>
                          <a:effectLst/>
                          <a:latin typeface="Arial Narrow"/>
                        </a:rPr>
                      </a:br>
                      <a:r>
                        <a:rPr lang="es-CO" sz="1100" b="0" i="0" u="none" strike="noStrike" dirty="0">
                          <a:solidFill>
                            <a:srgbClr val="000000"/>
                          </a:solidFill>
                          <a:effectLst/>
                          <a:latin typeface="Arial Narrow"/>
                        </a:rPr>
                        <a:t>a. formulación y seguimiento a los planes de acción </a:t>
                      </a:r>
                      <a:br>
                        <a:rPr lang="es-CO" sz="1100" b="0" i="0" u="none" strike="noStrike" dirty="0">
                          <a:solidFill>
                            <a:srgbClr val="000000"/>
                          </a:solidFill>
                          <a:effectLst/>
                          <a:latin typeface="Arial Narrow"/>
                        </a:rPr>
                      </a:br>
                      <a:r>
                        <a:rPr lang="es-CO" sz="1100" b="0" i="0" u="none" strike="noStrike" dirty="0">
                          <a:solidFill>
                            <a:srgbClr val="000000"/>
                          </a:solidFill>
                          <a:effectLst/>
                          <a:latin typeface="Arial Narrow"/>
                        </a:rPr>
                        <a:t>b. depuración de libros y cartas de acreditación</a:t>
                      </a:r>
                      <a:br>
                        <a:rPr lang="es-CO" sz="1100" b="0" i="0" u="none" strike="noStrike" dirty="0">
                          <a:solidFill>
                            <a:srgbClr val="000000"/>
                          </a:solidFill>
                          <a:effectLst/>
                          <a:latin typeface="Arial Narrow"/>
                        </a:rPr>
                      </a:br>
                      <a:r>
                        <a:rPr lang="es-CO" sz="1100" b="0" i="0" u="none" strike="noStrike" dirty="0">
                          <a:solidFill>
                            <a:srgbClr val="000000"/>
                          </a:solidFill>
                          <a:effectLst/>
                          <a:latin typeface="Arial Narrow"/>
                        </a:rPr>
                        <a:t>c. actualización de estatutos / reglamento interno</a:t>
                      </a:r>
                      <a:br>
                        <a:rPr lang="es-CO" sz="1100" b="0" i="0" u="none" strike="noStrike" dirty="0">
                          <a:solidFill>
                            <a:srgbClr val="000000"/>
                          </a:solidFill>
                          <a:effectLst/>
                          <a:latin typeface="Arial Narrow"/>
                        </a:rPr>
                      </a:br>
                      <a:r>
                        <a:rPr lang="es-CO" sz="1100" b="0" i="0" u="none" strike="noStrike" dirty="0">
                          <a:solidFill>
                            <a:srgbClr val="000000"/>
                          </a:solidFill>
                          <a:effectLst/>
                          <a:latin typeface="Arial Narrow"/>
                        </a:rPr>
                        <a:t>d. organización y desarrollo de asambleas, reuniones mensuales y mesas de trabajo</a:t>
                      </a:r>
                      <a:br>
                        <a:rPr lang="es-CO" sz="1100" b="0" i="0" u="none" strike="noStrike" dirty="0">
                          <a:solidFill>
                            <a:srgbClr val="000000"/>
                          </a:solidFill>
                          <a:effectLst/>
                          <a:latin typeface="Arial Narrow"/>
                        </a:rPr>
                      </a:br>
                      <a:r>
                        <a:rPr lang="es-CO" sz="1100" b="0" i="0" u="none" strike="noStrike" dirty="0">
                          <a:solidFill>
                            <a:srgbClr val="000000"/>
                          </a:solidFill>
                          <a:effectLst/>
                          <a:latin typeface="Arial Narrow"/>
                        </a:rPr>
                        <a:t>e. conformación y operación de las comisiones de trabajo</a:t>
                      </a:r>
                      <a:br>
                        <a:rPr lang="es-CO" sz="1100" b="0" i="0" u="none" strike="noStrike" dirty="0">
                          <a:solidFill>
                            <a:srgbClr val="000000"/>
                          </a:solidFill>
                          <a:effectLst/>
                          <a:latin typeface="Arial Narrow"/>
                        </a:rPr>
                      </a:br>
                      <a:r>
                        <a:rPr lang="es-CO" sz="1100" b="0" i="0" u="none" strike="noStrike" dirty="0">
                          <a:solidFill>
                            <a:srgbClr val="000000"/>
                          </a:solidFill>
                          <a:effectLst/>
                          <a:latin typeface="Arial Narrow"/>
                        </a:rPr>
                        <a:t>f.  generación y seguimiento a los planes de mejora institucional con relación a los planes de mejora</a:t>
                      </a:r>
                      <a:br>
                        <a:rPr lang="es-CO" sz="1100" b="0" i="0" u="none" strike="noStrike" dirty="0">
                          <a:solidFill>
                            <a:srgbClr val="000000"/>
                          </a:solidFill>
                          <a:effectLst/>
                          <a:latin typeface="Arial Narrow"/>
                        </a:rPr>
                      </a:br>
                      <a:endParaRPr lang="es-CO" sz="1100" b="0" i="0" u="none" strike="noStrike" dirty="0">
                        <a:solidFill>
                          <a:srgbClr val="000000"/>
                        </a:solidFill>
                        <a:effectLst/>
                        <a:latin typeface="Arial Narrow"/>
                      </a:endParaRPr>
                    </a:p>
                  </a:txBody>
                  <a:tcPr marL="2833" marR="2833" marT="28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38210">
                <a:tc>
                  <a:txBody>
                    <a:bodyPr/>
                    <a:lstStyle/>
                    <a:p>
                      <a:pPr algn="l" fontAlgn="t"/>
                      <a:r>
                        <a:rPr lang="es-CO" sz="1100" b="0" i="0" u="none" strike="noStrike" dirty="0">
                          <a:solidFill>
                            <a:srgbClr val="000000"/>
                          </a:solidFill>
                          <a:effectLst/>
                          <a:latin typeface="Arial Narrow"/>
                        </a:rPr>
                        <a:t>B. Establecer </a:t>
                      </a:r>
                      <a:r>
                        <a:rPr lang="es-CO" sz="1100" b="0" i="0" u="none" strike="noStrike" dirty="0">
                          <a:solidFill>
                            <a:srgbClr val="E368E6"/>
                          </a:solidFill>
                          <a:effectLst/>
                          <a:latin typeface="Arial Narrow"/>
                        </a:rPr>
                        <a:t>los incentivos </a:t>
                      </a:r>
                      <a:r>
                        <a:rPr lang="es-CO" sz="1100" b="0" i="0" u="none" strike="noStrike" dirty="0">
                          <a:solidFill>
                            <a:srgbClr val="000000"/>
                          </a:solidFill>
                          <a:effectLst/>
                          <a:latin typeface="Arial Narrow"/>
                        </a:rPr>
                        <a:t>que propicien la participación social y comunitaria</a:t>
                      </a:r>
                    </a:p>
                  </a:txBody>
                  <a:tcPr marL="2833" marR="2833" marT="28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CO" sz="1100" b="0" i="0" u="none" strike="noStrike" dirty="0">
                          <a:solidFill>
                            <a:srgbClr val="000000"/>
                          </a:solidFill>
                          <a:effectLst/>
                          <a:latin typeface="Arial Narrow"/>
                        </a:rPr>
                        <a:t>Concertar con la alta gerencia los incentivos y estímulos que propicien la participación social en salud.</a:t>
                      </a:r>
                    </a:p>
                    <a:p>
                      <a:pPr algn="l" fontAlgn="t"/>
                      <a:r>
                        <a:rPr lang="es-CO" sz="1100" b="0" i="0" u="none" strike="noStrike" dirty="0">
                          <a:solidFill>
                            <a:srgbClr val="000000"/>
                          </a:solidFill>
                          <a:effectLst/>
                          <a:latin typeface="Arial Narrow"/>
                        </a:rPr>
                        <a:t>Personalizar los saludos de cumpleaños. Celebrar el día de la mujer líder, </a:t>
                      </a:r>
                      <a:r>
                        <a:rPr lang="es-CO" sz="1100" b="0" i="0" u="none" strike="noStrike" dirty="0" err="1">
                          <a:solidFill>
                            <a:srgbClr val="000000"/>
                          </a:solidFill>
                          <a:effectLst/>
                          <a:latin typeface="Arial Narrow"/>
                        </a:rPr>
                        <a:t>etc</a:t>
                      </a:r>
                      <a:br>
                        <a:rPr lang="es-CO" sz="1100" b="0" i="0" u="none" strike="noStrike" dirty="0">
                          <a:solidFill>
                            <a:srgbClr val="000000"/>
                          </a:solidFill>
                          <a:effectLst/>
                          <a:latin typeface="Arial Narrow"/>
                        </a:rPr>
                      </a:br>
                      <a:endParaRPr lang="es-CO" sz="1100" b="0" i="0" u="none" strike="noStrike" dirty="0">
                        <a:solidFill>
                          <a:srgbClr val="000000"/>
                        </a:solidFill>
                        <a:effectLst/>
                        <a:latin typeface="Arial Narrow"/>
                      </a:endParaRPr>
                    </a:p>
                  </a:txBody>
                  <a:tcPr marL="2833" marR="2833" marT="28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32491">
                <a:tc>
                  <a:txBody>
                    <a:bodyPr/>
                    <a:lstStyle/>
                    <a:p>
                      <a:pPr algn="l" fontAlgn="t"/>
                      <a:r>
                        <a:rPr lang="es-CO" sz="1100" b="0" i="0" u="none" strike="noStrike" dirty="0">
                          <a:solidFill>
                            <a:srgbClr val="000000"/>
                          </a:solidFill>
                          <a:effectLst/>
                          <a:latin typeface="Arial Narrow"/>
                        </a:rPr>
                        <a:t>C. </a:t>
                      </a:r>
                      <a:r>
                        <a:rPr lang="es-CO" sz="1100" b="0" i="0" u="none" strike="noStrike" dirty="0">
                          <a:solidFill>
                            <a:srgbClr val="00B050"/>
                          </a:solidFill>
                          <a:effectLst/>
                          <a:latin typeface="Arial Narrow"/>
                        </a:rPr>
                        <a:t>Impulsar y promocionar </a:t>
                      </a:r>
                      <a:r>
                        <a:rPr lang="es-CO" sz="1100" b="0" i="0" u="none" strike="noStrike" dirty="0">
                          <a:solidFill>
                            <a:srgbClr val="000000"/>
                          </a:solidFill>
                          <a:effectLst/>
                          <a:latin typeface="Arial Narrow"/>
                        </a:rPr>
                        <a:t>las iniciativas del uso y apropiación de las tecnologías de información y las </a:t>
                      </a:r>
                      <a:r>
                        <a:rPr lang="es-CO" sz="1100" b="0" i="0" u="none" strike="noStrike" dirty="0">
                          <a:solidFill>
                            <a:srgbClr val="00B0F0"/>
                          </a:solidFill>
                          <a:effectLst/>
                          <a:latin typeface="Arial Narrow"/>
                        </a:rPr>
                        <a:t>comunicaciones </a:t>
                      </a:r>
                      <a:r>
                        <a:rPr lang="es-CO" sz="1100" b="0" i="0" u="none" strike="noStrike" dirty="0">
                          <a:solidFill>
                            <a:srgbClr val="000000"/>
                          </a:solidFill>
                          <a:effectLst/>
                          <a:latin typeface="Arial Narrow"/>
                        </a:rPr>
                        <a:t>en las organizaciones sociales en salud.</a:t>
                      </a:r>
                    </a:p>
                  </a:txBody>
                  <a:tcPr marL="2833" marR="2833" marT="28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b">
                        <a:buFont typeface="Wingdings" panose="05000000000000000000" pitchFamily="2" charset="2"/>
                        <a:buChar char="v"/>
                      </a:pPr>
                      <a:r>
                        <a:rPr lang="es-MX" sz="1100" kern="1200" dirty="0">
                          <a:solidFill>
                            <a:schemeClr val="tx1"/>
                          </a:solidFill>
                          <a:effectLst/>
                          <a:latin typeface="Arial Narrow" pitchFamily="34" charset="0"/>
                          <a:ea typeface="+mn-ea"/>
                          <a:cs typeface="Arial" pitchFamily="34" charset="0"/>
                        </a:rPr>
                        <a:t>Gestionar con instituciones del Distrito Capital o la localidad para el desarrollo de cursos de herramientas ofimáticas.</a:t>
                      </a:r>
                    </a:p>
                    <a:p>
                      <a:pPr marL="171450" indent="-171450" algn="l" fontAlgn="b">
                        <a:buFont typeface="Wingdings" panose="05000000000000000000" pitchFamily="2" charset="2"/>
                        <a:buChar char="v"/>
                      </a:pPr>
                      <a:endParaRPr lang="es-MX" sz="1100" kern="1200" dirty="0">
                        <a:solidFill>
                          <a:schemeClr val="tx1"/>
                        </a:solidFill>
                        <a:effectLst/>
                        <a:latin typeface="Arial Narrow" pitchFamily="34" charset="0"/>
                        <a:ea typeface="+mn-ea"/>
                        <a:cs typeface="Arial" pitchFamily="34" charset="0"/>
                      </a:endParaRPr>
                    </a:p>
                    <a:p>
                      <a:pPr marL="171450" indent="-171450" algn="l" fontAlgn="b">
                        <a:buFont typeface="Wingdings" panose="05000000000000000000" pitchFamily="2" charset="2"/>
                        <a:buChar char="v"/>
                      </a:pPr>
                      <a:r>
                        <a:rPr lang="es-MX" sz="1100" kern="1200" dirty="0">
                          <a:solidFill>
                            <a:schemeClr val="tx1"/>
                          </a:solidFill>
                          <a:effectLst/>
                          <a:latin typeface="Arial Narrow" pitchFamily="34" charset="0"/>
                          <a:ea typeface="+mn-ea"/>
                          <a:cs typeface="Arial" pitchFamily="34" charset="0"/>
                        </a:rPr>
                        <a:t>C</a:t>
                      </a:r>
                      <a:r>
                        <a:rPr lang="es-CO" sz="1100" b="0" i="0" u="none" strike="noStrike" dirty="0" err="1">
                          <a:solidFill>
                            <a:srgbClr val="000000"/>
                          </a:solidFill>
                          <a:effectLst/>
                          <a:latin typeface="Arial Narrow"/>
                        </a:rPr>
                        <a:t>apacitar</a:t>
                      </a:r>
                      <a:r>
                        <a:rPr lang="es-CO" sz="1100" b="0" i="0" u="none" strike="noStrike" dirty="0">
                          <a:solidFill>
                            <a:srgbClr val="000000"/>
                          </a:solidFill>
                          <a:effectLst/>
                          <a:latin typeface="Arial Narrow"/>
                        </a:rPr>
                        <a:t> a</a:t>
                      </a:r>
                      <a:r>
                        <a:rPr lang="es-CO" sz="1100" b="0" i="0" u="none" strike="noStrike" baseline="0" dirty="0">
                          <a:solidFill>
                            <a:srgbClr val="000000"/>
                          </a:solidFill>
                          <a:effectLst/>
                          <a:latin typeface="Arial Narrow"/>
                        </a:rPr>
                        <a:t> los</a:t>
                      </a:r>
                      <a:r>
                        <a:rPr lang="es-CO" sz="1100" b="0" i="0" u="none" strike="noStrike" dirty="0">
                          <a:solidFill>
                            <a:srgbClr val="000000"/>
                          </a:solidFill>
                          <a:effectLst/>
                          <a:latin typeface="Arial Narrow"/>
                        </a:rPr>
                        <a:t> integrantes de la asociación de usuarios en procedimientos digitales como: el agendamiento de citas, validación de estados de aseguramiento en bases de datos ADRES, comprobador de derechos,</a:t>
                      </a:r>
                      <a:r>
                        <a:rPr lang="es-CO" sz="1100" b="0" i="0" u="none" strike="noStrike" baseline="0" dirty="0">
                          <a:solidFill>
                            <a:srgbClr val="000000"/>
                          </a:solidFill>
                          <a:effectLst/>
                          <a:latin typeface="Arial Narrow"/>
                        </a:rPr>
                        <a:t> uso y manejo de los correos electrónicos, entre otros. </a:t>
                      </a:r>
                      <a:endParaRPr lang="es-CO" sz="1100" b="0" i="0" u="none" strike="noStrike" dirty="0">
                        <a:solidFill>
                          <a:srgbClr val="000000"/>
                        </a:solidFill>
                        <a:effectLst/>
                        <a:latin typeface="Arial Narrow"/>
                      </a:endParaRPr>
                    </a:p>
                  </a:txBody>
                  <a:tcPr marL="2833" marR="2833" marT="28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3" name="Rectángulo 2">
            <a:extLst>
              <a:ext uri="{FF2B5EF4-FFF2-40B4-BE49-F238E27FC236}">
                <a16:creationId xmlns:a16="http://schemas.microsoft.com/office/drawing/2014/main" id="{28732875-FC22-4B14-8D8D-FBE25A59997A}"/>
              </a:ext>
            </a:extLst>
          </p:cNvPr>
          <p:cNvSpPr/>
          <p:nvPr/>
        </p:nvSpPr>
        <p:spPr>
          <a:xfrm>
            <a:off x="1746209" y="265699"/>
            <a:ext cx="5038049" cy="27137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Arial" panose="020B0604020202020204" pitchFamily="34" charset="0"/>
                <a:cs typeface="Arial" panose="020B0604020202020204" pitchFamily="34" charset="0"/>
              </a:rPr>
              <a:t>PROPUESTAS DE ACCIONES EJE  2</a:t>
            </a:r>
          </a:p>
        </p:txBody>
      </p:sp>
    </p:spTree>
    <p:extLst>
      <p:ext uri="{BB962C8B-B14F-4D97-AF65-F5344CB8AC3E}">
        <p14:creationId xmlns:p14="http://schemas.microsoft.com/office/powerpoint/2010/main" val="754994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968235602"/>
              </p:ext>
            </p:extLst>
          </p:nvPr>
        </p:nvGraphicFramePr>
        <p:xfrm>
          <a:off x="684014" y="761949"/>
          <a:ext cx="7584707" cy="3233341"/>
        </p:xfrm>
        <a:graphic>
          <a:graphicData uri="http://schemas.openxmlformats.org/drawingml/2006/table">
            <a:tbl>
              <a:tblPr/>
              <a:tblGrid>
                <a:gridCol w="2541070">
                  <a:extLst>
                    <a:ext uri="{9D8B030D-6E8A-4147-A177-3AD203B41FA5}">
                      <a16:colId xmlns:a16="http://schemas.microsoft.com/office/drawing/2014/main" val="20000"/>
                    </a:ext>
                  </a:extLst>
                </a:gridCol>
                <a:gridCol w="5043637">
                  <a:extLst>
                    <a:ext uri="{9D8B030D-6E8A-4147-A177-3AD203B41FA5}">
                      <a16:colId xmlns:a16="http://schemas.microsoft.com/office/drawing/2014/main" val="20001"/>
                    </a:ext>
                  </a:extLst>
                </a:gridCol>
              </a:tblGrid>
              <a:tr h="210318">
                <a:tc>
                  <a:txBody>
                    <a:bodyPr/>
                    <a:lstStyle/>
                    <a:p>
                      <a:pPr algn="ctr" fontAlgn="ctr"/>
                      <a:r>
                        <a:rPr lang="es-CO" sz="1200" b="1" i="0" u="none" strike="noStrike" dirty="0">
                          <a:solidFill>
                            <a:srgbClr val="FFFFFF"/>
                          </a:solidFill>
                          <a:effectLst/>
                          <a:latin typeface="Arial Narrow"/>
                        </a:rPr>
                        <a:t>LINEAS DE ACCIÓN</a:t>
                      </a:r>
                    </a:p>
                  </a:txBody>
                  <a:tcPr marL="2833" marR="2833" marT="28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CO" sz="1200" b="1" i="0" u="none" strike="noStrike" dirty="0">
                          <a:solidFill>
                            <a:srgbClr val="FFFFFF"/>
                          </a:solidFill>
                          <a:effectLst/>
                          <a:latin typeface="Arial Narrow"/>
                        </a:rPr>
                        <a:t>ACCIONES A DESARROLLAR</a:t>
                      </a:r>
                    </a:p>
                  </a:txBody>
                  <a:tcPr marL="2833" marR="2833" marT="28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r h="973589">
                <a:tc>
                  <a:txBody>
                    <a:bodyPr/>
                    <a:lstStyle/>
                    <a:p>
                      <a:pPr algn="l" fontAlgn="t"/>
                      <a:r>
                        <a:rPr lang="es-CO" sz="1100" b="0" i="0" u="none" strike="noStrike" dirty="0">
                          <a:solidFill>
                            <a:srgbClr val="000000"/>
                          </a:solidFill>
                          <a:effectLst/>
                          <a:latin typeface="Arial Narrow"/>
                        </a:rPr>
                        <a:t>D. Fortalecer las estrategias de </a:t>
                      </a:r>
                      <a:r>
                        <a:rPr lang="es-CO" sz="1100" b="0" i="0" u="none" strike="noStrike" dirty="0">
                          <a:solidFill>
                            <a:srgbClr val="00B0F0"/>
                          </a:solidFill>
                          <a:effectLst/>
                          <a:latin typeface="Arial Narrow"/>
                        </a:rPr>
                        <a:t>información y comunicación </a:t>
                      </a:r>
                      <a:r>
                        <a:rPr lang="es-CO" sz="1100" b="0" i="0" u="none" strike="noStrike" dirty="0">
                          <a:solidFill>
                            <a:srgbClr val="000000"/>
                          </a:solidFill>
                          <a:effectLst/>
                          <a:latin typeface="Arial Narrow"/>
                        </a:rPr>
                        <a:t>incluido el acceso a medios, boletines, periódicos que posibilite espacios a las organizaciones para impulsar y visibilizar sus procesos participativos.</a:t>
                      </a:r>
                    </a:p>
                  </a:txBody>
                  <a:tcPr marL="2833" marR="2833" marT="28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CO" sz="1100" kern="1200" dirty="0">
                          <a:solidFill>
                            <a:schemeClr val="tx1"/>
                          </a:solidFill>
                          <a:effectLst/>
                          <a:latin typeface="Arial Narrow" pitchFamily="34" charset="0"/>
                          <a:ea typeface="+mn-ea"/>
                          <a:cs typeface="+mn-cs"/>
                        </a:rPr>
                        <a:t>Producir piezas comunicativas, escenas culturales o publicaciones escritas con los integrantes de la asociación de usuarios para impulsar y visibilizar sus procesos participativos, difundidos en diferentes medios de comunicación.</a:t>
                      </a:r>
                      <a:endParaRPr lang="es-CO" sz="1100" b="0" i="0" u="none" strike="noStrike" dirty="0">
                        <a:solidFill>
                          <a:srgbClr val="000000"/>
                        </a:solidFill>
                        <a:effectLst/>
                        <a:latin typeface="Arial Narrow" pitchFamily="34" charset="0"/>
                      </a:endParaRPr>
                    </a:p>
                  </a:txBody>
                  <a:tcPr marL="2833" marR="2833" marT="28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81091">
                <a:tc>
                  <a:txBody>
                    <a:bodyPr/>
                    <a:lstStyle/>
                    <a:p>
                      <a:pPr algn="l" fontAlgn="t"/>
                      <a:r>
                        <a:rPr lang="es-CO" sz="1100" b="0" i="0" u="none" strike="noStrike" dirty="0">
                          <a:solidFill>
                            <a:srgbClr val="000000"/>
                          </a:solidFill>
                          <a:effectLst/>
                          <a:latin typeface="Arial Narrow"/>
                        </a:rPr>
                        <a:t>E. </a:t>
                      </a:r>
                      <a:r>
                        <a:rPr lang="es-CO" sz="1100" b="0" i="0" u="none" strike="noStrike" dirty="0">
                          <a:solidFill>
                            <a:srgbClr val="E368E6"/>
                          </a:solidFill>
                          <a:effectLst/>
                          <a:latin typeface="Arial Narrow"/>
                        </a:rPr>
                        <a:t>Promover las formas de convocatoria </a:t>
                      </a:r>
                      <a:r>
                        <a:rPr lang="es-CO" sz="1100" b="0" i="0" u="none" strike="noStrike" dirty="0">
                          <a:solidFill>
                            <a:srgbClr val="000000"/>
                          </a:solidFill>
                          <a:effectLst/>
                          <a:latin typeface="Arial Narrow"/>
                        </a:rPr>
                        <a:t>de los espacios de participación que reconozcan las dinámicas territoriales y comunitarias del sector salud.</a:t>
                      </a:r>
                    </a:p>
                  </a:txBody>
                  <a:tcPr marL="2833" marR="2833" marT="28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b">
                        <a:buFont typeface="Wingdings" panose="05000000000000000000" pitchFamily="2" charset="2"/>
                        <a:buChar char="v"/>
                      </a:pPr>
                      <a:r>
                        <a:rPr lang="es-CO" sz="1100" b="0" i="0" u="none" strike="noStrike" dirty="0">
                          <a:solidFill>
                            <a:srgbClr val="000000"/>
                          </a:solidFill>
                          <a:effectLst/>
                          <a:latin typeface="Arial Narrow" pitchFamily="34" charset="0"/>
                        </a:rPr>
                        <a:t>Implementar acciones con el fin de incluir poblaciones como jóvenes, etnias, LGTBI, en los espacios e instancias de participación social.</a:t>
                      </a:r>
                    </a:p>
                    <a:p>
                      <a:pPr marL="171450" indent="-171450" algn="l" fontAlgn="b">
                        <a:buFont typeface="Wingdings" panose="05000000000000000000" pitchFamily="2" charset="2"/>
                        <a:buChar char="v"/>
                      </a:pPr>
                      <a:r>
                        <a:rPr lang="es-CO" sz="1100" b="0" i="0" u="none" strike="noStrike" dirty="0">
                          <a:solidFill>
                            <a:srgbClr val="000000"/>
                          </a:solidFill>
                          <a:effectLst/>
                          <a:latin typeface="Arial Narrow" pitchFamily="34" charset="0"/>
                        </a:rPr>
                        <a:t>Gestionar y desarrollar encuentros en salud, anualmente con espacios e instancias de participación liderados por los otros sectores y la alcaldía local.</a:t>
                      </a:r>
                    </a:p>
                    <a:p>
                      <a:pPr marL="171450" indent="-171450" algn="l" fontAlgn="b">
                        <a:buFont typeface="Wingdings" panose="05000000000000000000" pitchFamily="2" charset="2"/>
                        <a:buChar char="v"/>
                      </a:pPr>
                      <a:r>
                        <a:rPr lang="es-CO" sz="1100" b="0" i="0" u="none" strike="noStrike" dirty="0">
                          <a:solidFill>
                            <a:srgbClr val="000000"/>
                          </a:solidFill>
                          <a:effectLst/>
                          <a:latin typeface="Arial Narrow" pitchFamily="34" charset="0"/>
                        </a:rPr>
                        <a:t>Diseñar e implementar, de forma conjunta, con los integrantes de la asociación de usuarios, una estrategia de ampliación de base social .</a:t>
                      </a:r>
                    </a:p>
                    <a:p>
                      <a:pPr marL="171450" indent="-171450" algn="l" fontAlgn="b">
                        <a:buFont typeface="Wingdings" panose="05000000000000000000" pitchFamily="2" charset="2"/>
                        <a:buChar char="v"/>
                      </a:pPr>
                      <a:r>
                        <a:rPr lang="es-CO" sz="1100" b="0" i="0" u="none" strike="noStrike" dirty="0">
                          <a:solidFill>
                            <a:srgbClr val="000000"/>
                          </a:solidFill>
                          <a:effectLst/>
                          <a:latin typeface="Arial Narrow" pitchFamily="34" charset="0"/>
                        </a:rPr>
                        <a:t>Convocar a los integrantes de la asociación de usuarios a todos  los eventos de orden local, distrital o nacional.</a:t>
                      </a:r>
                    </a:p>
                  </a:txBody>
                  <a:tcPr marL="2833" marR="2833" marT="28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05481">
                <a:tc>
                  <a:txBody>
                    <a:bodyPr/>
                    <a:lstStyle/>
                    <a:p>
                      <a:pPr algn="l" fontAlgn="t"/>
                      <a:r>
                        <a:rPr lang="es-CO" sz="1100" b="0" i="0" u="none" strike="noStrike" dirty="0">
                          <a:solidFill>
                            <a:srgbClr val="000000"/>
                          </a:solidFill>
                          <a:effectLst/>
                          <a:latin typeface="Arial Narrow"/>
                        </a:rPr>
                        <a:t>F. </a:t>
                      </a:r>
                      <a:r>
                        <a:rPr lang="es-CO" sz="1100" b="0" i="0" u="none" strike="noStrike" dirty="0">
                          <a:solidFill>
                            <a:srgbClr val="E368E6"/>
                          </a:solidFill>
                          <a:effectLst/>
                          <a:latin typeface="Arial Narrow"/>
                        </a:rPr>
                        <a:t>Gestionar recursos </a:t>
                      </a:r>
                      <a:r>
                        <a:rPr lang="es-CO" sz="1100" b="0" i="0" u="none" strike="noStrike" dirty="0">
                          <a:solidFill>
                            <a:srgbClr val="000000"/>
                          </a:solidFill>
                          <a:effectLst/>
                          <a:latin typeface="Arial Narrow"/>
                        </a:rPr>
                        <a:t>para la financiación de iniciativas comunitarias para que la comunidad incida, intervenga y decida en el ciclo de las políticas en salud. </a:t>
                      </a:r>
                    </a:p>
                  </a:txBody>
                  <a:tcPr marL="2833" marR="2833" marT="28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100" b="0" i="0" u="none" strike="noStrike" dirty="0">
                          <a:solidFill>
                            <a:srgbClr val="000000"/>
                          </a:solidFill>
                          <a:effectLst/>
                          <a:latin typeface="Arial Narrow"/>
                        </a:rPr>
                        <a:t>Capacitar a la asociación de en la formulación, ejecución y evaluación de los proyectos de iniciativa comunitaria´. Gestionarla con la alcaldía local en la cual se encuentra ubicada la EAPB o IPS</a:t>
                      </a:r>
                    </a:p>
                  </a:txBody>
                  <a:tcPr marL="2833" marR="2833" marT="28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18157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5"/>
          <p:cNvSpPr/>
          <p:nvPr/>
        </p:nvSpPr>
        <p:spPr>
          <a:xfrm>
            <a:off x="1704915" y="156241"/>
            <a:ext cx="4247534" cy="636814"/>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Eje 3.Impulso a la cultura de la salud</a:t>
            </a:r>
          </a:p>
        </p:txBody>
      </p:sp>
      <p:graphicFrame>
        <p:nvGraphicFramePr>
          <p:cNvPr id="6" name="Tabla 5">
            <a:extLst>
              <a:ext uri="{FF2B5EF4-FFF2-40B4-BE49-F238E27FC236}">
                <a16:creationId xmlns:a16="http://schemas.microsoft.com/office/drawing/2014/main" id="{4E991F59-160E-400D-B98E-297653ACE5F1}"/>
              </a:ext>
            </a:extLst>
          </p:cNvPr>
          <p:cNvGraphicFramePr>
            <a:graphicFrameLocks noGrp="1"/>
          </p:cNvGraphicFramePr>
          <p:nvPr>
            <p:extLst>
              <p:ext uri="{D42A27DB-BD31-4B8C-83A1-F6EECF244321}">
                <p14:modId xmlns:p14="http://schemas.microsoft.com/office/powerpoint/2010/main" val="1329081989"/>
              </p:ext>
            </p:extLst>
          </p:nvPr>
        </p:nvGraphicFramePr>
        <p:xfrm>
          <a:off x="719721" y="1139938"/>
          <a:ext cx="6737063" cy="3448072"/>
        </p:xfrm>
        <a:graphic>
          <a:graphicData uri="http://schemas.openxmlformats.org/drawingml/2006/table">
            <a:tbl>
              <a:tblPr firstRow="1" firstCol="1" bandRow="1"/>
              <a:tblGrid>
                <a:gridCol w="2931018">
                  <a:extLst>
                    <a:ext uri="{9D8B030D-6E8A-4147-A177-3AD203B41FA5}">
                      <a16:colId xmlns:a16="http://schemas.microsoft.com/office/drawing/2014/main" val="291155560"/>
                    </a:ext>
                  </a:extLst>
                </a:gridCol>
                <a:gridCol w="3806045">
                  <a:extLst>
                    <a:ext uri="{9D8B030D-6E8A-4147-A177-3AD203B41FA5}">
                      <a16:colId xmlns:a16="http://schemas.microsoft.com/office/drawing/2014/main" val="932534318"/>
                    </a:ext>
                  </a:extLst>
                </a:gridCol>
              </a:tblGrid>
              <a:tr h="147596">
                <a:tc>
                  <a:txBody>
                    <a:bodyPr/>
                    <a:lstStyle/>
                    <a:p>
                      <a:pPr algn="ctr">
                        <a:lnSpc>
                          <a:spcPct val="115000"/>
                        </a:lnSpc>
                        <a:spcAft>
                          <a:spcPts val="1000"/>
                        </a:spcAft>
                      </a:pPr>
                      <a:r>
                        <a:rPr lang="es-CO" sz="1100" b="1" dirty="0">
                          <a:effectLst/>
                          <a:latin typeface="Arial" panose="020B0604020202020204" pitchFamily="34" charset="0"/>
                          <a:ea typeface="Calibri" panose="020F0502020204030204" pitchFamily="34" charset="0"/>
                          <a:cs typeface="Times New Roman" panose="02020603050405020304" pitchFamily="18" charset="0"/>
                        </a:rPr>
                        <a:t>Línea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736" marR="61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1000"/>
                        </a:spcAft>
                      </a:pPr>
                      <a:r>
                        <a:rPr lang="es-CO"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Sentido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736" marR="61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1687677022"/>
                  </a:ext>
                </a:extLst>
              </a:tr>
              <a:tr h="620908">
                <a:tc>
                  <a:txBody>
                    <a:bodyPr/>
                    <a:lstStyle/>
                    <a:p>
                      <a:pPr algn="just">
                        <a:lnSpc>
                          <a:spcPct val="115000"/>
                        </a:lnSpc>
                        <a:spcAft>
                          <a:spcPts val="100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A. Definir e implementar las estrategias de incidencia y formación para fortalecer la salud pública en concertación con las comunidades.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736" marR="61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CO" sz="1100">
                          <a:effectLst/>
                          <a:latin typeface="Arial" panose="020B0604020202020204" pitchFamily="34" charset="0"/>
                          <a:ea typeface="Calibri" panose="020F0502020204030204" pitchFamily="34" charset="0"/>
                          <a:cs typeface="Times New Roman" panose="02020603050405020304" pitchFamily="18" charset="0"/>
                        </a:rPr>
                        <a:t>Identificar espacios, temáticas, acciones claves de salud y líderes que puedan apoyar y posicionar la salud pública en el territorio.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1736" marR="61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5033550"/>
                  </a:ext>
                </a:extLst>
              </a:tr>
              <a:tr h="778679">
                <a:tc>
                  <a:txBody>
                    <a:bodyPr/>
                    <a:lstStyle/>
                    <a:p>
                      <a:pPr algn="just">
                        <a:lnSpc>
                          <a:spcPct val="115000"/>
                        </a:lnSpc>
                        <a:spcAft>
                          <a:spcPts val="1000"/>
                        </a:spcAft>
                      </a:pPr>
                      <a:r>
                        <a:rPr lang="es-CO" sz="1100">
                          <a:effectLst/>
                          <a:latin typeface="Arial" panose="020B0604020202020204" pitchFamily="34" charset="0"/>
                          <a:ea typeface="Calibri" panose="020F0502020204030204" pitchFamily="34" charset="0"/>
                          <a:cs typeface="Times New Roman" panose="02020603050405020304" pitchFamily="18" charset="0"/>
                        </a:rPr>
                        <a:t>B. Diseñar una estrategia de comunicación e información para la promoción y socialización de una cultura de bienestar y salud con perspectiva comunitaria.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1736" marR="61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Identificar las acciones de comunicación que están fragmentadas en la operación del PIC e identificar formas de articulación y potenciación para ganar impacto.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736" marR="61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5627311"/>
                  </a:ext>
                </a:extLst>
              </a:tr>
              <a:tr h="936450">
                <a:tc>
                  <a:txBody>
                    <a:bodyPr/>
                    <a:lstStyle/>
                    <a:p>
                      <a:pPr algn="just">
                        <a:lnSpc>
                          <a:spcPct val="115000"/>
                        </a:lnSpc>
                        <a:spcAft>
                          <a:spcPts val="1000"/>
                        </a:spcAft>
                      </a:pPr>
                      <a:r>
                        <a:rPr lang="es-CO" sz="1100">
                          <a:effectLst/>
                          <a:latin typeface="Arial" panose="020B0604020202020204" pitchFamily="34" charset="0"/>
                          <a:ea typeface="Calibri" panose="020F0502020204030204" pitchFamily="34" charset="0"/>
                          <a:cs typeface="Times New Roman" panose="02020603050405020304" pitchFamily="18" charset="0"/>
                        </a:rPr>
                        <a:t>C. Promover un programa de formación a formadores comunitarios en salud pública con enfoque de derechos para implementar la PPSS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1736" marR="61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Identificar líderes y escenarios claves para formarlos en salud pública. Implica diseñar el proceso formativo. Es posible que parte de   todos los procesos educativos que se realizan puntualmente en el PIC - PTS  y que los reordenen y articulen.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736" marR="61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030421"/>
                  </a:ext>
                </a:extLst>
              </a:tr>
              <a:tr h="778679">
                <a:tc>
                  <a:txBody>
                    <a:bodyPr/>
                    <a:lstStyle/>
                    <a:p>
                      <a:pPr algn="just">
                        <a:lnSpc>
                          <a:spcPct val="115000"/>
                        </a:lnSpc>
                        <a:spcAft>
                          <a:spcPts val="1000"/>
                        </a:spcAft>
                      </a:pPr>
                      <a:r>
                        <a:rPr lang="es-CO" sz="1100">
                          <a:effectLst/>
                          <a:latin typeface="Arial" panose="020B0604020202020204" pitchFamily="34" charset="0"/>
                          <a:ea typeface="Calibri" panose="020F0502020204030204" pitchFamily="34" charset="0"/>
                          <a:cs typeface="Times New Roman" panose="02020603050405020304" pitchFamily="18" charset="0"/>
                        </a:rPr>
                        <a:t>D. Conformar y/o consolidar mecanismos de espacios para que la ciudadanía participe y se apropie de los programas  de promoción y prevención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1736" marR="61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Identificar los espacios existentes en salud pública y otros para visibilizar los programas y fomentar la participación con decisión en dichos espacios, implica el diseño de metodologías participativas.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736" marR="61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5062176"/>
                  </a:ext>
                </a:extLst>
              </a:tr>
            </a:tbl>
          </a:graphicData>
        </a:graphic>
      </p:graphicFrame>
    </p:spTree>
    <p:extLst>
      <p:ext uri="{BB962C8B-B14F-4D97-AF65-F5344CB8AC3E}">
        <p14:creationId xmlns:p14="http://schemas.microsoft.com/office/powerpoint/2010/main" val="1206792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513551556"/>
              </p:ext>
            </p:extLst>
          </p:nvPr>
        </p:nvGraphicFramePr>
        <p:xfrm>
          <a:off x="243736" y="596146"/>
          <a:ext cx="7979344" cy="3995737"/>
        </p:xfrm>
        <a:graphic>
          <a:graphicData uri="http://schemas.openxmlformats.org/drawingml/2006/table">
            <a:tbl>
              <a:tblPr/>
              <a:tblGrid>
                <a:gridCol w="2377441">
                  <a:extLst>
                    <a:ext uri="{9D8B030D-6E8A-4147-A177-3AD203B41FA5}">
                      <a16:colId xmlns:a16="http://schemas.microsoft.com/office/drawing/2014/main" val="20000"/>
                    </a:ext>
                  </a:extLst>
                </a:gridCol>
                <a:gridCol w="5601903">
                  <a:extLst>
                    <a:ext uri="{9D8B030D-6E8A-4147-A177-3AD203B41FA5}">
                      <a16:colId xmlns:a16="http://schemas.microsoft.com/office/drawing/2014/main" val="20001"/>
                    </a:ext>
                  </a:extLst>
                </a:gridCol>
              </a:tblGrid>
              <a:tr h="245482">
                <a:tc>
                  <a:txBody>
                    <a:bodyPr/>
                    <a:lstStyle/>
                    <a:p>
                      <a:pPr algn="ctr" fontAlgn="ctr"/>
                      <a:r>
                        <a:rPr lang="es-CO" sz="1200" b="1" i="0" u="none" strike="noStrike" dirty="0">
                          <a:solidFill>
                            <a:srgbClr val="FFFFFF"/>
                          </a:solidFill>
                          <a:effectLst/>
                          <a:latin typeface="Arial Narrow" pitchFamily="34" charset="0"/>
                        </a:rPr>
                        <a:t>LINEAS DE ACCIÓN</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s-CO" sz="1200" b="1" i="0" u="none" strike="noStrike" dirty="0">
                          <a:solidFill>
                            <a:srgbClr val="FFFFFF"/>
                          </a:solidFill>
                          <a:effectLst/>
                          <a:latin typeface="Arial Narrow" pitchFamily="34" charset="0"/>
                        </a:rPr>
                        <a:t>ACCIONES A DESARROLLAR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164703">
                <a:tc>
                  <a:txBody>
                    <a:bodyPr/>
                    <a:lstStyle/>
                    <a:p>
                      <a:pPr algn="l" fontAlgn="t"/>
                      <a:r>
                        <a:rPr lang="es-CO" sz="1100" b="0" i="0" u="none" strike="noStrike" dirty="0">
                          <a:solidFill>
                            <a:srgbClr val="000000"/>
                          </a:solidFill>
                          <a:effectLst/>
                          <a:latin typeface="Arial Narrow" pitchFamily="34" charset="0"/>
                        </a:rPr>
                        <a:t>A.</a:t>
                      </a:r>
                      <a:r>
                        <a:rPr lang="es-CO" sz="1100" b="0" i="0" u="none" strike="noStrike" baseline="0" dirty="0">
                          <a:solidFill>
                            <a:srgbClr val="000000"/>
                          </a:solidFill>
                          <a:effectLst/>
                          <a:latin typeface="Arial Narrow" pitchFamily="34" charset="0"/>
                        </a:rPr>
                        <a:t> </a:t>
                      </a:r>
                      <a:r>
                        <a:rPr lang="es-CO" sz="1100" b="0" i="0" u="none" strike="noStrike" dirty="0">
                          <a:solidFill>
                            <a:srgbClr val="E368E6"/>
                          </a:solidFill>
                          <a:effectLst/>
                          <a:latin typeface="Arial Narrow" pitchFamily="34" charset="0"/>
                        </a:rPr>
                        <a:t>Definir e</a:t>
                      </a:r>
                      <a:r>
                        <a:rPr lang="es-CO" sz="1100" b="0" i="0" u="none" strike="noStrike" dirty="0">
                          <a:solidFill>
                            <a:srgbClr val="000000"/>
                          </a:solidFill>
                          <a:effectLst/>
                          <a:latin typeface="Arial Narrow" pitchFamily="34" charset="0"/>
                        </a:rPr>
                        <a:t> implementar las estrategias de </a:t>
                      </a:r>
                      <a:r>
                        <a:rPr lang="es-CO" sz="1100" b="0" i="0" u="none" strike="noStrike" dirty="0">
                          <a:solidFill>
                            <a:srgbClr val="00B050"/>
                          </a:solidFill>
                          <a:effectLst/>
                          <a:latin typeface="Arial Narrow" pitchFamily="34" charset="0"/>
                        </a:rPr>
                        <a:t>incidencia y formación </a:t>
                      </a:r>
                      <a:r>
                        <a:rPr lang="es-CO" sz="1100" b="0" i="0" u="none" strike="noStrike" dirty="0">
                          <a:solidFill>
                            <a:srgbClr val="000000"/>
                          </a:solidFill>
                          <a:effectLst/>
                          <a:latin typeface="Arial Narrow" pitchFamily="34" charset="0"/>
                        </a:rPr>
                        <a:t>para fortalecer </a:t>
                      </a:r>
                      <a:r>
                        <a:rPr lang="es-CO" sz="1100" b="0" i="0" u="none" strike="noStrike" dirty="0">
                          <a:solidFill>
                            <a:schemeClr val="tx1"/>
                          </a:solidFill>
                          <a:effectLst/>
                          <a:latin typeface="Arial Narrow" pitchFamily="34" charset="0"/>
                        </a:rPr>
                        <a:t>la salud pública en concertación con las comunidades</a:t>
                      </a:r>
                      <a:r>
                        <a:rPr lang="es-CO" sz="1100" b="0" i="0" u="none" strike="noStrike" dirty="0">
                          <a:solidFill>
                            <a:srgbClr val="000000"/>
                          </a:solidFill>
                          <a:effectLst/>
                          <a:latin typeface="Arial Narrow" pitchFamily="34" charset="0"/>
                        </a:rPr>
                        <a:t>.</a:t>
                      </a:r>
                      <a:br>
                        <a:rPr lang="es-CO" sz="1100" b="0" i="0" u="none" strike="noStrike" dirty="0">
                          <a:solidFill>
                            <a:srgbClr val="000000"/>
                          </a:solidFill>
                          <a:effectLst/>
                          <a:latin typeface="Arial Narrow" pitchFamily="34" charset="0"/>
                        </a:rPr>
                      </a:br>
                      <a:br>
                        <a:rPr lang="es-CO" sz="1100" b="0" i="0" u="none" strike="noStrike" dirty="0">
                          <a:solidFill>
                            <a:srgbClr val="000000"/>
                          </a:solidFill>
                          <a:effectLst/>
                          <a:latin typeface="Arial Narrow" pitchFamily="34" charset="0"/>
                        </a:rPr>
                      </a:br>
                      <a:endParaRPr lang="es-CO" sz="1100" b="0" i="0" u="none" strike="noStrike" dirty="0">
                        <a:solidFill>
                          <a:srgbClr val="000000"/>
                        </a:solidFill>
                        <a:effectLst/>
                        <a:latin typeface="Arial Narrow" pitchFamily="34" charset="0"/>
                      </a:endParaRPr>
                    </a:p>
                  </a:txBody>
                  <a:tcPr marL="4431" marR="4431" marT="44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t">
                        <a:buFont typeface="Wingdings" panose="05000000000000000000" pitchFamily="2" charset="2"/>
                        <a:buChar char="v"/>
                      </a:pPr>
                      <a:r>
                        <a:rPr lang="es-MX" sz="1100" kern="1200" dirty="0">
                          <a:solidFill>
                            <a:schemeClr val="tx1"/>
                          </a:solidFill>
                          <a:effectLst/>
                          <a:latin typeface="Arial Narrow" pitchFamily="34" charset="0"/>
                          <a:ea typeface="+mn-ea"/>
                          <a:cs typeface="+mn-cs"/>
                        </a:rPr>
                        <a:t>Elaborar un boletín de análisis de determinantes sociales, ambientales de la salud </a:t>
                      </a:r>
                    </a:p>
                    <a:p>
                      <a:pPr marL="171450" indent="-171450" algn="l" fontAlgn="t">
                        <a:buFont typeface="Wingdings" panose="05000000000000000000" pitchFamily="2" charset="2"/>
                        <a:buChar char="v"/>
                      </a:pPr>
                      <a:r>
                        <a:rPr lang="es-MX" sz="1100" kern="1200" dirty="0">
                          <a:solidFill>
                            <a:schemeClr val="tx1"/>
                          </a:solidFill>
                          <a:effectLst/>
                          <a:latin typeface="Arial Narrow" pitchFamily="34" charset="0"/>
                          <a:ea typeface="+mn-ea"/>
                          <a:cs typeface="+mn-cs"/>
                        </a:rPr>
                        <a:t>Capacitar a los integrantes de la asociación de usuarios sobre la ruta de promoción y mantenimiento para la salud que se desarrollan en las EAPB y IPS.</a:t>
                      </a:r>
                    </a:p>
                    <a:p>
                      <a:pPr marL="171450" indent="-171450" algn="l" fontAlgn="t">
                        <a:buFont typeface="Wingdings" panose="05000000000000000000" pitchFamily="2" charset="2"/>
                        <a:buChar char="v"/>
                      </a:pPr>
                      <a:r>
                        <a:rPr lang="es-MX" sz="1100" kern="1200" dirty="0">
                          <a:solidFill>
                            <a:schemeClr val="tx1"/>
                          </a:solidFill>
                          <a:effectLst/>
                          <a:latin typeface="Arial Narrow" pitchFamily="34" charset="0"/>
                          <a:ea typeface="+mn-ea"/>
                          <a:cs typeface="+mn-cs"/>
                        </a:rPr>
                        <a:t>Realizar una socialización mensual del cronograma de gestión del riesgo en salud (o de otras estrategias, como barrios promotores o el PIC), para conocimiento de la asociación de usuarios y su difusión en los demás escenarios donde interactúen.</a:t>
                      </a:r>
                    </a:p>
                    <a:p>
                      <a:pPr algn="l" fontAlgn="t"/>
                      <a:endParaRPr lang="es-CO" sz="1100" b="0" i="0" u="none" strike="noStrike" dirty="0">
                        <a:solidFill>
                          <a:srgbClr val="000000"/>
                        </a:solidFill>
                        <a:effectLst/>
                        <a:latin typeface="Arial Narrow" pitchFamily="34" charset="0"/>
                      </a:endParaRPr>
                    </a:p>
                  </a:txBody>
                  <a:tcPr marL="4431" marR="4431" marT="44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74226">
                <a:tc>
                  <a:txBody>
                    <a:bodyPr/>
                    <a:lstStyle/>
                    <a:p>
                      <a:pPr algn="l" fontAlgn="t"/>
                      <a:r>
                        <a:rPr lang="es-CO" sz="1100" b="0" i="0" u="none" strike="noStrike" dirty="0">
                          <a:solidFill>
                            <a:srgbClr val="000000"/>
                          </a:solidFill>
                          <a:effectLst/>
                          <a:latin typeface="Arial Narrow" pitchFamily="34" charset="0"/>
                        </a:rPr>
                        <a:t>B. Diseñar una </a:t>
                      </a:r>
                      <a:r>
                        <a:rPr lang="es-CO" sz="1100" b="0" i="0" u="none" strike="noStrike" dirty="0">
                          <a:solidFill>
                            <a:srgbClr val="00B0F0"/>
                          </a:solidFill>
                          <a:effectLst/>
                          <a:latin typeface="Arial Narrow" pitchFamily="34" charset="0"/>
                        </a:rPr>
                        <a:t>estrategia de comunicación </a:t>
                      </a:r>
                      <a:r>
                        <a:rPr lang="es-CO" sz="1100" b="0" i="0" u="none" strike="noStrike" dirty="0">
                          <a:solidFill>
                            <a:srgbClr val="000000"/>
                          </a:solidFill>
                          <a:effectLst/>
                          <a:latin typeface="Arial Narrow" pitchFamily="34" charset="0"/>
                        </a:rPr>
                        <a:t>e información para </a:t>
                      </a:r>
                      <a:r>
                        <a:rPr lang="es-CO" sz="1100" b="0" i="0" u="none" strike="noStrike" dirty="0">
                          <a:solidFill>
                            <a:srgbClr val="00B050"/>
                          </a:solidFill>
                          <a:effectLst/>
                          <a:latin typeface="Arial Narrow" pitchFamily="34" charset="0"/>
                        </a:rPr>
                        <a:t>la promoción y socialización </a:t>
                      </a:r>
                      <a:r>
                        <a:rPr lang="es-CO" sz="1100" b="0" i="0" u="none" strike="noStrike" dirty="0">
                          <a:solidFill>
                            <a:srgbClr val="000000"/>
                          </a:solidFill>
                          <a:effectLst/>
                          <a:latin typeface="Arial Narrow" pitchFamily="34" charset="0"/>
                        </a:rPr>
                        <a:t>de </a:t>
                      </a:r>
                      <a:r>
                        <a:rPr lang="es-CO" sz="1100" b="0" i="0" u="none" strike="noStrike" dirty="0">
                          <a:solidFill>
                            <a:schemeClr val="tx1"/>
                          </a:solidFill>
                          <a:effectLst/>
                          <a:latin typeface="Arial Narrow" pitchFamily="34" charset="0"/>
                        </a:rPr>
                        <a:t>una cultura de bienestar y salud con perspectiva comunitaria.</a:t>
                      </a:r>
                    </a:p>
                  </a:txBody>
                  <a:tcPr marL="4431" marR="4431" marT="44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b">
                        <a:buFont typeface="Wingdings" panose="05000000000000000000" pitchFamily="2" charset="2"/>
                        <a:buChar char="v"/>
                      </a:pPr>
                      <a:r>
                        <a:rPr lang="es-CO" sz="1100" kern="1200" dirty="0">
                          <a:solidFill>
                            <a:schemeClr val="tx1"/>
                          </a:solidFill>
                          <a:effectLst/>
                          <a:latin typeface="Arial Narrow" pitchFamily="34" charset="0"/>
                          <a:ea typeface="+mn-ea"/>
                          <a:cs typeface="+mn-cs"/>
                        </a:rPr>
                        <a:t>Crear con la participación de la asociación de usuarios una estrategia comunicativa para dar a conocer las acciones de promoción y prevención de la EAPB/IPS</a:t>
                      </a:r>
                      <a:endParaRPr lang="es-CO" sz="1100" b="0" i="0" u="none" strike="noStrike" dirty="0">
                        <a:solidFill>
                          <a:srgbClr val="000000"/>
                        </a:solidFill>
                        <a:effectLst/>
                        <a:latin typeface="Arial Narrow" pitchFamily="34" charset="0"/>
                      </a:endParaRPr>
                    </a:p>
                  </a:txBody>
                  <a:tcPr marL="4431" marR="4431" marT="44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64766">
                <a:tc>
                  <a:txBody>
                    <a:bodyPr/>
                    <a:lstStyle/>
                    <a:p>
                      <a:pPr algn="l" fontAlgn="t"/>
                      <a:r>
                        <a:rPr lang="es-CO" sz="1100" b="0" i="0" u="none" strike="noStrike" dirty="0">
                          <a:solidFill>
                            <a:srgbClr val="000000"/>
                          </a:solidFill>
                          <a:effectLst/>
                          <a:latin typeface="Arial Narrow" pitchFamily="34" charset="0"/>
                        </a:rPr>
                        <a:t>C.</a:t>
                      </a:r>
                      <a:r>
                        <a:rPr lang="es-CO" sz="1100" b="0" i="0" u="none" strike="noStrike" baseline="0" dirty="0">
                          <a:solidFill>
                            <a:srgbClr val="000000"/>
                          </a:solidFill>
                          <a:effectLst/>
                          <a:latin typeface="Arial Narrow" pitchFamily="34" charset="0"/>
                        </a:rPr>
                        <a:t> P</a:t>
                      </a:r>
                      <a:r>
                        <a:rPr lang="es-CO" sz="1100" b="0" i="0" u="none" strike="noStrike" dirty="0">
                          <a:solidFill>
                            <a:srgbClr val="000000"/>
                          </a:solidFill>
                          <a:effectLst/>
                          <a:latin typeface="Arial Narrow" pitchFamily="34" charset="0"/>
                        </a:rPr>
                        <a:t>romover </a:t>
                      </a:r>
                      <a:r>
                        <a:rPr lang="es-CO" sz="1100" b="0" i="0" u="none" strike="noStrike" dirty="0">
                          <a:solidFill>
                            <a:srgbClr val="00B0F0"/>
                          </a:solidFill>
                          <a:effectLst/>
                          <a:latin typeface="Arial Narrow" pitchFamily="34" charset="0"/>
                        </a:rPr>
                        <a:t>un programa de formación </a:t>
                      </a:r>
                      <a:r>
                        <a:rPr lang="es-CO" sz="1100" b="0" i="0" u="none" strike="noStrike" dirty="0">
                          <a:solidFill>
                            <a:srgbClr val="000000"/>
                          </a:solidFill>
                          <a:effectLst/>
                          <a:latin typeface="Arial Narrow" pitchFamily="34" charset="0"/>
                        </a:rPr>
                        <a:t>a formadores comunitarios en salud pública con enfoque de derechos para implementar la PPSS.</a:t>
                      </a:r>
                    </a:p>
                  </a:txBody>
                  <a:tcPr marL="4431" marR="4431" marT="44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b">
                        <a:buFont typeface="Wingdings" panose="05000000000000000000" pitchFamily="2" charset="2"/>
                        <a:buChar char="v"/>
                      </a:pPr>
                      <a:r>
                        <a:rPr lang="es-CO" sz="1100" kern="1200" dirty="0">
                          <a:solidFill>
                            <a:schemeClr val="tx1"/>
                          </a:solidFill>
                          <a:effectLst/>
                          <a:latin typeface="Arial Narrow" pitchFamily="34" charset="0"/>
                          <a:ea typeface="+mn-ea"/>
                          <a:cs typeface="+mn-cs"/>
                        </a:rPr>
                        <a:t>Realizar una actividad de "yo sumo uno", capacitando a usuarios en acciones de </a:t>
                      </a:r>
                      <a:r>
                        <a:rPr lang="es-CO" sz="1100" kern="1200" dirty="0" err="1">
                          <a:solidFill>
                            <a:schemeClr val="tx1"/>
                          </a:solidFill>
                          <a:effectLst/>
                          <a:latin typeface="Arial Narrow" pitchFamily="34" charset="0"/>
                          <a:ea typeface="+mn-ea"/>
                          <a:cs typeface="+mn-cs"/>
                        </a:rPr>
                        <a:t>autocidado</a:t>
                      </a:r>
                      <a:r>
                        <a:rPr lang="es-CO" sz="1100" kern="1200" dirty="0">
                          <a:solidFill>
                            <a:schemeClr val="tx1"/>
                          </a:solidFill>
                          <a:effectLst/>
                          <a:latin typeface="Arial Narrow" pitchFamily="34" charset="0"/>
                          <a:ea typeface="+mn-ea"/>
                          <a:cs typeface="+mn-cs"/>
                        </a:rPr>
                        <a:t> y que este capacite mínimo a otro usuario en el mismo tema</a:t>
                      </a:r>
                    </a:p>
                    <a:p>
                      <a:pPr marL="171450" indent="-171450" algn="l" fontAlgn="b">
                        <a:buFont typeface="Wingdings" panose="05000000000000000000" pitchFamily="2" charset="2"/>
                        <a:buChar char="v"/>
                      </a:pPr>
                      <a:r>
                        <a:rPr lang="es-MX" sz="1100" b="0" i="0" u="none" strike="noStrike" kern="1200" dirty="0">
                          <a:solidFill>
                            <a:schemeClr val="tx1"/>
                          </a:solidFill>
                          <a:effectLst/>
                          <a:latin typeface="Arial Narrow" pitchFamily="34" charset="0"/>
                          <a:ea typeface="+mn-ea"/>
                          <a:cs typeface="+mn-cs"/>
                        </a:rPr>
                        <a:t>Capacitar a integrantes de la asociación de usuarios en un tema específico de promoción y prevención de la salud, para que ellos lo repliquen con otros usuarios.</a:t>
                      </a:r>
                    </a:p>
                    <a:p>
                      <a:pPr marL="171450" indent="-171450" algn="l" fontAlgn="b">
                        <a:buFont typeface="Wingdings" panose="05000000000000000000" pitchFamily="2" charset="2"/>
                        <a:buChar char="v"/>
                      </a:pPr>
                      <a:r>
                        <a:rPr lang="es-MX" sz="1100" b="0" i="0" u="none" strike="noStrike" kern="1200" dirty="0">
                          <a:solidFill>
                            <a:schemeClr val="tx1"/>
                          </a:solidFill>
                          <a:effectLst/>
                          <a:latin typeface="Arial Narrow" pitchFamily="34" charset="0"/>
                          <a:ea typeface="+mn-ea"/>
                          <a:cs typeface="+mn-cs"/>
                        </a:rPr>
                        <a:t>Capacitar a integrantes de la asociación de usuarios en la forma de acceder a los diferentes programas de promoción y prevención de la salud en la EAPB o IPS</a:t>
                      </a:r>
                      <a:endParaRPr lang="es-CO" sz="1100" b="0" i="0" u="none" strike="noStrike" dirty="0">
                        <a:solidFill>
                          <a:srgbClr val="000000"/>
                        </a:solidFill>
                        <a:effectLst/>
                        <a:latin typeface="Arial Narrow" pitchFamily="34" charset="0"/>
                      </a:endParaRPr>
                    </a:p>
                  </a:txBody>
                  <a:tcPr marL="4431" marR="4431" marT="44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87082">
                <a:tc>
                  <a:txBody>
                    <a:bodyPr/>
                    <a:lstStyle/>
                    <a:p>
                      <a:pPr algn="l" fontAlgn="t"/>
                      <a:r>
                        <a:rPr lang="es-CO" sz="1100" b="0" i="0" u="none" strike="noStrike" dirty="0">
                          <a:solidFill>
                            <a:srgbClr val="000000"/>
                          </a:solidFill>
                          <a:effectLst/>
                          <a:latin typeface="Arial Narrow" pitchFamily="34" charset="0"/>
                        </a:rPr>
                        <a:t>D. Conformar y/o </a:t>
                      </a:r>
                      <a:r>
                        <a:rPr lang="es-CO" sz="1100" b="0" i="0" u="none" strike="noStrike" dirty="0">
                          <a:solidFill>
                            <a:srgbClr val="E368E6"/>
                          </a:solidFill>
                          <a:effectLst/>
                          <a:latin typeface="Arial Narrow" pitchFamily="34" charset="0"/>
                        </a:rPr>
                        <a:t>consolidar mecanismos </a:t>
                      </a:r>
                      <a:r>
                        <a:rPr lang="es-CO" sz="1100" b="0" i="0" u="none" strike="noStrike" dirty="0">
                          <a:solidFill>
                            <a:srgbClr val="000000"/>
                          </a:solidFill>
                          <a:effectLst/>
                          <a:latin typeface="Arial Narrow" pitchFamily="34" charset="0"/>
                        </a:rPr>
                        <a:t>de espacios para que la ciudadanía participe y se apropie de los programas  de promoción y prevención</a:t>
                      </a:r>
                    </a:p>
                  </a:txBody>
                  <a:tcPr marL="4431" marR="4431" marT="44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v"/>
                      </a:pPr>
                      <a:r>
                        <a:rPr lang="es-MX" sz="1100" kern="1200" dirty="0">
                          <a:solidFill>
                            <a:schemeClr val="tx1"/>
                          </a:solidFill>
                          <a:effectLst/>
                          <a:latin typeface="Arial Narrow" pitchFamily="34" charset="0"/>
                          <a:ea typeface="+mn-ea"/>
                          <a:cs typeface="+mn-cs"/>
                        </a:rPr>
                        <a:t>Realizar un conversatorio entre integrantes de las asociaciones de usuarios sobre los     escenarios clave en que se pueden realizar las acciones colectivas para lograr mayor impacto sobre la salud de las poblaciones de influencia de la EAPB/IPS</a:t>
                      </a:r>
                    </a:p>
                    <a:p>
                      <a:pPr marL="171450" indent="-171450">
                        <a:buFont typeface="Wingdings" panose="05000000000000000000" pitchFamily="2" charset="2"/>
                        <a:buChar char="v"/>
                      </a:pPr>
                      <a:r>
                        <a:rPr lang="es-CO" sz="1100" b="0" i="0" u="none" strike="noStrike" dirty="0">
                          <a:solidFill>
                            <a:srgbClr val="000000"/>
                          </a:solidFill>
                          <a:effectLst/>
                          <a:latin typeface="Arial Narrow" pitchFamily="34" charset="0"/>
                        </a:rPr>
                        <a:t>Realizar un diálogo comunitario con los integrantes de la asociación de usuarios para que desde su vivencia y cotidianidad expresen como abordan las acciones de autocuidado</a:t>
                      </a:r>
                    </a:p>
                  </a:txBody>
                  <a:tcPr marL="4431" marR="4431" marT="44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3" name="Rectángulo 2">
            <a:extLst>
              <a:ext uri="{FF2B5EF4-FFF2-40B4-BE49-F238E27FC236}">
                <a16:creationId xmlns:a16="http://schemas.microsoft.com/office/drawing/2014/main" id="{6A5FA46B-F9C0-4AAC-A9D8-501B224CACFB}"/>
              </a:ext>
            </a:extLst>
          </p:cNvPr>
          <p:cNvSpPr/>
          <p:nvPr/>
        </p:nvSpPr>
        <p:spPr>
          <a:xfrm>
            <a:off x="1746209" y="265699"/>
            <a:ext cx="5038049" cy="27137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Arial" panose="020B0604020202020204" pitchFamily="34" charset="0"/>
                <a:cs typeface="Arial" panose="020B0604020202020204" pitchFamily="34" charset="0"/>
              </a:rPr>
              <a:t>PROPUESTAS DE ACCIONES EJE 3</a:t>
            </a:r>
          </a:p>
        </p:txBody>
      </p:sp>
    </p:spTree>
    <p:extLst>
      <p:ext uri="{BB962C8B-B14F-4D97-AF65-F5344CB8AC3E}">
        <p14:creationId xmlns:p14="http://schemas.microsoft.com/office/powerpoint/2010/main" val="2572042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5"/>
          <p:cNvSpPr/>
          <p:nvPr/>
        </p:nvSpPr>
        <p:spPr>
          <a:xfrm>
            <a:off x="690224" y="29862"/>
            <a:ext cx="6955340" cy="704564"/>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Eje 4.Control social. Elemento crucial en el derecho a la salud</a:t>
            </a:r>
          </a:p>
        </p:txBody>
      </p:sp>
      <p:graphicFrame>
        <p:nvGraphicFramePr>
          <p:cNvPr id="2" name="Tabla 1">
            <a:extLst>
              <a:ext uri="{FF2B5EF4-FFF2-40B4-BE49-F238E27FC236}">
                <a16:creationId xmlns:a16="http://schemas.microsoft.com/office/drawing/2014/main" id="{10ADCA85-B1BF-46C0-920A-43820C3E4421}"/>
              </a:ext>
            </a:extLst>
          </p:cNvPr>
          <p:cNvGraphicFramePr>
            <a:graphicFrameLocks noGrp="1"/>
          </p:cNvGraphicFramePr>
          <p:nvPr>
            <p:extLst>
              <p:ext uri="{D42A27DB-BD31-4B8C-83A1-F6EECF244321}">
                <p14:modId xmlns:p14="http://schemas.microsoft.com/office/powerpoint/2010/main" val="2179040397"/>
              </p:ext>
            </p:extLst>
          </p:nvPr>
        </p:nvGraphicFramePr>
        <p:xfrm>
          <a:off x="690224" y="848298"/>
          <a:ext cx="7008434" cy="3560776"/>
        </p:xfrm>
        <a:graphic>
          <a:graphicData uri="http://schemas.openxmlformats.org/drawingml/2006/table">
            <a:tbl>
              <a:tblPr firstRow="1" firstCol="1" bandRow="1"/>
              <a:tblGrid>
                <a:gridCol w="3775588">
                  <a:extLst>
                    <a:ext uri="{9D8B030D-6E8A-4147-A177-3AD203B41FA5}">
                      <a16:colId xmlns:a16="http://schemas.microsoft.com/office/drawing/2014/main" val="871550612"/>
                    </a:ext>
                  </a:extLst>
                </a:gridCol>
                <a:gridCol w="3232846">
                  <a:extLst>
                    <a:ext uri="{9D8B030D-6E8A-4147-A177-3AD203B41FA5}">
                      <a16:colId xmlns:a16="http://schemas.microsoft.com/office/drawing/2014/main" val="3985324924"/>
                    </a:ext>
                  </a:extLst>
                </a:gridCol>
              </a:tblGrid>
              <a:tr h="110524">
                <a:tc>
                  <a:txBody>
                    <a:bodyPr/>
                    <a:lstStyle/>
                    <a:p>
                      <a:pPr algn="ctr">
                        <a:lnSpc>
                          <a:spcPct val="115000"/>
                        </a:lnSpc>
                        <a:spcAft>
                          <a:spcPts val="1000"/>
                        </a:spcAft>
                      </a:pPr>
                      <a:r>
                        <a:rPr lang="es-CO" sz="1100" b="1" dirty="0">
                          <a:effectLst/>
                          <a:latin typeface="Arial" panose="020B0604020202020204" pitchFamily="34" charset="0"/>
                          <a:ea typeface="Calibri" panose="020F0502020204030204" pitchFamily="34" charset="0"/>
                          <a:cs typeface="Times New Roman" panose="02020603050405020304" pitchFamily="18" charset="0"/>
                        </a:rPr>
                        <a:t>Línea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230" marR="4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1000"/>
                        </a:spcAft>
                      </a:pPr>
                      <a:r>
                        <a:rPr lang="es-CO"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Sentido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6230" marR="4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3273359875"/>
                  </a:ext>
                </a:extLst>
              </a:tr>
              <a:tr h="522828">
                <a:tc>
                  <a:txBody>
                    <a:bodyPr/>
                    <a:lstStyle/>
                    <a:p>
                      <a:pPr algn="just">
                        <a:lnSpc>
                          <a:spcPct val="115000"/>
                        </a:lnSpc>
                        <a:spcAft>
                          <a:spcPts val="1000"/>
                        </a:spcAft>
                      </a:pPr>
                      <a:r>
                        <a:rPr lang="es-CO" sz="1000" dirty="0">
                          <a:effectLst/>
                          <a:latin typeface="Arial" panose="020B0604020202020204" pitchFamily="34" charset="0"/>
                          <a:ea typeface="Calibri" panose="020F0502020204030204" pitchFamily="34" charset="0"/>
                          <a:cs typeface="Times New Roman" panose="02020603050405020304" pitchFamily="18" charset="0"/>
                        </a:rPr>
                        <a:t>A. Impulsar procesos de capacitación y formación para el desarrollo de capacidades ciudadanas en los espacios de control social en salud en temas relacionados con la gestión pública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6230" marR="4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CO" sz="1000">
                          <a:effectLst/>
                          <a:latin typeface="Arial" panose="020B0604020202020204" pitchFamily="34" charset="0"/>
                          <a:ea typeface="Calibri" panose="020F0502020204030204" pitchFamily="34" charset="0"/>
                          <a:cs typeface="Times New Roman" panose="02020603050405020304" pitchFamily="18" charset="0"/>
                        </a:rPr>
                        <a:t>Incluir en la estrategia formativa con funcionarios y con líderes la temática de control social</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6230" marR="4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4004368"/>
                  </a:ext>
                </a:extLst>
              </a:tr>
              <a:tr h="464956">
                <a:tc>
                  <a:txBody>
                    <a:bodyPr/>
                    <a:lstStyle/>
                    <a:p>
                      <a:pPr algn="just">
                        <a:lnSpc>
                          <a:spcPct val="115000"/>
                        </a:lnSpc>
                        <a:spcAft>
                          <a:spcPts val="1000"/>
                        </a:spcAft>
                      </a:pPr>
                      <a:r>
                        <a:rPr lang="es-CO" sz="1000" dirty="0">
                          <a:effectLst/>
                          <a:latin typeface="Arial" panose="020B0604020202020204" pitchFamily="34" charset="0"/>
                          <a:ea typeface="Calibri" panose="020F0502020204030204" pitchFamily="34" charset="0"/>
                          <a:cs typeface="Times New Roman" panose="02020603050405020304" pitchFamily="18" charset="0"/>
                        </a:rPr>
                        <a:t>B. Mejorar el acceso a la información por parte de la ciudadanía a través de la ampliación de canales de comunicación por parte de las institucionales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6230" marR="4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CO" sz="1000" dirty="0">
                          <a:effectLst/>
                          <a:latin typeface="Arial" panose="020B0604020202020204" pitchFamily="34" charset="0"/>
                          <a:ea typeface="Calibri" panose="020F0502020204030204" pitchFamily="34" charset="0"/>
                          <a:cs typeface="Times New Roman" panose="02020603050405020304" pitchFamily="18" charset="0"/>
                        </a:rPr>
                        <a:t>Identificar los lugares, espacios  o instrumentos con los cuales se visibiliza la información de interés para la comunidad en forma permanente, no solo es rendición de cuentas, es una actividad permanente.</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6230" marR="4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3689248"/>
                  </a:ext>
                </a:extLst>
              </a:tr>
              <a:tr h="583100">
                <a:tc>
                  <a:txBody>
                    <a:bodyPr/>
                    <a:lstStyle/>
                    <a:p>
                      <a:pPr algn="just">
                        <a:lnSpc>
                          <a:spcPct val="115000"/>
                        </a:lnSpc>
                        <a:spcAft>
                          <a:spcPts val="1000"/>
                        </a:spcAft>
                      </a:pPr>
                      <a:r>
                        <a:rPr lang="es-CO" sz="1000" dirty="0">
                          <a:effectLst/>
                          <a:latin typeface="Arial" panose="020B0604020202020204" pitchFamily="34" charset="0"/>
                          <a:ea typeface="Calibri" panose="020F0502020204030204" pitchFamily="34" charset="0"/>
                          <a:cs typeface="Times New Roman" panose="02020603050405020304" pitchFamily="18" charset="0"/>
                        </a:rPr>
                        <a:t>C. Posicionar el control social como elemento básico de la democracia y la transparencia en salud, lo cual incluye el reconocimiento a veedores y a sus redes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6230" marR="4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CO" sz="1000" dirty="0">
                          <a:effectLst/>
                          <a:latin typeface="Arial" panose="020B0604020202020204" pitchFamily="34" charset="0"/>
                          <a:ea typeface="Calibri" panose="020F0502020204030204" pitchFamily="34" charset="0"/>
                          <a:cs typeface="Times New Roman" panose="02020603050405020304" pitchFamily="18" charset="0"/>
                        </a:rPr>
                        <a:t>Otorgar el reconocimiento del control social como una obligación institucional y un derecho de la ciudadanía bajo la premisa de la defensa del bien común.</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6230" marR="4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3648392"/>
                  </a:ext>
                </a:extLst>
              </a:tr>
              <a:tr h="719710">
                <a:tc>
                  <a:txBody>
                    <a:bodyPr/>
                    <a:lstStyle/>
                    <a:p>
                      <a:pPr algn="just">
                        <a:lnSpc>
                          <a:spcPct val="115000"/>
                        </a:lnSpc>
                        <a:spcAft>
                          <a:spcPts val="1000"/>
                        </a:spcAft>
                      </a:pPr>
                      <a:r>
                        <a:rPr lang="es-CO" sz="1000" dirty="0">
                          <a:effectLst/>
                          <a:latin typeface="Arial" panose="020B0604020202020204" pitchFamily="34" charset="0"/>
                          <a:ea typeface="Calibri" panose="020F0502020204030204" pitchFamily="34" charset="0"/>
                          <a:cs typeface="Times New Roman" panose="02020603050405020304" pitchFamily="18" charset="0"/>
                        </a:rPr>
                        <a:t>D. Implementar los mecanismos que permitan fortalecer la participación ciudadana en el análisis de información para que esta contribuya a que las autoridades hagan un manejo transparente de los asuntos y recursos públicos.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6230" marR="4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CO" sz="1000" dirty="0">
                          <a:effectLst/>
                          <a:latin typeface="Arial" panose="020B0604020202020204" pitchFamily="34" charset="0"/>
                          <a:ea typeface="Calibri" panose="020F0502020204030204" pitchFamily="34" charset="0"/>
                          <a:cs typeface="Times New Roman" panose="02020603050405020304" pitchFamily="18" charset="0"/>
                        </a:rPr>
                        <a:t>Diseñar y desarrollar un módulo específico de análisis de información y gestión en salud para los líderes.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6230" marR="4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8336575"/>
                  </a:ext>
                </a:extLst>
              </a:tr>
              <a:tr h="583100">
                <a:tc>
                  <a:txBody>
                    <a:bodyPr/>
                    <a:lstStyle/>
                    <a:p>
                      <a:pPr algn="just">
                        <a:lnSpc>
                          <a:spcPct val="115000"/>
                        </a:lnSpc>
                        <a:spcAft>
                          <a:spcPts val="1000"/>
                        </a:spcAft>
                      </a:pPr>
                      <a:r>
                        <a:rPr lang="es-CO" sz="1000">
                          <a:effectLst/>
                          <a:latin typeface="Arial" panose="020B0604020202020204" pitchFamily="34" charset="0"/>
                          <a:ea typeface="Calibri" panose="020F0502020204030204" pitchFamily="34" charset="0"/>
                          <a:cs typeface="Times New Roman" panose="02020603050405020304" pitchFamily="18" charset="0"/>
                        </a:rPr>
                        <a:t>E. Definir e implementar una estrategia de formación dirigida a los funcionarios y la ciudadanía para el fortalecimiento y promoción del control social en las instituciones del sector salud</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6230" marR="4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CO" sz="1000" dirty="0">
                          <a:effectLst/>
                          <a:latin typeface="Arial" panose="020B0604020202020204" pitchFamily="34" charset="0"/>
                          <a:ea typeface="Calibri" panose="020F0502020204030204" pitchFamily="34" charset="0"/>
                          <a:cs typeface="Times New Roman" panose="02020603050405020304" pitchFamily="18" charset="0"/>
                        </a:rPr>
                        <a:t>Incluir la temática de control social en el proceso de formación de los funcionarios y trabajadores de la salud en todas las instituciones de forma tal que se comprenda, que el control social es un derecho y una necesidad para mantener la transparencia en el sector.</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6230" marR="4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135034"/>
                  </a:ext>
                </a:extLst>
              </a:tr>
            </a:tbl>
          </a:graphicData>
        </a:graphic>
      </p:graphicFrame>
    </p:spTree>
    <p:extLst>
      <p:ext uri="{BB962C8B-B14F-4D97-AF65-F5344CB8AC3E}">
        <p14:creationId xmlns:p14="http://schemas.microsoft.com/office/powerpoint/2010/main" val="217706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92270364"/>
              </p:ext>
            </p:extLst>
          </p:nvPr>
        </p:nvGraphicFramePr>
        <p:xfrm>
          <a:off x="459218" y="611358"/>
          <a:ext cx="8123722" cy="3465448"/>
        </p:xfrm>
        <a:graphic>
          <a:graphicData uri="http://schemas.openxmlformats.org/drawingml/2006/table">
            <a:tbl>
              <a:tblPr/>
              <a:tblGrid>
                <a:gridCol w="2011680">
                  <a:extLst>
                    <a:ext uri="{9D8B030D-6E8A-4147-A177-3AD203B41FA5}">
                      <a16:colId xmlns:a16="http://schemas.microsoft.com/office/drawing/2014/main" val="20000"/>
                    </a:ext>
                  </a:extLst>
                </a:gridCol>
                <a:gridCol w="6112042">
                  <a:extLst>
                    <a:ext uri="{9D8B030D-6E8A-4147-A177-3AD203B41FA5}">
                      <a16:colId xmlns:a16="http://schemas.microsoft.com/office/drawing/2014/main" val="20001"/>
                    </a:ext>
                  </a:extLst>
                </a:gridCol>
              </a:tblGrid>
              <a:tr h="213148">
                <a:tc>
                  <a:txBody>
                    <a:bodyPr/>
                    <a:lstStyle/>
                    <a:p>
                      <a:pPr algn="ctr" fontAlgn="ctr"/>
                      <a:r>
                        <a:rPr lang="es-CO" sz="1200" b="1" i="0" u="none" strike="noStrike" dirty="0">
                          <a:solidFill>
                            <a:srgbClr val="FFFFFF"/>
                          </a:solidFill>
                          <a:effectLst/>
                          <a:latin typeface="Arial Narrow" pitchFamily="34" charset="0"/>
                        </a:rPr>
                        <a:t>LINEAS DE ACCIÓN</a:t>
                      </a:r>
                    </a:p>
                  </a:txBody>
                  <a:tcPr marL="3497" marR="3497" marT="3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s-CO" sz="1200" b="1" i="0" u="none" strike="noStrike" dirty="0">
                          <a:solidFill>
                            <a:srgbClr val="FFFFFF"/>
                          </a:solidFill>
                          <a:effectLst/>
                          <a:latin typeface="Arial Narrow" pitchFamily="34" charset="0"/>
                        </a:rPr>
                        <a:t>ACCIONES A DESARROLLAR</a:t>
                      </a:r>
                    </a:p>
                  </a:txBody>
                  <a:tcPr marL="3497" marR="3497" marT="3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1190674">
                <a:tc>
                  <a:txBody>
                    <a:bodyPr/>
                    <a:lstStyle/>
                    <a:p>
                      <a:pPr algn="l" fontAlgn="t"/>
                      <a:r>
                        <a:rPr lang="es-CO" sz="1100" b="0" i="0" u="none" strike="noStrike" dirty="0">
                          <a:solidFill>
                            <a:srgbClr val="000000"/>
                          </a:solidFill>
                          <a:effectLst/>
                          <a:latin typeface="Arial Narrow" pitchFamily="34" charset="0"/>
                        </a:rPr>
                        <a:t>A. Impulsar procesos de </a:t>
                      </a:r>
                      <a:r>
                        <a:rPr lang="es-CO" sz="1100" b="0" i="0" u="none" strike="noStrike" dirty="0">
                          <a:solidFill>
                            <a:srgbClr val="00B050"/>
                          </a:solidFill>
                          <a:effectLst/>
                          <a:latin typeface="Arial Narrow" pitchFamily="34" charset="0"/>
                        </a:rPr>
                        <a:t>capacitación</a:t>
                      </a:r>
                      <a:r>
                        <a:rPr lang="es-CO" sz="1100" b="0" i="0" u="none" strike="noStrike" dirty="0">
                          <a:solidFill>
                            <a:srgbClr val="000000"/>
                          </a:solidFill>
                          <a:effectLst/>
                          <a:latin typeface="Arial Narrow" pitchFamily="34" charset="0"/>
                        </a:rPr>
                        <a:t> y formación para el desarrollo de capacidades ciudadanas en los espacios de control social en salud en temas relacionados con la gestión pública</a:t>
                      </a:r>
                    </a:p>
                  </a:txBody>
                  <a:tcPr marL="3497" marR="3497" marT="34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t">
                        <a:buFont typeface="Wingdings" panose="05000000000000000000" pitchFamily="2" charset="2"/>
                        <a:buChar char="v"/>
                      </a:pPr>
                      <a:r>
                        <a:rPr lang="es-CO" sz="1100" b="0" i="0" u="none" strike="noStrike" dirty="0">
                          <a:solidFill>
                            <a:srgbClr val="000000"/>
                          </a:solidFill>
                          <a:effectLst/>
                          <a:latin typeface="Arial Narrow" pitchFamily="34" charset="0"/>
                        </a:rPr>
                        <a:t>Realizar procesos de sensibilización y capacitación en el marco del control social,   transparencia, código de integridad y el estatuto anticorrupción. CONPES 01 de 2018 de Transparencia.</a:t>
                      </a:r>
                    </a:p>
                    <a:p>
                      <a:pPr marL="171450" indent="-171450" algn="l" fontAlgn="t">
                        <a:buFont typeface="Wingdings" panose="05000000000000000000" pitchFamily="2" charset="2"/>
                        <a:buChar char="v"/>
                      </a:pPr>
                      <a:r>
                        <a:rPr lang="es-CO" sz="1100" b="0" i="0" u="none" strike="noStrike" dirty="0">
                          <a:solidFill>
                            <a:srgbClr val="000000"/>
                          </a:solidFill>
                          <a:effectLst/>
                          <a:latin typeface="Arial Narrow" pitchFamily="34" charset="0"/>
                        </a:rPr>
                        <a:t> Acompañar técnicamente a la asociación de usuarios en la construcción de la metodología que  van a implementar en su proceso de rendición de cuentas (incluye la capacitación sobre el proceso de rendición de cuentas y diseño e implementación de la metodología pedagógica).</a:t>
                      </a:r>
                    </a:p>
                    <a:p>
                      <a:pPr marL="171450" indent="-171450" algn="l" fontAlgn="t">
                        <a:buFont typeface="Wingdings" panose="05000000000000000000" pitchFamily="2" charset="2"/>
                        <a:buChar char="v"/>
                      </a:pPr>
                      <a:r>
                        <a:rPr lang="es-CO" sz="1100" b="0" i="0" u="none" strike="noStrike" dirty="0">
                          <a:solidFill>
                            <a:srgbClr val="000000"/>
                          </a:solidFill>
                          <a:effectLst/>
                          <a:latin typeface="Arial Narrow" pitchFamily="34" charset="0"/>
                        </a:rPr>
                        <a:t>Realizar procesos de sensibilización en la importancia del control social como un mecanismo de participación social</a:t>
                      </a:r>
                    </a:p>
                  </a:txBody>
                  <a:tcPr marL="3497" marR="3497" marT="34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4550">
                <a:tc>
                  <a:txBody>
                    <a:bodyPr/>
                    <a:lstStyle/>
                    <a:p>
                      <a:pPr algn="l" fontAlgn="t"/>
                      <a:r>
                        <a:rPr lang="es-CO" sz="1100" b="0" i="0" u="none" strike="noStrike" dirty="0">
                          <a:solidFill>
                            <a:srgbClr val="000000"/>
                          </a:solidFill>
                          <a:effectLst/>
                          <a:latin typeface="Arial Narrow" pitchFamily="34" charset="0"/>
                        </a:rPr>
                        <a:t>B. Mejorar el acceso a la información por parte de la ciudadanía a través de la ampliación de canales de </a:t>
                      </a:r>
                      <a:r>
                        <a:rPr lang="es-CO" sz="1100" b="0" i="0" u="none" strike="noStrike" dirty="0">
                          <a:solidFill>
                            <a:srgbClr val="00B0F0"/>
                          </a:solidFill>
                          <a:effectLst/>
                          <a:latin typeface="Arial Narrow" pitchFamily="34" charset="0"/>
                        </a:rPr>
                        <a:t>comunicación</a:t>
                      </a:r>
                      <a:r>
                        <a:rPr lang="es-CO" sz="1100" b="0" i="0" u="none" strike="noStrike" dirty="0">
                          <a:solidFill>
                            <a:srgbClr val="000000"/>
                          </a:solidFill>
                          <a:effectLst/>
                          <a:latin typeface="Arial Narrow" pitchFamily="34" charset="0"/>
                        </a:rPr>
                        <a:t> por parte de las instituciones</a:t>
                      </a:r>
                    </a:p>
                  </a:txBody>
                  <a:tcPr marL="3497" marR="3497" marT="34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t">
                        <a:buFont typeface="Wingdings" panose="05000000000000000000" pitchFamily="2" charset="2"/>
                        <a:buChar char="v"/>
                      </a:pPr>
                      <a:r>
                        <a:rPr lang="es-CO" sz="1100" b="0" i="0" u="none" strike="noStrike" dirty="0">
                          <a:solidFill>
                            <a:srgbClr val="000000"/>
                          </a:solidFill>
                          <a:effectLst/>
                          <a:latin typeface="Arial Narrow" pitchFamily="34" charset="0"/>
                        </a:rPr>
                        <a:t>Tener los canales de información actualizados permanentemente por parte de la institución, con la información que debe ser suministrada a la ciudadanía. </a:t>
                      </a:r>
                    </a:p>
                    <a:p>
                      <a:pPr marL="171450" indent="-171450" algn="l" fontAlgn="t">
                        <a:buFont typeface="Wingdings" panose="05000000000000000000" pitchFamily="2" charset="2"/>
                        <a:buChar char="v"/>
                      </a:pPr>
                      <a:r>
                        <a:rPr lang="es-CO" sz="1100" b="0" i="0" u="none" strike="noStrike" dirty="0">
                          <a:solidFill>
                            <a:srgbClr val="000000"/>
                          </a:solidFill>
                          <a:effectLst/>
                          <a:latin typeface="Arial Narrow" pitchFamily="34" charset="0"/>
                        </a:rPr>
                        <a:t>Diseñar y llevar a cabo la semana de la transparencia en la  EAPB/IPS</a:t>
                      </a:r>
                    </a:p>
                  </a:txBody>
                  <a:tcPr marL="3497" marR="3497" marT="34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19929">
                <a:tc>
                  <a:txBody>
                    <a:bodyPr/>
                    <a:lstStyle/>
                    <a:p>
                      <a:pPr algn="l" fontAlgn="t"/>
                      <a:r>
                        <a:rPr lang="es-CO" sz="1100" b="0" i="0" u="none" strike="noStrike" dirty="0">
                          <a:solidFill>
                            <a:srgbClr val="000000"/>
                          </a:solidFill>
                          <a:effectLst/>
                          <a:latin typeface="Arial Narrow" pitchFamily="34" charset="0"/>
                        </a:rPr>
                        <a:t>C. </a:t>
                      </a:r>
                      <a:r>
                        <a:rPr lang="es-CO" sz="1100" b="0" i="0" u="none" strike="noStrike" dirty="0">
                          <a:solidFill>
                            <a:srgbClr val="E368E6"/>
                          </a:solidFill>
                          <a:effectLst/>
                          <a:latin typeface="Arial Narrow" pitchFamily="34" charset="0"/>
                        </a:rPr>
                        <a:t>Posicionar el control </a:t>
                      </a:r>
                      <a:r>
                        <a:rPr lang="es-CO" sz="1100" b="0" i="0" u="none" strike="noStrike" dirty="0">
                          <a:solidFill>
                            <a:srgbClr val="000000"/>
                          </a:solidFill>
                          <a:effectLst/>
                          <a:latin typeface="Arial Narrow" pitchFamily="34" charset="0"/>
                        </a:rPr>
                        <a:t>social como elemento básico de la democracia y la transparencia en salud, lo cual incluye el reconocimiento a veedores y a sus redes</a:t>
                      </a:r>
                    </a:p>
                  </a:txBody>
                  <a:tcPr marL="3497" marR="3497" marT="34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t">
                        <a:buFont typeface="Wingdings" panose="05000000000000000000" pitchFamily="2" charset="2"/>
                        <a:buChar char="v"/>
                      </a:pPr>
                      <a:r>
                        <a:rPr lang="es-CO" sz="1100" b="0" i="0" u="none" strike="noStrike" dirty="0">
                          <a:solidFill>
                            <a:srgbClr val="000000"/>
                          </a:solidFill>
                          <a:effectLst/>
                          <a:latin typeface="Arial Narrow" pitchFamily="34" charset="0"/>
                        </a:rPr>
                        <a:t>Realizar un evento de reconocimiento a los Veedores por parte de la institución, en donde se resalte la labor y el ejercicio de control social que ellos realizan. </a:t>
                      </a:r>
                    </a:p>
                    <a:p>
                      <a:pPr marL="171450" indent="-171450" algn="l" fontAlgn="t">
                        <a:buFont typeface="Wingdings" panose="05000000000000000000" pitchFamily="2" charset="2"/>
                        <a:buChar char="v"/>
                      </a:pPr>
                      <a:r>
                        <a:rPr lang="es-CO" sz="1100" b="0" i="0" u="none" strike="noStrike" dirty="0">
                          <a:solidFill>
                            <a:srgbClr val="000000"/>
                          </a:solidFill>
                          <a:effectLst/>
                          <a:latin typeface="Arial Narrow" pitchFamily="34" charset="0"/>
                        </a:rPr>
                        <a:t> Realizar un espacio de diálogo entre la institución y los veedores en donde presente el ejercicio de control social que se realiza y al cierre de este espacio se materialice un reconocimiento a su labor</a:t>
                      </a:r>
                    </a:p>
                    <a:p>
                      <a:pPr marL="171450" indent="-171450" algn="l" fontAlgn="t">
                        <a:buFont typeface="Wingdings" panose="05000000000000000000" pitchFamily="2" charset="2"/>
                        <a:buChar char="v"/>
                      </a:pPr>
                      <a:r>
                        <a:rPr lang="es-CO" sz="1100" b="0" i="0" u="none" strike="noStrike" dirty="0">
                          <a:solidFill>
                            <a:srgbClr val="000000"/>
                          </a:solidFill>
                          <a:effectLst/>
                          <a:latin typeface="Arial Narrow" pitchFamily="34" charset="0"/>
                        </a:rPr>
                        <a:t> Asistir técnicamente a las Asociaciones de Usuarios en el procedimiento de apertura de buzones, (implica sensibilizar y capacitar sobre los mecanismos de exigibilidad de derechos y la ley 1755 de 2015 sobre el derecho de petición.</a:t>
                      </a:r>
                    </a:p>
                  </a:txBody>
                  <a:tcPr marL="3497" marR="3497" marT="34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3" name="Rectángulo 2">
            <a:extLst>
              <a:ext uri="{FF2B5EF4-FFF2-40B4-BE49-F238E27FC236}">
                <a16:creationId xmlns:a16="http://schemas.microsoft.com/office/drawing/2014/main" id="{FC05113D-2A64-427B-A976-B60BA8377506}"/>
              </a:ext>
            </a:extLst>
          </p:cNvPr>
          <p:cNvSpPr/>
          <p:nvPr/>
        </p:nvSpPr>
        <p:spPr>
          <a:xfrm>
            <a:off x="1746209" y="265699"/>
            <a:ext cx="5038049" cy="27137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Arial" panose="020B0604020202020204" pitchFamily="34" charset="0"/>
                <a:cs typeface="Arial" panose="020B0604020202020204" pitchFamily="34" charset="0"/>
              </a:rPr>
              <a:t>PROPUESTAS DE ACCIONES EJE 4</a:t>
            </a:r>
          </a:p>
        </p:txBody>
      </p:sp>
    </p:spTree>
    <p:extLst>
      <p:ext uri="{BB962C8B-B14F-4D97-AF65-F5344CB8AC3E}">
        <p14:creationId xmlns:p14="http://schemas.microsoft.com/office/powerpoint/2010/main" val="1144281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507520" y="747420"/>
            <a:ext cx="6802399" cy="751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CO"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Tabla 6"/>
          <p:cNvGraphicFramePr>
            <a:graphicFrameLocks noGrp="1"/>
          </p:cNvGraphicFramePr>
          <p:nvPr>
            <p:extLst>
              <p:ext uri="{D42A27DB-BD31-4B8C-83A1-F6EECF244321}">
                <p14:modId xmlns:p14="http://schemas.microsoft.com/office/powerpoint/2010/main" val="935398235"/>
              </p:ext>
            </p:extLst>
          </p:nvPr>
        </p:nvGraphicFramePr>
        <p:xfrm>
          <a:off x="677816" y="1499417"/>
          <a:ext cx="6776720" cy="2369200"/>
        </p:xfrm>
        <a:graphic>
          <a:graphicData uri="http://schemas.openxmlformats.org/drawingml/2006/table">
            <a:tbl>
              <a:tblPr firstRow="1" bandRow="1"/>
              <a:tblGrid>
                <a:gridCol w="784528">
                  <a:extLst>
                    <a:ext uri="{9D8B030D-6E8A-4147-A177-3AD203B41FA5}">
                      <a16:colId xmlns:a16="http://schemas.microsoft.com/office/drawing/2014/main" val="20000"/>
                    </a:ext>
                  </a:extLst>
                </a:gridCol>
                <a:gridCol w="1030725">
                  <a:extLst>
                    <a:ext uri="{9D8B030D-6E8A-4147-A177-3AD203B41FA5}">
                      <a16:colId xmlns:a16="http://schemas.microsoft.com/office/drawing/2014/main" val="20001"/>
                    </a:ext>
                  </a:extLst>
                </a:gridCol>
                <a:gridCol w="4961467">
                  <a:extLst>
                    <a:ext uri="{9D8B030D-6E8A-4147-A177-3AD203B41FA5}">
                      <a16:colId xmlns:a16="http://schemas.microsoft.com/office/drawing/2014/main" val="20002"/>
                    </a:ext>
                  </a:extLst>
                </a:gridCol>
              </a:tblGrid>
              <a:tr h="455091">
                <a:tc>
                  <a:txBody>
                    <a:bodyPr/>
                    <a:lstStyle/>
                    <a:p>
                      <a:pPr algn="ctr">
                        <a:lnSpc>
                          <a:spcPct val="107000"/>
                        </a:lnSpc>
                        <a:spcAft>
                          <a:spcPts val="0"/>
                        </a:spcAft>
                      </a:pPr>
                      <a:r>
                        <a:rPr lang="es-CO" sz="1800" b="1" kern="1200" dirty="0">
                          <a:solidFill>
                            <a:srgbClr val="0B2F53"/>
                          </a:solidFill>
                          <a:effectLst/>
                          <a:latin typeface="+mn-lt"/>
                          <a:ea typeface="Times New Roman" panose="02020603050405020304" pitchFamily="18" charset="0"/>
                          <a:cs typeface="Arial" panose="020B0604020202020204" pitchFamily="34" charset="0"/>
                        </a:rPr>
                        <a:t>ITEM</a:t>
                      </a:r>
                      <a:endParaRPr lang="es-CO" sz="1100" dirty="0">
                        <a:effectLst/>
                        <a:latin typeface="+mn-lt"/>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s-CO" sz="1800" b="1" kern="1200" dirty="0">
                          <a:solidFill>
                            <a:srgbClr val="0B2F53"/>
                          </a:solidFill>
                          <a:effectLst/>
                          <a:latin typeface="+mn-lt"/>
                          <a:ea typeface="Times New Roman" panose="02020603050405020304" pitchFamily="18" charset="0"/>
                          <a:cs typeface="Arial" panose="020B0604020202020204" pitchFamily="34" charset="0"/>
                        </a:rPr>
                        <a:t>HORA</a:t>
                      </a:r>
                      <a:endParaRPr lang="es-CO" sz="11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s-CO" sz="1800" b="1" kern="1200" dirty="0">
                          <a:solidFill>
                            <a:srgbClr val="0B2F53"/>
                          </a:solidFill>
                          <a:effectLst/>
                          <a:latin typeface="+mn-lt"/>
                          <a:ea typeface="Times New Roman" panose="02020603050405020304" pitchFamily="18" charset="0"/>
                          <a:cs typeface="Arial" panose="020B0604020202020204" pitchFamily="34" charset="0"/>
                        </a:rPr>
                        <a:t>TEMA </a:t>
                      </a:r>
                      <a:endParaRPr lang="es-CO" sz="1100" dirty="0">
                        <a:effectLst/>
                        <a:latin typeface="+mn-lt"/>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08353">
                <a:tc>
                  <a:txBody>
                    <a:bodyPr/>
                    <a:lstStyle/>
                    <a:p>
                      <a:pPr algn="ctr">
                        <a:lnSpc>
                          <a:spcPct val="107000"/>
                        </a:lnSpc>
                        <a:spcAft>
                          <a:spcPts val="0"/>
                        </a:spcAft>
                      </a:pPr>
                      <a:r>
                        <a:rPr lang="es-CO" sz="1200" kern="1200" dirty="0">
                          <a:solidFill>
                            <a:srgbClr val="0B2F53"/>
                          </a:solidFill>
                          <a:effectLst/>
                          <a:latin typeface="+mn-lt"/>
                          <a:ea typeface="Times New Roman" panose="02020603050405020304" pitchFamily="18" charset="0"/>
                          <a:cs typeface="Arial" panose="020B0604020202020204" pitchFamily="34" charset="0"/>
                        </a:rPr>
                        <a:t>1</a:t>
                      </a:r>
                      <a:endParaRPr lang="es-CO" sz="1200" dirty="0">
                        <a:effectLst/>
                        <a:latin typeface="+mn-lt"/>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0"/>
                        </a:spcAft>
                      </a:pPr>
                      <a:r>
                        <a:rPr lang="es-CO" sz="1200" kern="1200" dirty="0">
                          <a:solidFill>
                            <a:srgbClr val="0B2F53"/>
                          </a:solidFill>
                          <a:effectLst/>
                          <a:latin typeface="+mn-lt"/>
                          <a:ea typeface="Times New Roman" panose="02020603050405020304" pitchFamily="18" charset="0"/>
                          <a:cs typeface="Arial" panose="020B0604020202020204" pitchFamily="34" charset="0"/>
                        </a:rPr>
                        <a:t>8:00 – 8:30</a:t>
                      </a:r>
                      <a:endParaRPr lang="es-CO" sz="12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0"/>
                        </a:spcAft>
                      </a:pPr>
                      <a:r>
                        <a:rPr lang="es-CO" sz="1200" kern="1200" dirty="0">
                          <a:solidFill>
                            <a:srgbClr val="0B2F53"/>
                          </a:solidFill>
                          <a:effectLst/>
                          <a:latin typeface="+mn-lt"/>
                          <a:ea typeface="Times New Roman" panose="02020603050405020304" pitchFamily="18" charset="0"/>
                          <a:cs typeface="Arial" panose="020B0604020202020204" pitchFamily="34" charset="0"/>
                        </a:rPr>
                        <a:t>Bienvenida, registro de asistencia y presentación de asistentes</a:t>
                      </a:r>
                      <a:endParaRPr lang="es-CO" sz="1200" dirty="0">
                        <a:effectLst/>
                        <a:latin typeface="+mn-lt"/>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143302">
                <a:tc>
                  <a:txBody>
                    <a:bodyPr/>
                    <a:lstStyle/>
                    <a:p>
                      <a:pPr algn="ctr">
                        <a:lnSpc>
                          <a:spcPct val="107000"/>
                        </a:lnSpc>
                        <a:spcAft>
                          <a:spcPts val="0"/>
                        </a:spcAft>
                      </a:pPr>
                      <a:r>
                        <a:rPr lang="es-CO" sz="1200" kern="1200" dirty="0">
                          <a:solidFill>
                            <a:srgbClr val="0B2F53"/>
                          </a:solidFill>
                          <a:effectLst/>
                          <a:latin typeface="+mn-lt"/>
                          <a:ea typeface="Calibri" panose="020F0502020204030204" pitchFamily="34" charset="0"/>
                          <a:cs typeface="Arial" panose="020B0604020202020204" pitchFamily="34" charset="0"/>
                        </a:rPr>
                        <a:t>2</a:t>
                      </a:r>
                      <a:endParaRPr lang="es-CO" sz="1200" dirty="0">
                        <a:effectLst/>
                        <a:latin typeface="+mn-lt"/>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0"/>
                        </a:spcAft>
                      </a:pPr>
                      <a:r>
                        <a:rPr lang="es-CO" sz="1200" kern="1200" dirty="0">
                          <a:solidFill>
                            <a:srgbClr val="0B2F53"/>
                          </a:solidFill>
                          <a:effectLst/>
                          <a:latin typeface="+mn-lt"/>
                          <a:ea typeface="Times New Roman" panose="02020603050405020304" pitchFamily="18" charset="0"/>
                          <a:cs typeface="Arial" panose="020B0604020202020204" pitchFamily="34" charset="0"/>
                        </a:rPr>
                        <a:t>8:30 - 9:00</a:t>
                      </a:r>
                      <a:endParaRPr lang="es-CO" sz="12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s-CO" sz="1200" kern="1200" dirty="0">
                          <a:solidFill>
                            <a:srgbClr val="0B2F53"/>
                          </a:solidFill>
                          <a:effectLst/>
                          <a:latin typeface="+mn-lt"/>
                          <a:ea typeface="Times New Roman" panose="02020603050405020304" pitchFamily="18" charset="0"/>
                          <a:cs typeface="Arial" panose="020B0604020202020204" pitchFamily="34" charset="0"/>
                        </a:rPr>
                        <a:t>Generalidades y normatividad</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379356">
                <a:tc>
                  <a:txBody>
                    <a:bodyPr/>
                    <a:lstStyle/>
                    <a:p>
                      <a:pPr algn="ctr">
                        <a:lnSpc>
                          <a:spcPct val="107000"/>
                        </a:lnSpc>
                        <a:spcAft>
                          <a:spcPts val="0"/>
                        </a:spcAft>
                      </a:pPr>
                      <a:r>
                        <a:rPr lang="es-CO" sz="1200" kern="1200" dirty="0">
                          <a:solidFill>
                            <a:srgbClr val="0B2F53"/>
                          </a:solidFill>
                          <a:effectLst/>
                          <a:latin typeface="+mn-lt"/>
                          <a:ea typeface="Calibri" panose="020F0502020204030204" pitchFamily="34" charset="0"/>
                          <a:cs typeface="Arial" panose="020B0604020202020204" pitchFamily="34" charset="0"/>
                        </a:rPr>
                        <a:t>3</a:t>
                      </a:r>
                      <a:endParaRPr lang="es-CO" sz="1200" dirty="0">
                        <a:effectLst/>
                        <a:latin typeface="+mn-lt"/>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0"/>
                        </a:spcAft>
                      </a:pPr>
                      <a:r>
                        <a:rPr lang="es-CO" sz="1200" kern="1200" dirty="0">
                          <a:solidFill>
                            <a:srgbClr val="0B2F53"/>
                          </a:solidFill>
                          <a:effectLst/>
                          <a:latin typeface="+mn-lt"/>
                          <a:ea typeface="Times New Roman" panose="02020603050405020304" pitchFamily="18" charset="0"/>
                          <a:cs typeface="Arial" panose="020B0604020202020204" pitchFamily="34" charset="0"/>
                        </a:rPr>
                        <a:t>9:00- 10:30</a:t>
                      </a:r>
                      <a:endParaRPr lang="es-CO" sz="12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0"/>
                        </a:spcAft>
                      </a:pPr>
                      <a:r>
                        <a:rPr lang="es-CO" sz="1200" kern="1200" dirty="0">
                          <a:solidFill>
                            <a:srgbClr val="0B2F53"/>
                          </a:solidFill>
                          <a:effectLst/>
                          <a:latin typeface="+mn-lt"/>
                          <a:ea typeface="Times New Roman" panose="02020603050405020304" pitchFamily="18" charset="0"/>
                          <a:cs typeface="Arial" panose="020B0604020202020204" pitchFamily="34" charset="0"/>
                        </a:rPr>
                        <a:t>Lineamientos para la elaboración del plan de acción.</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305784">
                <a:tc>
                  <a:txBody>
                    <a:bodyPr/>
                    <a:lstStyle/>
                    <a:p>
                      <a:pPr algn="ctr">
                        <a:lnSpc>
                          <a:spcPct val="107000"/>
                        </a:lnSpc>
                        <a:spcAft>
                          <a:spcPts val="0"/>
                        </a:spcAft>
                      </a:pPr>
                      <a:r>
                        <a:rPr lang="es-CO" sz="1200" kern="1200" dirty="0">
                          <a:solidFill>
                            <a:srgbClr val="0B2F53"/>
                          </a:solidFill>
                          <a:effectLst/>
                          <a:latin typeface="+mn-lt"/>
                          <a:ea typeface="Times New Roman" panose="02020603050405020304" pitchFamily="18" charset="0"/>
                          <a:cs typeface="Arial" panose="020B0604020202020204" pitchFamily="34" charset="0"/>
                        </a:rPr>
                        <a:t> </a:t>
                      </a:r>
                      <a:endParaRPr lang="es-CO" sz="1200" dirty="0">
                        <a:effectLst/>
                        <a:latin typeface="+mn-lt"/>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0"/>
                        </a:spcAft>
                      </a:pPr>
                      <a:r>
                        <a:rPr lang="es-CO" sz="1200" kern="1200" dirty="0">
                          <a:solidFill>
                            <a:srgbClr val="0B2F53"/>
                          </a:solidFill>
                          <a:effectLst/>
                          <a:latin typeface="+mn-lt"/>
                          <a:ea typeface="Times New Roman" panose="02020603050405020304" pitchFamily="18" charset="0"/>
                          <a:cs typeface="Arial" panose="020B0604020202020204" pitchFamily="34" charset="0"/>
                        </a:rPr>
                        <a:t>10:30- 10:45</a:t>
                      </a:r>
                      <a:endParaRPr lang="es-CO" sz="12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0"/>
                        </a:spcAft>
                      </a:pPr>
                      <a:r>
                        <a:rPr lang="es-CO" sz="1200" kern="1200" dirty="0">
                          <a:solidFill>
                            <a:srgbClr val="0B2F53"/>
                          </a:solidFill>
                          <a:effectLst/>
                          <a:latin typeface="+mn-lt"/>
                          <a:ea typeface="Times New Roman" panose="02020603050405020304" pitchFamily="18" charset="0"/>
                          <a:cs typeface="Arial" panose="020B0604020202020204" pitchFamily="34" charset="0"/>
                        </a:rPr>
                        <a:t>Café</a:t>
                      </a:r>
                      <a:endParaRPr lang="es-CO" sz="1200" dirty="0">
                        <a:effectLst/>
                        <a:latin typeface="+mn-lt"/>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336321">
                <a:tc>
                  <a:txBody>
                    <a:bodyPr/>
                    <a:lstStyle/>
                    <a:p>
                      <a:pPr algn="ctr">
                        <a:lnSpc>
                          <a:spcPct val="107000"/>
                        </a:lnSpc>
                        <a:spcAft>
                          <a:spcPts val="0"/>
                        </a:spcAft>
                      </a:pPr>
                      <a:r>
                        <a:rPr lang="es-CO" sz="1200" dirty="0">
                          <a:effectLst/>
                          <a:latin typeface="+mn-lt"/>
                          <a:ea typeface="Calibri" panose="020F0502020204030204" pitchFamily="34" charset="0"/>
                          <a:cs typeface="Arial" panose="020B0604020202020204" pitchFamily="34" charset="0"/>
                        </a:rPr>
                        <a:t>4</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just">
                        <a:lnSpc>
                          <a:spcPct val="107000"/>
                        </a:lnSpc>
                        <a:spcAft>
                          <a:spcPts val="0"/>
                        </a:spcAft>
                      </a:pPr>
                      <a:r>
                        <a:rPr lang="es-CO" sz="1200" kern="1200" dirty="0">
                          <a:solidFill>
                            <a:srgbClr val="0B2F53"/>
                          </a:solidFill>
                          <a:effectLst/>
                          <a:latin typeface="+mn-lt"/>
                          <a:ea typeface="Times New Roman" panose="02020603050405020304" pitchFamily="18" charset="0"/>
                          <a:cs typeface="Arial" panose="020B0604020202020204" pitchFamily="34" charset="0"/>
                        </a:rPr>
                        <a:t> 10:45 -11:15 </a:t>
                      </a:r>
                      <a:endParaRPr lang="es-CO" sz="12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0"/>
                        </a:spcAft>
                      </a:pPr>
                      <a:r>
                        <a:rPr lang="es-CO" sz="1200" kern="1200" dirty="0">
                          <a:solidFill>
                            <a:srgbClr val="0B2F53"/>
                          </a:solidFill>
                          <a:effectLst/>
                          <a:latin typeface="+mn-lt"/>
                          <a:ea typeface="Times New Roman" panose="02020603050405020304" pitchFamily="18" charset="0"/>
                          <a:cs typeface="Arial" panose="020B0604020202020204" pitchFamily="34" charset="0"/>
                        </a:rPr>
                        <a:t>Informe trimestral</a:t>
                      </a:r>
                      <a:endParaRPr lang="es-CO" sz="1200" dirty="0">
                        <a:effectLst/>
                        <a:latin typeface="+mn-lt"/>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305784">
                <a:tc>
                  <a:txBody>
                    <a:bodyPr/>
                    <a:lstStyle/>
                    <a:p>
                      <a:pPr algn="ctr">
                        <a:lnSpc>
                          <a:spcPct val="107000"/>
                        </a:lnSpc>
                        <a:spcAft>
                          <a:spcPts val="0"/>
                        </a:spcAft>
                      </a:pPr>
                      <a:r>
                        <a:rPr lang="es-CO" sz="1200" kern="1200" dirty="0">
                          <a:solidFill>
                            <a:srgbClr val="0B2F53"/>
                          </a:solidFill>
                          <a:effectLst/>
                          <a:latin typeface="+mn-lt"/>
                          <a:ea typeface="Calibri" panose="020F0502020204030204" pitchFamily="34" charset="0"/>
                          <a:cs typeface="Arial" panose="020B0604020202020204" pitchFamily="34" charset="0"/>
                        </a:rPr>
                        <a:t>5</a:t>
                      </a:r>
                      <a:endParaRPr lang="es-CO" sz="1200" dirty="0">
                        <a:effectLst/>
                        <a:latin typeface="+mn-lt"/>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0"/>
                        </a:spcAft>
                      </a:pPr>
                      <a:r>
                        <a:rPr lang="es-CO" sz="1200" kern="1200" dirty="0">
                          <a:solidFill>
                            <a:srgbClr val="0B2F53"/>
                          </a:solidFill>
                          <a:effectLst/>
                          <a:latin typeface="+mn-lt"/>
                          <a:ea typeface="Times New Roman" panose="02020603050405020304" pitchFamily="18" charset="0"/>
                          <a:cs typeface="Arial" panose="020B0604020202020204" pitchFamily="34" charset="0"/>
                        </a:rPr>
                        <a:t>10:45 -11:30</a:t>
                      </a:r>
                      <a:endParaRPr lang="es-CO" sz="12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0"/>
                        </a:spcAft>
                      </a:pPr>
                      <a:r>
                        <a:rPr lang="es-CO" sz="1200" kern="1200" dirty="0">
                          <a:solidFill>
                            <a:srgbClr val="0B2F53"/>
                          </a:solidFill>
                          <a:effectLst/>
                          <a:latin typeface="+mn-lt"/>
                          <a:ea typeface="Times New Roman" panose="02020603050405020304" pitchFamily="18" charset="0"/>
                          <a:cs typeface="Arial" panose="020B0604020202020204" pitchFamily="34" charset="0"/>
                        </a:rPr>
                        <a:t>Varios</a:t>
                      </a:r>
                      <a:endParaRPr lang="es-CO" sz="1200" dirty="0">
                        <a:effectLst/>
                        <a:latin typeface="+mn-lt"/>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
        <p:nvSpPr>
          <p:cNvPr id="4" name="Rectángulo 5"/>
          <p:cNvSpPr/>
          <p:nvPr/>
        </p:nvSpPr>
        <p:spPr>
          <a:xfrm>
            <a:off x="1690670" y="486604"/>
            <a:ext cx="5355771" cy="636814"/>
          </a:xfrm>
          <a:prstGeom prst="rect">
            <a:avLst/>
          </a:prstGeom>
          <a:solidFill>
            <a:srgbClr val="2B89A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800" dirty="0">
                <a:cs typeface="Arial" panose="020B0604020202020204" pitchFamily="34" charset="0"/>
              </a:rPr>
              <a:t>ORDEN DEL DÍA </a:t>
            </a:r>
          </a:p>
        </p:txBody>
      </p:sp>
    </p:spTree>
    <p:extLst>
      <p:ext uri="{BB962C8B-B14F-4D97-AF65-F5344CB8AC3E}">
        <p14:creationId xmlns:p14="http://schemas.microsoft.com/office/powerpoint/2010/main" val="2066550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238188554"/>
              </p:ext>
            </p:extLst>
          </p:nvPr>
        </p:nvGraphicFramePr>
        <p:xfrm>
          <a:off x="607633" y="961357"/>
          <a:ext cx="8088636" cy="3220786"/>
        </p:xfrm>
        <a:graphic>
          <a:graphicData uri="http://schemas.openxmlformats.org/drawingml/2006/table">
            <a:tbl>
              <a:tblPr/>
              <a:tblGrid>
                <a:gridCol w="2316846">
                  <a:extLst>
                    <a:ext uri="{9D8B030D-6E8A-4147-A177-3AD203B41FA5}">
                      <a16:colId xmlns:a16="http://schemas.microsoft.com/office/drawing/2014/main" val="20000"/>
                    </a:ext>
                  </a:extLst>
                </a:gridCol>
                <a:gridCol w="5771790">
                  <a:extLst>
                    <a:ext uri="{9D8B030D-6E8A-4147-A177-3AD203B41FA5}">
                      <a16:colId xmlns:a16="http://schemas.microsoft.com/office/drawing/2014/main" val="20001"/>
                    </a:ext>
                  </a:extLst>
                </a:gridCol>
              </a:tblGrid>
              <a:tr h="374382">
                <a:tc>
                  <a:txBody>
                    <a:bodyPr/>
                    <a:lstStyle/>
                    <a:p>
                      <a:pPr algn="ctr" fontAlgn="ctr"/>
                      <a:r>
                        <a:rPr lang="es-CO" sz="1200" b="1" i="0" u="none" strike="noStrike" dirty="0">
                          <a:solidFill>
                            <a:srgbClr val="FFFFFF"/>
                          </a:solidFill>
                          <a:effectLst/>
                          <a:latin typeface="Arial Narrow" pitchFamily="34" charset="0"/>
                        </a:rPr>
                        <a:t>LINEAS DE ACCIÓN</a:t>
                      </a:r>
                    </a:p>
                  </a:txBody>
                  <a:tcPr marL="3497" marR="3497" marT="3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s-CO" sz="1200" b="1" i="0" u="none" strike="noStrike" dirty="0">
                          <a:solidFill>
                            <a:srgbClr val="FFFFFF"/>
                          </a:solidFill>
                          <a:effectLst/>
                          <a:latin typeface="Arial Narrow" pitchFamily="34" charset="0"/>
                        </a:rPr>
                        <a:t>ACCIONES A DESARROLLAR</a:t>
                      </a:r>
                    </a:p>
                  </a:txBody>
                  <a:tcPr marL="3497" marR="3497" marT="3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1609037">
                <a:tc>
                  <a:txBody>
                    <a:bodyPr/>
                    <a:lstStyle/>
                    <a:p>
                      <a:pPr algn="l" fontAlgn="t"/>
                      <a:r>
                        <a:rPr lang="es-CO" sz="1100" b="0" i="0" u="none" strike="noStrike" dirty="0">
                          <a:solidFill>
                            <a:srgbClr val="000000"/>
                          </a:solidFill>
                          <a:effectLst/>
                          <a:latin typeface="Arial Narrow" pitchFamily="34" charset="0"/>
                        </a:rPr>
                        <a:t>D. Implementar los mecanismos que permitan </a:t>
                      </a:r>
                      <a:r>
                        <a:rPr lang="es-CO" sz="1100" b="0" i="0" u="none" strike="noStrike" dirty="0">
                          <a:solidFill>
                            <a:srgbClr val="00B050"/>
                          </a:solidFill>
                          <a:effectLst/>
                          <a:latin typeface="Arial Narrow" pitchFamily="34" charset="0"/>
                        </a:rPr>
                        <a:t>fortalecer la </a:t>
                      </a:r>
                      <a:r>
                        <a:rPr lang="es-CO" sz="1100" b="0" i="0" u="none" strike="noStrike" dirty="0">
                          <a:solidFill>
                            <a:srgbClr val="000000"/>
                          </a:solidFill>
                          <a:effectLst/>
                          <a:latin typeface="Arial Narrow" pitchFamily="34" charset="0"/>
                        </a:rPr>
                        <a:t>participación ciudadana en el análisis de información para que esta contribuya a que las autoridades hagan un manejo transparente de los asuntos y recursos públicos</a:t>
                      </a:r>
                    </a:p>
                  </a:txBody>
                  <a:tcPr marL="3497" marR="3497" marT="34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t">
                        <a:buFont typeface="Wingdings" panose="05000000000000000000" pitchFamily="2" charset="2"/>
                        <a:buChar char="v"/>
                      </a:pPr>
                      <a:r>
                        <a:rPr lang="es-CO" sz="1100" b="0" i="0" u="none" strike="noStrike" dirty="0">
                          <a:solidFill>
                            <a:srgbClr val="000000"/>
                          </a:solidFill>
                          <a:effectLst/>
                          <a:latin typeface="Arial Narrow" pitchFamily="34" charset="0"/>
                        </a:rPr>
                        <a:t>Realizar  trimestralmente una sesión  pedagógica de presentación y análisis de los PQRS de la EAPB/IPS</a:t>
                      </a:r>
                    </a:p>
                    <a:p>
                      <a:pPr marL="0" indent="0" algn="l" fontAlgn="t">
                        <a:buFont typeface="Wingdings" panose="05000000000000000000" pitchFamily="2" charset="2"/>
                        <a:buNone/>
                      </a:pPr>
                      <a:endParaRPr lang="es-CO" sz="1100" b="0" i="0" u="none" strike="noStrike" dirty="0">
                        <a:solidFill>
                          <a:srgbClr val="000000"/>
                        </a:solidFill>
                        <a:effectLst/>
                        <a:latin typeface="Arial Narrow" pitchFamily="34" charset="0"/>
                      </a:endParaRPr>
                    </a:p>
                    <a:p>
                      <a:pPr marL="171450" indent="-171450" algn="l" fontAlgn="t">
                        <a:buFont typeface="Wingdings" panose="05000000000000000000" pitchFamily="2" charset="2"/>
                        <a:buChar char="v"/>
                      </a:pPr>
                      <a:r>
                        <a:rPr lang="es-CO" sz="1100" b="0" i="0" u="none" strike="noStrike" dirty="0">
                          <a:solidFill>
                            <a:srgbClr val="000000"/>
                          </a:solidFill>
                          <a:effectLst/>
                          <a:latin typeface="Arial Narrow" pitchFamily="34" charset="0"/>
                        </a:rPr>
                        <a:t>Generar espacios de asistencia técnica y capacitación a la asociación de usuarios en temas relacionados con el análisis de la información. </a:t>
                      </a:r>
                    </a:p>
                    <a:p>
                      <a:pPr marL="171450" indent="-171450" algn="l" fontAlgn="t">
                        <a:buFont typeface="Wingdings" panose="05000000000000000000" pitchFamily="2" charset="2"/>
                        <a:buChar char="v"/>
                      </a:pPr>
                      <a:r>
                        <a:rPr lang="es-CO" sz="1100" b="0" i="0" u="none" strike="noStrike" dirty="0">
                          <a:solidFill>
                            <a:srgbClr val="000000"/>
                          </a:solidFill>
                          <a:effectLst/>
                          <a:latin typeface="Arial Narrow" pitchFamily="34" charset="0"/>
                        </a:rPr>
                        <a:t>Realizar análisis de la información proveniente de los informes de la rendición de cuentas realizada por las organizaciones.</a:t>
                      </a:r>
                    </a:p>
                    <a:p>
                      <a:pPr marL="171450" indent="-171450" algn="l" fontAlgn="t">
                        <a:buFont typeface="Wingdings" panose="05000000000000000000" pitchFamily="2" charset="2"/>
                        <a:buChar char="v"/>
                      </a:pPr>
                      <a:r>
                        <a:rPr lang="es-CO" sz="1100" b="0" i="0" u="none" strike="noStrike" dirty="0">
                          <a:solidFill>
                            <a:srgbClr val="000000"/>
                          </a:solidFill>
                          <a:effectLst/>
                          <a:latin typeface="Arial Narrow" pitchFamily="34" charset="0"/>
                        </a:rPr>
                        <a:t>Realizar sesiones para reconocer la forma de ingresar y la información susceptible de consultar en SALUDATA (relacionar con el análisis de determinantes sociales y ambientales)</a:t>
                      </a:r>
                    </a:p>
                  </a:txBody>
                  <a:tcPr marL="3497" marR="3497" marT="34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37367">
                <a:tc>
                  <a:txBody>
                    <a:bodyPr/>
                    <a:lstStyle/>
                    <a:p>
                      <a:pPr algn="l" fontAlgn="t"/>
                      <a:r>
                        <a:rPr lang="es-CO" sz="1100" b="0" i="0" u="none" strike="noStrike" dirty="0">
                          <a:solidFill>
                            <a:srgbClr val="000000"/>
                          </a:solidFill>
                          <a:effectLst/>
                          <a:latin typeface="Arial Narrow" pitchFamily="34" charset="0"/>
                        </a:rPr>
                        <a:t>E. Definir e implementar una </a:t>
                      </a:r>
                      <a:r>
                        <a:rPr lang="es-CO" sz="1100" b="0" i="0" u="none" strike="noStrike" dirty="0">
                          <a:solidFill>
                            <a:srgbClr val="00B050"/>
                          </a:solidFill>
                          <a:effectLst/>
                          <a:latin typeface="Arial Narrow" pitchFamily="34" charset="0"/>
                        </a:rPr>
                        <a:t>estrategia de formación dirigida a los funcionarios </a:t>
                      </a:r>
                      <a:r>
                        <a:rPr lang="es-CO" sz="1100" b="0" i="0" u="none" strike="noStrike" dirty="0">
                          <a:solidFill>
                            <a:srgbClr val="000000"/>
                          </a:solidFill>
                          <a:effectLst/>
                          <a:latin typeface="Arial Narrow" pitchFamily="34" charset="0"/>
                        </a:rPr>
                        <a:t>y la ciudadanía para el fortalecimiento y promoción del control social en las instituciones del sector salud</a:t>
                      </a:r>
                      <a:br>
                        <a:rPr lang="es-CO" sz="1100" b="0" i="0" u="none" strike="noStrike" dirty="0">
                          <a:solidFill>
                            <a:srgbClr val="000000"/>
                          </a:solidFill>
                          <a:effectLst/>
                          <a:latin typeface="Arial Narrow" pitchFamily="34" charset="0"/>
                        </a:rPr>
                      </a:br>
                      <a:r>
                        <a:rPr lang="es-CO" sz="1100" b="0" i="0" u="none" strike="noStrike" dirty="0">
                          <a:solidFill>
                            <a:srgbClr val="000000"/>
                          </a:solidFill>
                          <a:effectLst/>
                          <a:latin typeface="Arial Narrow" pitchFamily="34" charset="0"/>
                        </a:rPr>
                        <a:t> </a:t>
                      </a:r>
                      <a:br>
                        <a:rPr lang="es-CO" sz="1100" b="0" i="0" u="none" strike="noStrike" dirty="0">
                          <a:solidFill>
                            <a:srgbClr val="000000"/>
                          </a:solidFill>
                          <a:effectLst/>
                          <a:latin typeface="Arial Narrow" pitchFamily="34" charset="0"/>
                        </a:rPr>
                      </a:br>
                      <a:endParaRPr lang="es-CO" sz="1100" b="0" i="0" u="none" strike="noStrike" dirty="0">
                        <a:solidFill>
                          <a:srgbClr val="000000"/>
                        </a:solidFill>
                        <a:effectLst/>
                        <a:latin typeface="Arial Narrow" pitchFamily="34" charset="0"/>
                      </a:endParaRPr>
                    </a:p>
                  </a:txBody>
                  <a:tcPr marL="3497" marR="3497" marT="34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CO" sz="1100" b="0" i="0" u="none" strike="noStrike" dirty="0">
                          <a:solidFill>
                            <a:srgbClr val="000000"/>
                          </a:solidFill>
                          <a:effectLst/>
                          <a:latin typeface="Arial Narrow" pitchFamily="34" charset="0"/>
                        </a:rPr>
                        <a:t>Planear y ejecutar jornadas de capacitación en rendición de cuentas, control social a directivos, y talento humano de las Entidades. </a:t>
                      </a:r>
                    </a:p>
                  </a:txBody>
                  <a:tcPr marL="3497" marR="3497" marT="34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07754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5"/>
          <p:cNvSpPr/>
          <p:nvPr/>
        </p:nvSpPr>
        <p:spPr>
          <a:xfrm>
            <a:off x="265471" y="165182"/>
            <a:ext cx="8418379" cy="569244"/>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Eje 5.Gestión y garantía de la salud con participación en el proceso de decisión</a:t>
            </a:r>
          </a:p>
        </p:txBody>
      </p:sp>
      <p:graphicFrame>
        <p:nvGraphicFramePr>
          <p:cNvPr id="3" name="Tabla 2">
            <a:extLst>
              <a:ext uri="{FF2B5EF4-FFF2-40B4-BE49-F238E27FC236}">
                <a16:creationId xmlns:a16="http://schemas.microsoft.com/office/drawing/2014/main" id="{8915A85F-DAAA-4BD4-845D-2A4B1D3CD2DC}"/>
              </a:ext>
            </a:extLst>
          </p:cNvPr>
          <p:cNvGraphicFramePr>
            <a:graphicFrameLocks noGrp="1"/>
          </p:cNvGraphicFramePr>
          <p:nvPr>
            <p:extLst>
              <p:ext uri="{D42A27DB-BD31-4B8C-83A1-F6EECF244321}">
                <p14:modId xmlns:p14="http://schemas.microsoft.com/office/powerpoint/2010/main" val="1351578144"/>
              </p:ext>
            </p:extLst>
          </p:nvPr>
        </p:nvGraphicFramePr>
        <p:xfrm>
          <a:off x="855406" y="1010152"/>
          <a:ext cx="6796459" cy="3494724"/>
        </p:xfrm>
        <a:graphic>
          <a:graphicData uri="http://schemas.openxmlformats.org/drawingml/2006/table">
            <a:tbl>
              <a:tblPr firstRow="1" firstCol="1" bandRow="1"/>
              <a:tblGrid>
                <a:gridCol w="2881100">
                  <a:extLst>
                    <a:ext uri="{9D8B030D-6E8A-4147-A177-3AD203B41FA5}">
                      <a16:colId xmlns:a16="http://schemas.microsoft.com/office/drawing/2014/main" val="4152880392"/>
                    </a:ext>
                  </a:extLst>
                </a:gridCol>
                <a:gridCol w="3915359">
                  <a:extLst>
                    <a:ext uri="{9D8B030D-6E8A-4147-A177-3AD203B41FA5}">
                      <a16:colId xmlns:a16="http://schemas.microsoft.com/office/drawing/2014/main" val="403961608"/>
                    </a:ext>
                  </a:extLst>
                </a:gridCol>
              </a:tblGrid>
              <a:tr h="155096">
                <a:tc>
                  <a:txBody>
                    <a:bodyPr/>
                    <a:lstStyle/>
                    <a:p>
                      <a:pPr algn="ctr">
                        <a:lnSpc>
                          <a:spcPct val="115000"/>
                        </a:lnSpc>
                        <a:spcAft>
                          <a:spcPts val="1000"/>
                        </a:spcAft>
                      </a:pPr>
                      <a:r>
                        <a:rPr lang="es-CO" sz="1100" b="1" dirty="0">
                          <a:effectLst/>
                          <a:latin typeface="Arial" panose="020B0604020202020204" pitchFamily="34" charset="0"/>
                          <a:ea typeface="Calibri" panose="020F0502020204030204" pitchFamily="34" charset="0"/>
                          <a:cs typeface="Times New Roman" panose="02020603050405020304" pitchFamily="18" charset="0"/>
                        </a:rPr>
                        <a:t>Línea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874" marR="6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s-CO"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Sentido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4874" marR="6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68430830"/>
                  </a:ext>
                </a:extLst>
              </a:tr>
              <a:tr h="1315617">
                <a:tc>
                  <a:txBody>
                    <a:bodyPr/>
                    <a:lstStyle/>
                    <a:p>
                      <a:pPr algn="just">
                        <a:lnSpc>
                          <a:spcPct val="115000"/>
                        </a:lnSpc>
                        <a:spcAft>
                          <a:spcPts val="1000"/>
                        </a:spcAft>
                      </a:pPr>
                      <a:r>
                        <a:rPr lang="es-CO" sz="1100">
                          <a:effectLst/>
                          <a:latin typeface="Arial" panose="020B0604020202020204" pitchFamily="34" charset="0"/>
                          <a:ea typeface="Calibri" panose="020F0502020204030204" pitchFamily="34" charset="0"/>
                          <a:cs typeface="Times New Roman" panose="02020603050405020304" pitchFamily="18" charset="0"/>
                        </a:rPr>
                        <a:t>A. Diseñar y desarrollar las metodologías de planificación y presupuestación participativa con énfasis en la garantía de la participación de la población en la identificación, priorización, presupuestación, atenciones en salud y la solución de los problemas de salud de su entorno.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4874" marR="6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Identificar metodologías existentes, experiencias de presupuestación participativa. Diseñar metodologías propias de manera progresiva que permitan la planeación y la presupuestación, inicialmente pueden ser ejercicios exploratorios demostrativos que permitan avanzar.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874" marR="6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432196"/>
                  </a:ext>
                </a:extLst>
              </a:tr>
              <a:tr h="652462">
                <a:tc>
                  <a:txBody>
                    <a:bodyPr/>
                    <a:lstStyle/>
                    <a:p>
                      <a:pPr algn="just">
                        <a:lnSpc>
                          <a:spcPct val="115000"/>
                        </a:lnSpc>
                        <a:spcAft>
                          <a:spcPts val="100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B. Implementar los dispositivos que le permitan a la ciudadanía participar en la gestión del sector salud en los niveles territoriales e institucionales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874" marR="6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Identificar espacios, metodologías, condiciones, recursos que permitan y garanticen a la ciudadanía participar en espacios de decisión de forma efectiva.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874" marR="6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9037993"/>
                  </a:ext>
                </a:extLst>
              </a:tr>
              <a:tr h="486674">
                <a:tc>
                  <a:txBody>
                    <a:bodyPr/>
                    <a:lstStyle/>
                    <a:p>
                      <a:pPr algn="just">
                        <a:lnSpc>
                          <a:spcPct val="115000"/>
                        </a:lnSpc>
                        <a:spcAft>
                          <a:spcPts val="100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C. Definir los mecanismos que permitan la participación de la población en la toma de decisiones en la inversión pública.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874" marR="6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Identificar, diseñar y establecer métodos y espacios de decisión y fortalecer los existentes bajo la lógica de la decisión, no de la consulta.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874" marR="6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6835276"/>
                  </a:ext>
                </a:extLst>
              </a:tr>
              <a:tr h="652462">
                <a:tc>
                  <a:txBody>
                    <a:bodyPr/>
                    <a:lstStyle/>
                    <a:p>
                      <a:pPr algn="just">
                        <a:lnSpc>
                          <a:spcPct val="115000"/>
                        </a:lnSpc>
                        <a:spcAft>
                          <a:spcPts val="100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D. Fortalecer los escenarios para la participación en la decisión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874" marR="6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Identificar los espacios existentes y definir cómo convertirlos en espacios decisorios, crear espacios nuevos, buscando articular, no fragmentar y que sean escenario de decisión.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874" marR="6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3014337"/>
                  </a:ext>
                </a:extLst>
              </a:tr>
            </a:tbl>
          </a:graphicData>
        </a:graphic>
      </p:graphicFrame>
    </p:spTree>
    <p:extLst>
      <p:ext uri="{BB962C8B-B14F-4D97-AF65-F5344CB8AC3E}">
        <p14:creationId xmlns:p14="http://schemas.microsoft.com/office/powerpoint/2010/main" val="4171177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264582317"/>
              </p:ext>
            </p:extLst>
          </p:nvPr>
        </p:nvGraphicFramePr>
        <p:xfrm>
          <a:off x="488430" y="584430"/>
          <a:ext cx="8065971" cy="4072210"/>
        </p:xfrm>
        <a:graphic>
          <a:graphicData uri="http://schemas.openxmlformats.org/drawingml/2006/table">
            <a:tbl>
              <a:tblPr/>
              <a:tblGrid>
                <a:gridCol w="2348566">
                  <a:extLst>
                    <a:ext uri="{9D8B030D-6E8A-4147-A177-3AD203B41FA5}">
                      <a16:colId xmlns:a16="http://schemas.microsoft.com/office/drawing/2014/main" val="20000"/>
                    </a:ext>
                  </a:extLst>
                </a:gridCol>
                <a:gridCol w="5717405">
                  <a:extLst>
                    <a:ext uri="{9D8B030D-6E8A-4147-A177-3AD203B41FA5}">
                      <a16:colId xmlns:a16="http://schemas.microsoft.com/office/drawing/2014/main" val="20001"/>
                    </a:ext>
                  </a:extLst>
                </a:gridCol>
              </a:tblGrid>
              <a:tr h="368794">
                <a:tc>
                  <a:txBody>
                    <a:bodyPr/>
                    <a:lstStyle/>
                    <a:p>
                      <a:pPr algn="ctr" fontAlgn="ctr"/>
                      <a:r>
                        <a:rPr lang="es-CO" sz="1200" b="1" i="0" u="none" strike="noStrike" dirty="0">
                          <a:solidFill>
                            <a:srgbClr val="FFFFFF"/>
                          </a:solidFill>
                          <a:effectLst/>
                          <a:latin typeface="Arial Narrow"/>
                        </a:rPr>
                        <a:t>LINEAS DE ACCIÓN</a:t>
                      </a:r>
                    </a:p>
                  </a:txBody>
                  <a:tcPr marL="5112" marR="5112" marT="51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CO" sz="1200" b="1" i="0" u="none" strike="noStrike" dirty="0">
                          <a:solidFill>
                            <a:srgbClr val="FFFFFF"/>
                          </a:solidFill>
                          <a:effectLst/>
                          <a:latin typeface="Arial Narrow"/>
                        </a:rPr>
                        <a:t>ACCIONES A DESARROLLAR</a:t>
                      </a:r>
                    </a:p>
                  </a:txBody>
                  <a:tcPr marL="5112" marR="5112" marT="51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1197329">
                <a:tc>
                  <a:txBody>
                    <a:bodyPr/>
                    <a:lstStyle/>
                    <a:p>
                      <a:pPr algn="l" fontAlgn="t"/>
                      <a:r>
                        <a:rPr lang="es-CO" sz="1100" b="0" i="0" u="none" strike="noStrike" dirty="0">
                          <a:solidFill>
                            <a:srgbClr val="000000"/>
                          </a:solidFill>
                          <a:effectLst/>
                          <a:latin typeface="Arial Narrow" pitchFamily="34" charset="0"/>
                        </a:rPr>
                        <a:t>A. </a:t>
                      </a:r>
                      <a:r>
                        <a:rPr lang="es-CO" sz="1100" b="0" i="0" u="none" strike="noStrike" dirty="0">
                          <a:solidFill>
                            <a:srgbClr val="00B050"/>
                          </a:solidFill>
                          <a:effectLst/>
                          <a:latin typeface="Arial Narrow" pitchFamily="34" charset="0"/>
                        </a:rPr>
                        <a:t>Diseñar y desarrollar </a:t>
                      </a:r>
                      <a:r>
                        <a:rPr lang="es-CO" sz="1100" b="0" i="0" u="none" strike="noStrike" dirty="0">
                          <a:solidFill>
                            <a:srgbClr val="000000"/>
                          </a:solidFill>
                          <a:effectLst/>
                          <a:latin typeface="Arial Narrow" pitchFamily="34" charset="0"/>
                        </a:rPr>
                        <a:t>las metodologías de planificación y </a:t>
                      </a:r>
                      <a:r>
                        <a:rPr lang="es-CO" sz="1100" b="0" i="0" u="none" strike="noStrike" dirty="0" err="1">
                          <a:solidFill>
                            <a:srgbClr val="000000"/>
                          </a:solidFill>
                          <a:effectLst/>
                          <a:latin typeface="Arial Narrow" pitchFamily="34" charset="0"/>
                        </a:rPr>
                        <a:t>presupuestación</a:t>
                      </a:r>
                      <a:r>
                        <a:rPr lang="es-CO" sz="1100" b="0" i="0" u="none" strike="noStrike" dirty="0">
                          <a:solidFill>
                            <a:srgbClr val="000000"/>
                          </a:solidFill>
                          <a:effectLst/>
                          <a:latin typeface="Arial Narrow" pitchFamily="34" charset="0"/>
                        </a:rPr>
                        <a:t> participativa con énfasis en la garantía de </a:t>
                      </a:r>
                      <a:r>
                        <a:rPr lang="es-CO" sz="1100" b="0" i="0" u="none" strike="noStrike" dirty="0">
                          <a:solidFill>
                            <a:srgbClr val="E368E6"/>
                          </a:solidFill>
                          <a:effectLst/>
                          <a:latin typeface="Arial Narrow" pitchFamily="34" charset="0"/>
                        </a:rPr>
                        <a:t>la participación de la población en la identificación</a:t>
                      </a:r>
                      <a:r>
                        <a:rPr lang="es-CO" sz="1100" b="0" i="0" u="none" strike="noStrike" dirty="0">
                          <a:solidFill>
                            <a:srgbClr val="000000"/>
                          </a:solidFill>
                          <a:effectLst/>
                          <a:latin typeface="Arial Narrow" pitchFamily="34" charset="0"/>
                        </a:rPr>
                        <a:t>, priorización, </a:t>
                      </a:r>
                      <a:r>
                        <a:rPr lang="es-CO" sz="1100" b="0" i="0" u="none" strike="noStrike" dirty="0" err="1">
                          <a:solidFill>
                            <a:srgbClr val="000000"/>
                          </a:solidFill>
                          <a:effectLst/>
                          <a:latin typeface="Arial Narrow" pitchFamily="34" charset="0"/>
                        </a:rPr>
                        <a:t>presupuestación</a:t>
                      </a:r>
                      <a:r>
                        <a:rPr lang="es-CO" sz="1100" b="0" i="0" u="none" strike="noStrike" dirty="0">
                          <a:solidFill>
                            <a:srgbClr val="000000"/>
                          </a:solidFill>
                          <a:effectLst/>
                          <a:latin typeface="Arial Narrow" pitchFamily="34" charset="0"/>
                        </a:rPr>
                        <a:t>, atenciones en salud y la solución de los problemas de salud de su entorno.</a:t>
                      </a:r>
                    </a:p>
                  </a:txBody>
                  <a:tcPr marL="5112" marR="5112" marT="5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t">
                        <a:buFont typeface="Wingdings" panose="05000000000000000000" pitchFamily="2" charset="2"/>
                        <a:buChar char="v"/>
                      </a:pPr>
                      <a:r>
                        <a:rPr lang="es-CO" sz="1100" b="0" i="0" u="none" strike="noStrike" dirty="0">
                          <a:solidFill>
                            <a:srgbClr val="000000"/>
                          </a:solidFill>
                          <a:effectLst/>
                          <a:latin typeface="Arial Narrow" pitchFamily="34" charset="0"/>
                        </a:rPr>
                        <a:t>Articular con entidades (IDPAC, Academia, ESAP u otras organizaciones idóneas), para que capaciten a los integrantes de la asociación de usuarios, sobre el proceso de planeación y presupuestación participativa.</a:t>
                      </a:r>
                    </a:p>
                    <a:p>
                      <a:pPr marL="171450" indent="-171450" algn="l" fontAlgn="t">
                        <a:buFont typeface="Wingdings" panose="05000000000000000000" pitchFamily="2" charset="2"/>
                        <a:buChar char="v"/>
                      </a:pPr>
                      <a:r>
                        <a:rPr lang="es-CO" sz="1100" b="0" i="0" u="none" strike="noStrike" dirty="0">
                          <a:solidFill>
                            <a:srgbClr val="000000"/>
                          </a:solidFill>
                          <a:effectLst/>
                          <a:latin typeface="Arial Narrow" pitchFamily="34" charset="0"/>
                        </a:rPr>
                        <a:t>Acompañar técnicamente a los líderes en la construcción de iniciativas ciudadanas para presentar en el marco del proceso de planeación local.</a:t>
                      </a:r>
                    </a:p>
                    <a:p>
                      <a:pPr marL="171450" indent="-171450" algn="l" fontAlgn="t">
                        <a:buFont typeface="Wingdings" panose="05000000000000000000" pitchFamily="2" charset="2"/>
                        <a:buChar char="v"/>
                      </a:pPr>
                      <a:r>
                        <a:rPr lang="es-CO" sz="1100" b="0" i="0" u="none" strike="noStrike" dirty="0">
                          <a:solidFill>
                            <a:srgbClr val="000000"/>
                          </a:solidFill>
                          <a:effectLst/>
                          <a:latin typeface="Arial Narrow" pitchFamily="34" charset="0"/>
                        </a:rPr>
                        <a:t>Desarrollar sesiones periódicas de acompañamiento técnico a las asociaciones de usuarios en el análisis de factores financieros y de planeación del sector salud.</a:t>
                      </a:r>
                    </a:p>
                    <a:p>
                      <a:pPr marL="171450" indent="-171450" algn="l" fontAlgn="t">
                        <a:buFont typeface="Wingdings" panose="05000000000000000000" pitchFamily="2" charset="2"/>
                        <a:buChar char="v"/>
                      </a:pPr>
                      <a:r>
                        <a:rPr lang="es-CO" sz="1100" b="0" i="0" u="none" strike="noStrike" dirty="0">
                          <a:solidFill>
                            <a:srgbClr val="000000"/>
                          </a:solidFill>
                          <a:effectLst/>
                          <a:latin typeface="Arial Narrow" pitchFamily="34" charset="0"/>
                        </a:rPr>
                        <a:t>Articular con la alcaldía local donde esta ubicada la EAPB/IPS para que presente los criterios para definir el presupuesto en salud de la localidad</a:t>
                      </a:r>
                    </a:p>
                  </a:txBody>
                  <a:tcPr marL="5112" marR="5112" marT="5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73611">
                <a:tc>
                  <a:txBody>
                    <a:bodyPr/>
                    <a:lstStyle/>
                    <a:p>
                      <a:pPr algn="l" fontAlgn="t"/>
                      <a:r>
                        <a:rPr lang="es-CO" sz="1100" b="0" i="0" u="none" strike="noStrike" dirty="0">
                          <a:solidFill>
                            <a:srgbClr val="000000"/>
                          </a:solidFill>
                          <a:effectLst/>
                          <a:latin typeface="Arial Narrow" pitchFamily="34" charset="0"/>
                        </a:rPr>
                        <a:t>B. </a:t>
                      </a:r>
                      <a:r>
                        <a:rPr lang="es-CO" sz="1100" b="0" i="0" u="none" strike="noStrike" dirty="0">
                          <a:solidFill>
                            <a:srgbClr val="00B0F0"/>
                          </a:solidFill>
                          <a:effectLst/>
                          <a:latin typeface="Arial Narrow" pitchFamily="34" charset="0"/>
                        </a:rPr>
                        <a:t>Implementar los </a:t>
                      </a:r>
                      <a:r>
                        <a:rPr lang="es-CO" sz="1100" b="0" i="0" u="none" strike="noStrike" dirty="0">
                          <a:solidFill>
                            <a:srgbClr val="000000"/>
                          </a:solidFill>
                          <a:effectLst/>
                          <a:latin typeface="Arial Narrow" pitchFamily="34" charset="0"/>
                        </a:rPr>
                        <a:t>dispositivos que le permitan a la ciudadanía </a:t>
                      </a:r>
                      <a:r>
                        <a:rPr lang="es-CO" sz="1100" b="0" i="0" u="none" strike="noStrike" dirty="0">
                          <a:solidFill>
                            <a:srgbClr val="E368E6"/>
                          </a:solidFill>
                          <a:effectLst/>
                          <a:latin typeface="Arial Narrow" pitchFamily="34" charset="0"/>
                        </a:rPr>
                        <a:t>participar en la gestión del sector salud</a:t>
                      </a:r>
                      <a:r>
                        <a:rPr lang="es-CO" sz="1100" b="0" i="0" u="none" strike="noStrike" dirty="0">
                          <a:solidFill>
                            <a:srgbClr val="000000"/>
                          </a:solidFill>
                          <a:effectLst/>
                          <a:latin typeface="Arial Narrow" pitchFamily="34" charset="0"/>
                        </a:rPr>
                        <a:t> en los niveles territoriales e institucionales</a:t>
                      </a:r>
                    </a:p>
                  </a:txBody>
                  <a:tcPr marL="5112" marR="5112" marT="5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t">
                        <a:buFont typeface="Wingdings" panose="05000000000000000000" pitchFamily="2" charset="2"/>
                        <a:buChar char="v"/>
                      </a:pPr>
                      <a:r>
                        <a:rPr lang="es-CO" sz="1100" b="0" i="0" u="none" strike="noStrike" dirty="0">
                          <a:solidFill>
                            <a:srgbClr val="000000"/>
                          </a:solidFill>
                          <a:effectLst/>
                          <a:latin typeface="Arial Narrow" pitchFamily="34" charset="0"/>
                        </a:rPr>
                        <a:t>Realizar la georreferenciación de los integrantes de la asociación de usuarios teniendo en cuenta elementos como: Localidad a la que pertenece, barrio; momento vital en el que se encuentra etnia, etc.</a:t>
                      </a:r>
                    </a:p>
                    <a:p>
                      <a:pPr marL="171450" indent="-171450" algn="l" fontAlgn="t">
                        <a:buFont typeface="Wingdings" panose="05000000000000000000" pitchFamily="2" charset="2"/>
                        <a:buChar char="v"/>
                      </a:pPr>
                      <a:r>
                        <a:rPr lang="es-CO" sz="1100" b="0" i="0" u="none" strike="noStrike" dirty="0">
                          <a:solidFill>
                            <a:srgbClr val="000000"/>
                          </a:solidFill>
                          <a:effectLst/>
                          <a:latin typeface="Arial Narrow" pitchFamily="34" charset="0"/>
                        </a:rPr>
                        <a:t>Acompañar técnicamente a la asociación de usuarios en el proceso de seguimiento al Plan de Desarrollo Local y/o Distrital y al Plan Territorial de Salud 2020-2024. </a:t>
                      </a:r>
                    </a:p>
                    <a:p>
                      <a:pPr marL="171450" indent="-171450" algn="l" fontAlgn="t">
                        <a:buFont typeface="Wingdings" panose="05000000000000000000" pitchFamily="2" charset="2"/>
                        <a:buChar char="v"/>
                      </a:pPr>
                      <a:r>
                        <a:rPr lang="es-CO" sz="1100" b="0" i="0" u="none" strike="noStrike" dirty="0">
                          <a:solidFill>
                            <a:srgbClr val="000000"/>
                          </a:solidFill>
                          <a:effectLst/>
                          <a:latin typeface="Arial Narrow" pitchFamily="34" charset="0"/>
                        </a:rPr>
                        <a:t> Dar a conocer a los integrantes de la asociación de usuarios la forma como funciona el sistema de salud en cuanto a los aseguradores y los prestadores, funciones de cada uno</a:t>
                      </a:r>
                    </a:p>
                  </a:txBody>
                  <a:tcPr marL="5112" marR="5112" marT="5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65146">
                <a:tc>
                  <a:txBody>
                    <a:bodyPr/>
                    <a:lstStyle/>
                    <a:p>
                      <a:pPr algn="l" fontAlgn="t"/>
                      <a:r>
                        <a:rPr lang="es-CO" sz="1100" b="0" i="0" u="none" strike="noStrike" dirty="0">
                          <a:solidFill>
                            <a:srgbClr val="000000"/>
                          </a:solidFill>
                          <a:effectLst/>
                          <a:latin typeface="Arial Narrow" pitchFamily="34" charset="0"/>
                        </a:rPr>
                        <a:t>C. </a:t>
                      </a:r>
                      <a:r>
                        <a:rPr kumimoji="0" lang="es-CO" sz="1100" b="0" i="0" u="none" strike="noStrike" kern="1200" cap="none" spc="0" normalizeH="0" baseline="0" noProof="0" dirty="0">
                          <a:ln>
                            <a:noFill/>
                          </a:ln>
                          <a:solidFill>
                            <a:srgbClr val="E368E6"/>
                          </a:solidFill>
                          <a:effectLst/>
                          <a:uLnTx/>
                          <a:uFillTx/>
                          <a:latin typeface="Arial Narrow" panose="020B0606020202030204" pitchFamily="34" charset="0"/>
                          <a:ea typeface="Calibri" panose="020F0502020204030204" pitchFamily="34" charset="0"/>
                          <a:cs typeface="Times New Roman" panose="02020603050405020304" pitchFamily="18" charset="0"/>
                        </a:rPr>
                        <a:t>Definir los mecanismos </a:t>
                      </a:r>
                      <a:r>
                        <a:rPr kumimoji="0" lang="es-CO" sz="11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que permitan la participación de la población en la toma de decisiones en la inversión pública.</a:t>
                      </a:r>
                      <a:endParaRPr lang="es-CO" sz="1100" b="0" i="0" u="none" strike="noStrike" dirty="0">
                        <a:solidFill>
                          <a:srgbClr val="000000"/>
                        </a:solidFill>
                        <a:effectLst/>
                        <a:latin typeface="Arial Narrow" pitchFamily="34" charset="0"/>
                      </a:endParaRPr>
                    </a:p>
                  </a:txBody>
                  <a:tcPr marL="5112" marR="5112" marT="5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t">
                        <a:buFont typeface="Wingdings" panose="05000000000000000000" pitchFamily="2" charset="2"/>
                        <a:buChar char="v"/>
                      </a:pPr>
                      <a:r>
                        <a:rPr lang="es-CO" sz="1100" b="0" i="0" u="none" strike="noStrike" dirty="0">
                          <a:solidFill>
                            <a:srgbClr val="000000"/>
                          </a:solidFill>
                          <a:effectLst/>
                          <a:latin typeface="Arial Narrow" pitchFamily="34" charset="0"/>
                        </a:rPr>
                        <a:t>Sensibilizar a los integrantes de la asociación de usuarios y los usuarios en general sobre la importancia de conocer la distribución de los presupuestos en el sector salud.</a:t>
                      </a:r>
                    </a:p>
                    <a:p>
                      <a:pPr marL="171450" indent="-171450" algn="l" fontAlgn="t">
                        <a:buFont typeface="Wingdings" panose="05000000000000000000" pitchFamily="2" charset="2"/>
                        <a:buChar char="v"/>
                      </a:pPr>
                      <a:r>
                        <a:rPr lang="es-CO" sz="1100" b="0" i="0" u="none" strike="noStrike" dirty="0">
                          <a:solidFill>
                            <a:srgbClr val="000000"/>
                          </a:solidFill>
                          <a:effectLst/>
                          <a:latin typeface="Arial Narrow" pitchFamily="34" charset="0"/>
                        </a:rPr>
                        <a:t>Dar a conocer a los integrantes de la asociación de usuarios las acciones de salud incluidas en el plan operativo anual de la EAPB/IPS. </a:t>
                      </a:r>
                    </a:p>
                    <a:p>
                      <a:pPr marL="171450" indent="-171450" algn="l" fontAlgn="t">
                        <a:buFont typeface="Wingdings" panose="05000000000000000000" pitchFamily="2" charset="2"/>
                        <a:buChar char="v"/>
                      </a:pPr>
                      <a:r>
                        <a:rPr lang="es-CO" sz="1100" b="0" i="0" u="none" strike="noStrike" dirty="0">
                          <a:solidFill>
                            <a:srgbClr val="000000"/>
                          </a:solidFill>
                          <a:effectLst/>
                          <a:latin typeface="Arial Narrow" pitchFamily="34" charset="0"/>
                        </a:rPr>
                        <a:t>Generar espacios de diálogo con los integrantes de la asociación de usuarios para escuchar sus propuestas frente a las acciones de salud desarrolladas por la IPS.</a:t>
                      </a:r>
                    </a:p>
                    <a:p>
                      <a:pPr marL="171450" indent="-171450" algn="l" fontAlgn="t">
                        <a:buFont typeface="Wingdings" panose="05000000000000000000" pitchFamily="2" charset="2"/>
                        <a:buChar char="v"/>
                      </a:pPr>
                      <a:r>
                        <a:rPr lang="es-CO" sz="1100" b="0" i="0" u="none" strike="noStrike" dirty="0">
                          <a:solidFill>
                            <a:srgbClr val="000000"/>
                          </a:solidFill>
                          <a:effectLst/>
                          <a:latin typeface="Arial Narrow" pitchFamily="34" charset="0"/>
                        </a:rPr>
                        <a:t>Dar a conocer a los integrantes de la asociación de usuarios el portfolio de servicios de la IPS y la forma de acceder a ellos.</a:t>
                      </a:r>
                    </a:p>
                  </a:txBody>
                  <a:tcPr marL="5112" marR="5112" marT="5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4" name="Tabla 3">
            <a:extLst>
              <a:ext uri="{FF2B5EF4-FFF2-40B4-BE49-F238E27FC236}">
                <a16:creationId xmlns:a16="http://schemas.microsoft.com/office/drawing/2014/main" id="{50C3FB9A-9AF3-4D11-AA51-4C54F4470C1C}"/>
              </a:ext>
            </a:extLst>
          </p:cNvPr>
          <p:cNvGraphicFramePr>
            <a:graphicFrameLocks noGrp="1"/>
          </p:cNvGraphicFramePr>
          <p:nvPr>
            <p:extLst>
              <p:ext uri="{D42A27DB-BD31-4B8C-83A1-F6EECF244321}">
                <p14:modId xmlns:p14="http://schemas.microsoft.com/office/powerpoint/2010/main" val="3078435991"/>
              </p:ext>
            </p:extLst>
          </p:nvPr>
        </p:nvGraphicFramePr>
        <p:xfrm>
          <a:off x="483139" y="4529967"/>
          <a:ext cx="8065971" cy="675672"/>
        </p:xfrm>
        <a:graphic>
          <a:graphicData uri="http://schemas.openxmlformats.org/drawingml/2006/table">
            <a:tbl>
              <a:tblPr/>
              <a:tblGrid>
                <a:gridCol w="2357623">
                  <a:extLst>
                    <a:ext uri="{9D8B030D-6E8A-4147-A177-3AD203B41FA5}">
                      <a16:colId xmlns:a16="http://schemas.microsoft.com/office/drawing/2014/main" val="3809904680"/>
                    </a:ext>
                  </a:extLst>
                </a:gridCol>
                <a:gridCol w="5708348">
                  <a:extLst>
                    <a:ext uri="{9D8B030D-6E8A-4147-A177-3AD203B41FA5}">
                      <a16:colId xmlns:a16="http://schemas.microsoft.com/office/drawing/2014/main" val="3057026376"/>
                    </a:ext>
                  </a:extLst>
                </a:gridCol>
              </a:tblGrid>
              <a:tr h="0">
                <a:tc>
                  <a:txBody>
                    <a:bodyPr/>
                    <a:lstStyle/>
                    <a:p>
                      <a:pPr algn="l" fontAlgn="t"/>
                      <a:r>
                        <a:rPr lang="es-CO" sz="1100" b="0" i="0" u="none" strike="noStrike" dirty="0">
                          <a:solidFill>
                            <a:srgbClr val="000000"/>
                          </a:solidFill>
                          <a:effectLst/>
                          <a:latin typeface="Arial Narrow" pitchFamily="34" charset="0"/>
                        </a:rPr>
                        <a:t>D. </a:t>
                      </a:r>
                      <a:r>
                        <a:rPr lang="es-CO" sz="1100" b="0" i="0" u="none" strike="noStrike" dirty="0">
                          <a:solidFill>
                            <a:srgbClr val="00B0F0"/>
                          </a:solidFill>
                          <a:effectLst/>
                          <a:latin typeface="Arial Narrow" pitchFamily="34" charset="0"/>
                        </a:rPr>
                        <a:t>Fortalecer los </a:t>
                      </a:r>
                      <a:r>
                        <a:rPr lang="es-CO" sz="1100" b="0" i="0" u="none" strike="noStrike" dirty="0">
                          <a:solidFill>
                            <a:srgbClr val="000000"/>
                          </a:solidFill>
                          <a:effectLst/>
                          <a:latin typeface="Arial Narrow" pitchFamily="34" charset="0"/>
                        </a:rPr>
                        <a:t>escenarios para la participación en </a:t>
                      </a:r>
                      <a:r>
                        <a:rPr lang="es-CO" sz="1100" b="0" i="0" u="none" strike="noStrike" dirty="0">
                          <a:solidFill>
                            <a:srgbClr val="E368E6"/>
                          </a:solidFill>
                          <a:effectLst/>
                          <a:latin typeface="Arial Narrow" pitchFamily="34" charset="0"/>
                        </a:rPr>
                        <a:t>la decisión</a:t>
                      </a:r>
                    </a:p>
                  </a:txBody>
                  <a:tcPr marL="5112" marR="5112" marT="5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endParaRPr lang="es-CO" sz="1100" b="0" i="0" u="none" strike="noStrike" dirty="0">
                        <a:solidFill>
                          <a:srgbClr val="000000"/>
                        </a:solidFill>
                        <a:effectLst/>
                        <a:latin typeface="Arial Narrow" pitchFamily="34" charset="0"/>
                      </a:endParaRPr>
                    </a:p>
                    <a:p>
                      <a:pPr marL="171450" indent="-171450" algn="l" fontAlgn="t">
                        <a:buFont typeface="Wingdings" panose="05000000000000000000" pitchFamily="2" charset="2"/>
                        <a:buChar char="v"/>
                      </a:pPr>
                      <a:r>
                        <a:rPr lang="es-CO" sz="1100" b="0" i="0" u="none" strike="noStrike" dirty="0">
                          <a:solidFill>
                            <a:srgbClr val="000000"/>
                          </a:solidFill>
                          <a:effectLst/>
                          <a:latin typeface="Arial Narrow" pitchFamily="34" charset="0"/>
                        </a:rPr>
                        <a:t>Gestionar espacios de diálogo de las Asociaciones de Usuarios (EAPB) con la alta Gerencia.</a:t>
                      </a:r>
                    </a:p>
                    <a:p>
                      <a:pPr marL="171450" indent="-171450" algn="l" fontAlgn="t">
                        <a:buFont typeface="Wingdings" panose="05000000000000000000" pitchFamily="2" charset="2"/>
                        <a:buChar char="v"/>
                      </a:pPr>
                      <a:r>
                        <a:rPr lang="es-CO" sz="1100" b="0" i="0" u="none" strike="noStrike" dirty="0">
                          <a:solidFill>
                            <a:srgbClr val="000000"/>
                          </a:solidFill>
                          <a:effectLst/>
                          <a:latin typeface="Arial Narrow" pitchFamily="34" charset="0"/>
                        </a:rPr>
                        <a:t>Realizar mesa de trabajo con pacientes u organizaciones de pacientes de la EPS/IPS que represente a poblaciones vulnerables</a:t>
                      </a:r>
                    </a:p>
                  </a:txBody>
                  <a:tcPr marL="5112" marR="5112" marT="5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8408211"/>
                  </a:ext>
                </a:extLst>
              </a:tr>
            </a:tbl>
          </a:graphicData>
        </a:graphic>
      </p:graphicFrame>
      <p:sp>
        <p:nvSpPr>
          <p:cNvPr id="5" name="Rectángulo 4">
            <a:extLst>
              <a:ext uri="{FF2B5EF4-FFF2-40B4-BE49-F238E27FC236}">
                <a16:creationId xmlns:a16="http://schemas.microsoft.com/office/drawing/2014/main" id="{F5C09B7A-543D-408E-8795-70E5348E6AA4}"/>
              </a:ext>
            </a:extLst>
          </p:cNvPr>
          <p:cNvSpPr/>
          <p:nvPr/>
        </p:nvSpPr>
        <p:spPr>
          <a:xfrm>
            <a:off x="1746209" y="265699"/>
            <a:ext cx="5038049" cy="27137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Arial" panose="020B0604020202020204" pitchFamily="34" charset="0"/>
                <a:cs typeface="Arial" panose="020B0604020202020204" pitchFamily="34" charset="0"/>
              </a:rPr>
              <a:t>PROPUESTAS DE ACCIONES EJE 5</a:t>
            </a:r>
          </a:p>
        </p:txBody>
      </p:sp>
    </p:spTree>
    <p:extLst>
      <p:ext uri="{BB962C8B-B14F-4D97-AF65-F5344CB8AC3E}">
        <p14:creationId xmlns:p14="http://schemas.microsoft.com/office/powerpoint/2010/main" val="134164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20 Grupo"/>
          <p:cNvGrpSpPr>
            <a:grpSpLocks/>
          </p:cNvGrpSpPr>
          <p:nvPr/>
        </p:nvGrpSpPr>
        <p:grpSpPr bwMode="auto">
          <a:xfrm>
            <a:off x="1143000" y="4029912"/>
            <a:ext cx="1862826" cy="1133829"/>
            <a:chOff x="0" y="3654152"/>
            <a:chExt cx="3707904" cy="3203848"/>
          </a:xfrm>
          <a:solidFill>
            <a:schemeClr val="accent1">
              <a:lumMod val="75000"/>
            </a:schemeClr>
          </a:solidFill>
        </p:grpSpPr>
        <p:sp>
          <p:nvSpPr>
            <p:cNvPr id="28" name="27 Rectángulo"/>
            <p:cNvSpPr/>
            <p:nvPr/>
          </p:nvSpPr>
          <p:spPr bwMode="auto">
            <a:xfrm>
              <a:off x="0" y="6669071"/>
              <a:ext cx="3707904" cy="188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prstClr val="white"/>
                </a:solidFill>
                <a:latin typeface="Calibri"/>
              </a:endParaRPr>
            </a:p>
          </p:txBody>
        </p:sp>
        <p:sp>
          <p:nvSpPr>
            <p:cNvPr id="11" name="10 Rectángulo"/>
            <p:cNvSpPr/>
            <p:nvPr/>
          </p:nvSpPr>
          <p:spPr bwMode="auto">
            <a:xfrm rot="16200000">
              <a:off x="-1476528" y="5130680"/>
              <a:ext cx="3203848" cy="2507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prstClr val="white"/>
                </a:solidFill>
                <a:latin typeface="Calibri"/>
              </a:endParaRPr>
            </a:p>
          </p:txBody>
        </p:sp>
        <p:sp>
          <p:nvSpPr>
            <p:cNvPr id="17" name="16 Rectángulo"/>
            <p:cNvSpPr/>
            <p:nvPr/>
          </p:nvSpPr>
          <p:spPr bwMode="auto">
            <a:xfrm>
              <a:off x="34920" y="6237234"/>
              <a:ext cx="1872999" cy="2159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prstClr val="white"/>
                </a:solidFill>
                <a:latin typeface="Calibri"/>
              </a:endParaRPr>
            </a:p>
          </p:txBody>
        </p:sp>
        <p:sp>
          <p:nvSpPr>
            <p:cNvPr id="18" name="17 Rectángulo"/>
            <p:cNvSpPr/>
            <p:nvPr/>
          </p:nvSpPr>
          <p:spPr bwMode="auto">
            <a:xfrm>
              <a:off x="34920" y="6453153"/>
              <a:ext cx="2809499" cy="2159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prstClr val="white"/>
                </a:solidFill>
                <a:latin typeface="Calibri"/>
              </a:endParaRPr>
            </a:p>
          </p:txBody>
        </p:sp>
        <p:sp>
          <p:nvSpPr>
            <p:cNvPr id="19" name="18 Rectángulo"/>
            <p:cNvSpPr/>
            <p:nvPr/>
          </p:nvSpPr>
          <p:spPr bwMode="auto">
            <a:xfrm rot="16200000">
              <a:off x="-674824" y="5670473"/>
              <a:ext cx="2068689" cy="2174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prstClr val="white"/>
                </a:solidFill>
                <a:latin typeface="Calibri"/>
              </a:endParaRPr>
            </a:p>
          </p:txBody>
        </p:sp>
        <p:sp>
          <p:nvSpPr>
            <p:cNvPr id="20" name="19 Rectángulo"/>
            <p:cNvSpPr/>
            <p:nvPr/>
          </p:nvSpPr>
          <p:spPr bwMode="auto">
            <a:xfrm rot="16200000">
              <a:off x="-36649" y="6021347"/>
              <a:ext cx="1297099" cy="2872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prstClr val="white"/>
                </a:solidFill>
                <a:latin typeface="Calibri"/>
              </a:endParaRPr>
            </a:p>
          </p:txBody>
        </p:sp>
      </p:grpSp>
      <p:sp>
        <p:nvSpPr>
          <p:cNvPr id="14" name="3 Marcador de número de diapositiva"/>
          <p:cNvSpPr>
            <a:spLocks noGrp="1"/>
          </p:cNvSpPr>
          <p:nvPr>
            <p:ph type="sldNum" sz="quarter" idx="12"/>
          </p:nvPr>
        </p:nvSpPr>
        <p:spPr>
          <a:prstGeom prst="rect">
            <a:avLst/>
          </a:prstGeom>
        </p:spPr>
        <p:txBody>
          <a:bodyPr/>
          <a:lstStyle/>
          <a:p>
            <a:pPr>
              <a:defRPr/>
            </a:pPr>
            <a:fld id="{E075DF1B-80FD-4CB3-B998-B61B3063C59A}" type="slidenum">
              <a:rPr lang="es-CO">
                <a:solidFill>
                  <a:prstClr val="black">
                    <a:tint val="75000"/>
                  </a:prstClr>
                </a:solidFill>
                <a:latin typeface="Calibri"/>
              </a:rPr>
              <a:pPr>
                <a:defRPr/>
              </a:pPr>
              <a:t>33</a:t>
            </a:fld>
            <a:endParaRPr lang="es-CO">
              <a:solidFill>
                <a:prstClr val="black">
                  <a:tint val="75000"/>
                </a:prstClr>
              </a:solidFill>
              <a:latin typeface="Calibri"/>
            </a:endParaRPr>
          </a:p>
        </p:txBody>
      </p:sp>
      <p:sp>
        <p:nvSpPr>
          <p:cNvPr id="26" name="25 Extracto"/>
          <p:cNvSpPr/>
          <p:nvPr/>
        </p:nvSpPr>
        <p:spPr>
          <a:xfrm rot="837144">
            <a:off x="4730340" y="2901296"/>
            <a:ext cx="1107206" cy="837256"/>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CO">
              <a:solidFill>
                <a:prstClr val="white"/>
              </a:solidFill>
              <a:latin typeface="Calibri"/>
            </a:endParaRPr>
          </a:p>
        </p:txBody>
      </p:sp>
      <p:sp>
        <p:nvSpPr>
          <p:cNvPr id="2" name="AutoShape 10" descr="data:image/jpeg;base64,/9j/4AAQSkZJRgABAQAAAQABAAD/2wCEAAkGBhQSERQUExQWFBUVFxUYFBgYGBgYFxcVFxQVFBUXFRgaHCYeFxojGRQUHy8gJCcpLCwsFR4xNTAqNSYrLCkBCQoKDgwOGg8PGiwdHBwpKSwsKSwsLCkpKSwpKSwpLCwpLCksLCksLCwpKSwsLCwpLCwsKSwsLCwpLCksNSwsLP/AABEIAMIBBAMBIgACEQEDEQH/xAAcAAABBQEBAQAAAAAAAAAAAAADAQIEBQYABwj/xABFEAABAwICBgcFBQYFAwUAAAABAAIRAyEEMQUSQVFhcQYTIoGRocEyUrHR8AdCcpLhFBYjYoLxFTNTstJDY6I0c4OTs//EABkBAAMBAQEAAAAAAAAAAAAAAAABAgMEBf/EACYRAAICAgEFAAIDAQEAAAAAAAABAhEDEiEEEzFBUWFxFCIysQX/2gAMAwEAAhEDEQA/AM4atkJxQzdNYTOc8OHNabUzKUWHBOxOa/fayBTZMFxjf8ylqOE2k7v0T3sUYkyi4HOx3LjXDtvszfwNlGdrDYQDvC5o1jNzvGVt0qGzSvgRtaRFue1BrVg3Zc/NFq6uqSxpDuJUerTII1jfZuCdvwZpNhn1mwYkm/1wQ21XnID2ZnjuKawgeaIyqYDpsbT8wkytCvraSeDeRcHuhdT0k4Rfb5BTcRTZUHaF9hCq8XR1JtbxI4HckS4tBqukTNjH6581IoY0nMWiZUFjrTFrbUpxV7/BZ7U+CLJ1XSY2CRvyVpVq61Ci7/3G+Dg74PWba8OE2Vlc4MgH/LqtPc9jgfNgWqmFhv8AEGgEXkFc3EB2dt/JUzqhBg/quqV5ngFOzKtl3h8ewkMDRJcDrSco9mMrmEX9sbr6gueGQ5lZ2iNVzYM3HPMbElSu4VHQTIc4eZRd8j2Zpaj73QpUXCYtur2jfinnHNOwkDaIIT7iXkPIYlMJI4hQK+NJsDAm0W/VNdjoGrfmPVJ5viEWTVGxWJDEFmNhu8qvxOI1pkn9Uu434Cxa+OcD9ZJtPGxkY8x4IIIiD+qR2rBgQmI0ODqQ8gG1p2G5GaP1lz3qooVi2uR/MPRTH4k3ab8rK9qHdHHcmtxADoI3d6a+dxQK1Ab4hJzFYU6R3DyK5QH0DPtDvSpWgLXBYesari5vstcWtORslrPgNJaQ52Tc7/V1b4nEaj53tjxkKNWzpnj8WrCeVxdHSlaIfUEgzaPLah4nHFjQGe3nPujaO/0VpGfn4KgxLyHGDv8A9xRHLKXAapD6WPqvY90yQ5ltkGZHKylUXEhzoiDETt5qHQrnq6lxMs+JQaWOcIEiCb2WtyJ4LelWkjZYfG6rsXpM6xkXPwQ6mJdrmDwVhiNBa1GpXk/wiGEQL5Cc/wCbyTV+wZB/xQjJrZO2FLfiixnasTszBNj6jxUvA9EWv6nWqQKrC85dnVjszxlWVXQ1JzH6zgHMphwBi5NOIv8AhCdiM8HumoAAA0ZjYY/ulq1NazvdcCdpgWnvV2GUxTYNa7g0PHuy5wv4FPdoWk9ty4O/hZDY8RVtF4QJqzFvrxYFcMUd69ApdF8O1uqC9183C+RHu8k79x8Mbk1TN87f7EtURqYJlYA3Hht5q30XWD6OJaLHUD/yVGn/AGly0ruheDGfWH+pDwehqFOtqMpmHsqMJNSfaYRETyU6qxaMw1c803DDW17xDHOy3QtJ+yUibUQTs/iH0JU/RuhaADjUYxpMtIDnERtm42WRHhFKJjHVe14fAKbimuNR4azW7bsh/Mdq1NbBYYEhtGl/VUdJ3WhS26Nc9oeynQDpOtrNLo2jVkAq9UxOBiqjXtFw0c3NB8JQXuv69y3lGtVaWhzqTwXBvVtpDWcY9nWAJGYKu9L4QYhoaaQY8D2nsGqD94Q8AHmFXZg/BDTj5PHqjjvTNdeq0tC0g0B3UFwtP8MTfcAYHIKRhOjwfMUmQCQOw28RlLd9u5Jwr0VGn7PI21DESn02Cbm0T/bivYx0VP8ApM/I3/imVOh9Rx7MM/C1n/ApJclanj9KiSey0nda/kptPQjz/mEUW73mPBvtHwXplToFVd7VSqf/AJCPIAIdD7M2tdrFsn+Zzj471aS9g0eeY1jOvGpru7TdZxBaMxYDOI2nfkgPY8VHQ1xhzosfeK9lPR2qdoRB0cq+8PrvUtX6CkeQUhVP/Tf+V3yRW4N8Emi+BmdUx+i9a/d1+148kx3RUO9otPMgqO2FI8o/YnbG/wDk0Ll6qOhtL/t+A9AuT7Yaoy1Po61xIlpIzAc2RzCks6LC0md1wvS8Poqk09lrR/S35KS3DNH0E9R7HmDujLdo+Poo56N0pBFOo7kx59F607DjefFRDoilMkCfNPVBseZVejFMt/yK0bxTd6qM/oRWdJpNeA0TFWk0A7gCADK2uO6PYk1HGmKAZJ1Ze8GOIDTdDp9HMa3bR5dZVEcoarUV9I2fwxFDorjAb4ZsDiR5QiP6O4qOzhwMz2iY8SIngto/o7jTtod9SsfRV+J6G49338KP/tJT1X0N38MczRuJAIdTpBw+6QZPhZS8Lo3GGC7DB05RaIgC4mFoGdBdJWH7VRa20hjSDG2JbmvQsJhAxgbuAFzJPEnaSlKKXhgm35PHsRonGGdXBtF8yQSYyOY3pjuimNeAOqkxMfw2916hXs+u0ODJGs4EgbwIn4hF1FI7Z4xQ+zLEOBlopyR2ddpttIInwTaf2TVvvAG5yrxbZ/0yvaSFSaV6XYXDua2rUhzsgGkmJjZxTUNuEJzryed0/shdF3AHjUk//kpWjvszqUarKjX0ew4HtAuJANwDAgxN4WnqfaRgwSB1hIvZnzIURn2oYdzg1tOoZm/ZHqtH08ly0zNZoy4TK4dB8Tl+0spsnsinT1bbNY7bKxwnQ3s6tWt1lokU2tdz1pMlDqfaKxlupeY/maPRRXfaS4ns0Bfe4n4BZf1NkpEnF9BcOGFzW1HOGVxcjKQBko9R1cNgSwfytA4ZxKrdMfaXiKRbFOjDt+sT8eSqan2p4gz/AJQ3Qz5lbY5qHqyn0c81PeicaOoIDnAc3ZxHjCgvpAnJx7irboj04OIxDaNfVf1lmENAhwvBAzHwXoLcGwGQB4LVZ+KSo5M3R6S/s9jCdG8DR1i6psBABtmIJkraUscBMNi94jM5mykmkNyaKACylJydsqEFBUgQx5OwppxbpjVcimiOKacOOKksCccfdckONPuu8vNFOHEzdIcIOKYEc4/+UpBj/wCQozsGOMc01uBaNiBA/wBvAMEAd48kw6U/l+CKdHt2jPik/wANZ7qLGD/xI7GT9clyINHU/d8DC5AFw1yKHJ5au1VmUM1k0uRdX6lcWBOwBNcnh30U9V2ltOMw5Ac1xkTaN8bVLkkrY1Ft0ieEsKmb0rpETquH5fmuZ0oonY+/AfNZvMvRr2mW7oldrBU7uldAZ64/pQn9NMKBdzvylT3R9plxWqgObZx9oEgSBYG/gnftDRv8D8lTN6b4SJ6wj+l3yT/33wf+r/4v+SXfQdllhjapdTcGawcQdU6s35LxLTWjNKYiqXuwtTs2EMgADKN69XxfTigB2Nd/IQPE/JZTS/S6rUMCWgzAB+JQuq1dRfP4H2FLyjEVNE16NLrMRS1S89nWq6ji233GguI4rtCdE8VWqdYHMw9O5a57xutA9o84VriMeTFptabxByTf2szwscth3lTLqM0v1+zWPTRXgPh+ib3PcKmPawNycASHWBt2hx8FL/cjDff0jUdyYfUlV5qmM9pB5HIp5qyzPtDMbTGa5+7P4jTs/kr9I9CGTLcR1wGTYdTd4kEK00f0I0a5gNR2IpP+8NZrhO8EMyQmvIOXLbY/XmpFOvGYjZmtFOS5tfoTxI0fRno/o7CVBVp1Xl4BANQmBNjbVAyWwp4ym72XtPJwXmX7U21x4i3mkpYls+038wVrqJVbMXgX09UgJqyPRXSg6w0y6Q8dm83G7u+C1crpw5FkjZzTho6HLimE8U0uWpA9IUMuSFyACFJKEXprnoAMmkoWuuLygYQFKgyeK5AF6TIsmyl1+KaHhQULKdrJpulDTsv3oAS3FZH7QKnVsY+Ji0Gw9oZ+K1zm/UrE/ai6aDGjeMvxD5KMitUXB1IzrNItLXOizQDAJvPMpmE0wxwBaHR37e5Veh2atGtO9sd1/VX2Gwwa1gDQLCeUBZQx7N/s6Hl1Ssj4rENALiH5E3hVeExTa1Ivu3gTKvNPtAoPO5jvgVk9HO1cG48D8CsOoTxtV7N8UlONhamlqIAAqa3ISkfiwASGPMAm4gW3qh0Vhr0+Jb8Qtdpm1F/KPEgJ48UJW/hDyNSSryRcLptvVh1QhpOy5Q2aZpV6jabdYmc4gKixNGPAD1KTo2IxjOY+IC5ceOLexc3T4LfHaUFKl1rWExUczVJiLX2ZWyVBV6WPOVNg/MdvNWOnsVHW0YuKxdOzbaO9Z99Nd6gjneSX0lO6UYgn2gOTWj0V1jq73YfXD3ZNNiRaQsstdgKWvgjHuuBHLL0V6L4Q5MrCHHNxPeU39lKnMp28PFMOKaNh8QB8CuLFill5R1vgq8VhoC132UaHo161brqbamo1paHCQDrQTG1UeKYHMkfR3LRfY/UjGVG+9SPk5pW0YuE9ZGWT/LNo/BMo6TplrGgVKUNhoEObItGRgNyWoVD0uGocNW/06oB5O/VoV+fqF1w4k0ccuUmMJTSijvTXFamYw5JpT7JCEACdZK0J700oAYUhCeQkA8UDEj6uuTdVcgCz6wb8lxqBMLSNjvA/JNBJG1SAfrI4rutO/Pmo8wNqcbJgSDU3fEBZnpbQ60NB+7B8yr01Cc1T6VBLp4LDqHrCzXDzIw1XAupsfMEOOe0CwA3cfBWLKwMQcgf0QuldItaI2lo4fdQ8EyI4hVDhL8luNndJKsYR+8tPwWVpujAu/D8VoOl9UfsxA931AWaxJjBOH4B4lcfVO5xR1YFWMZohn8SkOLfJX2mzNIgbXNHmqHRx/jNjZ/xVvpBxLWg++PIE+irE6hJmdXkiUuLMuPMqJox+rimHiPiCuxNKo6oCxr3AG8Ds3/ui0NGVeta7UMDkuSDUVy/Jq+Wd0j/9VVO90+QVXUbZX2kNG1KtRzw3VmMyN3BA/duofvNHifRdbz417MNJP0Z40ytf0WqfwXNN7O9QqjSegXUqeuX61wIiM1M6L14Dhx8nAD4gLoxzU1aMpqvJKpMkN7vEtIHmQpGhy1je21kl2Z1S5oDSMjt1tiYGQCOBHDcnChmSQ60SW35kiQT52WfR5Fq4+0zrmk1T8MidR7ZtBNojidmVo8VYfZg/V0i0e82oPKfRBqNgZ3iIsGxbIDJJ0LfqaTo8XEeLSFGXInlST8CfMWetdKsKX4SqMyBrDmwh3wBUjReK6yhTeNrG+IEHzUmrDmlp2gg8jYqi6HVCKBpnOk97D3H+66nxkX5OBcwL8oZdwTjUTesutTMWUxz0rncEjnoASTuBHNdrJOs4rggBNZNLtll2rzSnfdACFxSpC8LkATC4nM+aSLIVWu1piZPutlzvACyaBVdk0Uxvd2nflBgePcpKHYnEim0ue4NaMyTs4lQ/3hoF4p9YCXRq6ocQS7LtCyJi9AUqzC2sOtn3rgcWgWaeQWV0ZXqYUFzWh1Muc219XUcWw4Ziwm0ZrObkvBpCKfk1VTGOa8NdTcATAdMidlwmY0Ag3uOfql0f0soVANY6p2jMd9pHeEXE0KdSXMgg7Wum/wAFzZpuSpm8IKLKDpDhGuNKRZpJdad0KqNJoyeOE288lpHUnAXMgRGw5qg07QaRLRBi9lCz1wzZQRmOlTCKDjaCWixB28FCdg+sw5bcAarjGcNunaTwutIMxI+asNG0/wCE85dkhc+fLtKLXo6FGo0U+Co02P1i922xbvEZqTjcQ12rqumNYnh2SPVSzSBGSiYmkGsJjOyy/lXFxS8krGk7O6OVJbU/GfgrcUyVQ9EXSyp+Nad9dtJms5uvrHVaJIsLuIO/IeKqGCWXJpEylNQVsazRxMSWjWylzRN4ymUGthoJBzBg9ymNq0arXFslzaR1WuAkEOL5B2kDdvQTpw1KurTpy1xOuLFzwc7/AHQMx5r0pf8Alf1WvD92cq6rl2U2m8POHqjOG6w/pv6LLdHXuc5wH1K32NoiXNnWFxO8GyxfRHDEVXg/dJHhIWXSKri/ReZ+yz1oJ5pwemYkw8jd8kPWOxeRlvd/s7If5RIc9R9EVNTHYd3/AHGeZhOFN5yY49xQGaPr9Y1zaTyWkEQNoMhaYW1Kwl4PdtYfX6qg0W4U8biaex+rUb3i8d5KyOiX4llUVK/WMN5/jUsjnAeZjgrTGdIGsxDK7e0GsLHHWaXOJJsAycpzXsSzJ0/jPPWJq0bp29BdUA2hefaQ6XVy8ubWFNpiGlpdYfiAzQ632nSRDoiNaGNh2+5JgLVZl8J7Mj0brOMJA/ivPh9pQceyKbebifkp374vpw6oxpa54aNWZOtkbmw5q1NMzcGjYud/NCZrH3h4wh1HcR4fqgvqja7w1VqQSiT7w81xqd88/mg9YyIv4EJxc2bA98wkATrCNh8FyYajfqVyVDLWhSa2zABOwW+Se6pfZwuhOrg7+66aKsZT8FIw7xG35fFUWE0BTZhqrGEnWqVH394OtkNzQrnrd5HjKjYPEAax3PfllnPqk1Y7owGIwoLpPcRZwPMIQxVen7FQOA96Q6PxNgnvVtpmlFV7Ij7zeRv8/BVbhaxj+91i/huvwOb0zrttUYSOQcPQ+ae3pjSOYjxHxBHmoGIp7FX1KAOYHgCsZY4PyaKbReYrStCo06pbrEWJDTfkDJSYR1HUDXOEx2oa4AnhayzVfRLIyjxVdU0aPuk+P6LN4I+i+6zYNw1OL1Gi535bNih6R0WHNhlRhz2xyWRqYdw++4ID2u/1HefzWX8SF3Y++/hqdAaJOHaQ+owyZtrH0V5S0jTbZ7wW7W6pIPiLc15o4HbUPmhuYPe8it449ZbJ8mbkpKmj0PA4yjSqmp1gFn6rQHW1gQM8wJQsFpehR1h1msHCHCGgnkdaQvP9RvveSQtbvJ7l1SzTkqcv+GahFeEb1/SLDbz+YegKr26ewrHlzWAEmSZdc77NCyRDeKbI3LkWOMfptvZsKnS2jNqbZ36pJ83oP77Fnsj/AMaYP+0rLA/yrtY7ghY8fwN2aOp07rHIu/O4f7QFDr9Kq783TzLnf7iVT3+oUsMFO7zLtjN3F/8AxVKK9IbyEyjjqvtvcWt2BoaHO5QLDiouNx9SoZc6BkBJgBQ8RiC8kuddDaWjaVerI3DObObkakxg9p5PJROsbxT6bgSAAmlIlyNJ0d6KnFEmk0kN9ok6o4QTn3L0TQfRl1Mg1dVwAhrT2oNrjYEToTo0UsKwEgOd2jOd8h4K9FRuxwPKPmumOP2zmlN+jhJzAQ3CT/ZOc9pzcPL5pvXDYtTI5uVviuaw8TPJDqVQdh8CfRJrTkR3yEDHupnaPMfJckayR7Y8CfMJUAWXWbyuDxGaGX2z8k9rLZjzUFDiUzBP9uA323bjsBSuFrlVhxzWa83h060AASLg3mZCTGVXSTSDH1dUgdkRrCxBPxCpqmFqM/7jN4zhGx3ac54OsNh2983UWnVdT9kgHifKFhKXJtFUhheDke45hRiImQZPkj1S2oO00hwyIy74QDTLRBMgXmPiol44NEyO+SMlDrUXN2WKnON7XR6NSbExq7N+0R4Ed6Iy24G3RQVWqI+itFj6IDHHVnKd+rvHL4LNOxJGxRLG14HF7EauyEB9NW7sIKlMGYM+SBWwjiJjKx322ocHVivmir1EmojEJIWWxdDdSyjVHnOVOqAapUKtkByz+sl04UnFyMZf6SBsJO1SKOCLjAnjuHEnYETC4WG6z+y3ZvP4R6p2IxttUDVbuG3i47Soc3fBpqhH1G0rM7Ttr934B6qEX8EYODk7qglvXkrVADyHBcHqR1YStYp3QxG3CsdA4E1sRSZ7zhPLb5KFqrcfZfozWruqkAhjbc3WHlrJ4ltIjI6R6SGNaABaMpC46vDwCc88PCPVNc87o/L6FeicDOdUb4cP0TOubtn67krjxPkhu7zwJHomIe2sL3HiD5wmtqHKQmgu97zAXXO0d5JPxCBhNWdp8B81yFqne3671yBkTF9P8Gz2S53NzR8TPkquv9pNLZE7I7XjZeTUWBTmNyXPudaxHtejtMirRp1CdU1J1QXATBIgfRzUDSmJNMu9oA3OwAmJkn5JnRTCtfg6Di1pc0O1S4SWnWMwdiZpXDkOLtaZysYtzsr8o53w6MnVx7iSXA8/1TKGLJyHxPonVcGXEkmTuEQhO1mj7o/EXR8IWEkbJhqjjEkDuChuc5t4PNK7GnaWDk43UDE4oE7DxMn4qeR8B3Y4jdO8WPlbySf4htDoPG3HPI3VWal8gFz2ztTS5J2oun6VeASWyCN/ZEbuHBV+JbTc6WgCwtNgdsKC2o5nsko40i0+21pnbEHxCqUbVDU6D4eo5gIBz70Orjd7QfJAL6ZPZc5m6RI8rodUlv3mu4/3Wek14Ze6flAamZhDITxVkwACeCNqtZ7efuj1OQWXakXuhhoFwIA2dw5nYg1qjGZDXdbO7ByH3u+3BEr4zWgey2ch9Z81CqUy4rphHTHTZkk5TDCqXXcZJTOpCPSwsAXT+o4rilPng6KIoohEhG6ob0moN6lzsqgcJQETs7/NJrt3pWKhAF630H0caWFaTnUJcc5jIeQ815lonCGtVa1oLuDQSedl7RQZqMawAgNAGzYI3rv6WPFs5M8uaCahP1813V748T8knVj6t8E0Um7WjnM/FdhzCubBvbvK4vtB+P6pr2gjZ5Jobst4BACOrhpAJF8vqSnHFbAkDeUck4k8uQTATrDuPl81yQ1f5vguSA8Jp1WgKwwsOi8KjIsn0C9tx9dy4nBM792ey9FNIhmHa0kQC6DI3yp2IxzXkhjvZzOQ5SRc8pWE6Gace9wZUa0UwCQ40iYfaLjOdxW6GlWR7bfylo8CtotpUc8lbsp8eZ7XWGR7oE+YCo8fRLjJaTkQX3PHatZ+30ybim4748LRJUfSuHFQdkWztTid3NDViXBjzQG2m3uj0ULEVQDDQ0dwPxVtpDRhbmDJ4fBU9XDkCwIJnITZZal2Q3Ok5ny9E4c/JBqSN4QTV5+KpLkh8kqoc8lDfzClBjoktAG9xsgucwH3jws35nyTkxRVAmUS4w0EngiHChvtu/pbc95yHmuOLJEeyNwsO/ehOSVj4EqYkxDAGDhmebsyoZBUkpqpNEsjwl8E9zE0tToLY1jBN3EJHsM+1benhNLUtUNTYgJBhSXsfEFm68EH9UCFY0NJOGYlGqK3IJa4RNpRGUnESBIHBTxiqJjWYfrepVeox1OKTw07dljmEu3H4PuM032XYETUqmLANHMw74L0Wm4bp5FZLoJhxSwrWwC5xLjBbJkCCRM5LVUTI93n+kreKSRjJ2xz3t90/m/RDGr7viP1TnsHvDw/VNbQE3qHwPzTEc5w91s/hHqE3rDuH13JXMaP+pPd+qC4jabc49U0Ie4lDeXfyd8pKOo3JrO8AlPOJZ7tOeU+qAA9Ydr2fXekUptZu4dzW/JciwPn6m5SReISU8C76/RTcNgCTmuejrv0bXoRVPUkazBDjZxjYLgwtSMISO0GGdzxf80Kk6LFtFsMBLjviPFxELU061YjtsoicpcT6R5p0QweE0Q037U85HKQ4go1TRrnACmI95z7Acm5kojtJspgCq5jHHZrBoPIEouExjHEik4OgAkh0gE7875oEyFj+jTXtHWA1CJ9ns24CVk8b0OY9pdQqOIH3TmDtuD6Lf8A7fSv/EDiLENMkHdqiSh1i0GQ18nZBDTzm3imB43pDRzqboe1525WPeJlV9R5AlrWt5C/ibr2x+kXNdDjRA3a0FZ/Tui8NXOs7qw7aWk356uZU0I8qqPdtMnio5C02M6NuE9WddsmbQ7wOYVRicCWmHAsJymw8SihU0QWJSUrqcbQeRn0TSECvkY5IU4BJCkdjSEMhGITCFa8E3yNDUjmp7UpCQweqigpIToTskcHp7gCMkJOBTEzd9DNLBoAdSZrAAa8Q62QJ5La0sW19pk7j4ry7o/X2Gm03J9tzDfkbeC3OAxBMODQCLQ6sY7rGbLVCL5zOHcm9W3dHcPmm0qznbhuIvPgntLiTJAvbiN/Db4J2B3VsOw/kHzSao3W5IFfR8u1hVcDAFoy1pPC4kIX+FuNV7td0OBAEGQLWiYECb5pWVRKFJnEcoHonM1Nhdxy9UH/AAh5yq1LzmWg+HDJLTwZbJLtYxe/GbCTvPiiwoK6mzaXeAPolSFrhbWA5k/NKmKjyas0bkfAtG7cuXLE3RudDUxAsPBabDUwcwDzEpVyCWNxWGYS2WtPcOKIymGmwA5CFy5NCkCwdMCo4gAEzJA4rO9K8U8ZPcO2Np3FcuR7GXeCpA02kgExnF8lGzZf6uuXIGV/SJgFIuAAcIgixz3rN4Ma+sH9oX9q/wAUq5JjXgpNM0GteA1obJMwAJyzhUbrN7/RcuSMiRotgJMifoqCM1y5MQbGMAIgRYJuIaNRlswZ8Vy5NEvyAalK5cpKOShIuQAqVcuQBN0dmebfivRdHi1M7TYneJFjwXLlpElF/h/ZajB11y5WMR/qU15y5eq5ckAPWSHNIuVCYqRcuSA//9k="/>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s-CO">
              <a:solidFill>
                <a:prstClr val="black"/>
              </a:solidFill>
              <a:latin typeface="Calibri"/>
            </a:endParaRPr>
          </a:p>
        </p:txBody>
      </p:sp>
      <p:sp>
        <p:nvSpPr>
          <p:cNvPr id="8" name="AutoShape 12" descr="data:image/jpeg;base64,/9j/4AAQSkZJRgABAQAAAQABAAD/2wCEAAkGBhQSERQUExQWFBUVFxUYFBgYGBgYFxcVFxQVFBUXFRgaHCYeFxojGRQUHy8gJCcpLCwsFR4xNTAqNSYrLCkBCQoKDgwOGg8PGiwdHBwpKSwsKSwsLCkpKSwpKSwpLCwpLCksLCksLCwpKSwsLCwpLCwsKSwsLCwpLCksNSwsLP/AABEIAMIBBAMBIgACEQEDEQH/xAAcAAABBQEBAQAAAAAAAAAAAAADAQIEBQYABwj/xABFEAABAwICBgcFBQYFAwUAAAABAAIRAyEEMQUSQVFhcQYTIoGRocEyUrHR8AdCcpLhFBYjYoLxFTNTstJDY6I0c4OTs//EABkBAAMBAQEAAAAAAAAAAAAAAAABAgMEBf/EACYRAAICAgEFAAIDAQEAAAAAAAABAhEDEiEEEzFBUWFxFCIysQX/2gAMAwEAAhEDEQA/AM4atkJxQzdNYTOc8OHNabUzKUWHBOxOa/fayBTZMFxjf8ylqOE2k7v0T3sUYkyi4HOx3LjXDtvszfwNlGdrDYQDvC5o1jNzvGVt0qGzSvgRtaRFue1BrVg3Zc/NFq6uqSxpDuJUerTII1jfZuCdvwZpNhn1mwYkm/1wQ21XnID2ZnjuKawgeaIyqYDpsbT8wkytCvraSeDeRcHuhdT0k4Rfb5BTcRTZUHaF9hCq8XR1JtbxI4HckS4tBqukTNjH6581IoY0nMWiZUFjrTFrbUpxV7/BZ7U+CLJ1XSY2CRvyVpVq61Ci7/3G+Dg74PWba8OE2Vlc4MgH/LqtPc9jgfNgWqmFhv8AEGgEXkFc3EB2dt/JUzqhBg/quqV5ngFOzKtl3h8ewkMDRJcDrSco9mMrmEX9sbr6gueGQ5lZ2iNVzYM3HPMbElSu4VHQTIc4eZRd8j2Zpaj73QpUXCYtur2jfinnHNOwkDaIIT7iXkPIYlMJI4hQK+NJsDAm0W/VNdjoGrfmPVJ5viEWTVGxWJDEFmNhu8qvxOI1pkn9Uu434Cxa+OcD9ZJtPGxkY8x4IIIiD+qR2rBgQmI0ODqQ8gG1p2G5GaP1lz3qooVi2uR/MPRTH4k3ab8rK9qHdHHcmtxADoI3d6a+dxQK1Ab4hJzFYU6R3DyK5QH0DPtDvSpWgLXBYesari5vstcWtORslrPgNJaQ52Tc7/V1b4nEaj53tjxkKNWzpnj8WrCeVxdHSlaIfUEgzaPLah4nHFjQGe3nPujaO/0VpGfn4KgxLyHGDv8A9xRHLKXAapD6WPqvY90yQ5ltkGZHKylUXEhzoiDETt5qHQrnq6lxMs+JQaWOcIEiCb2WtyJ4LelWkjZYfG6rsXpM6xkXPwQ6mJdrmDwVhiNBa1GpXk/wiGEQL5Cc/wCbyTV+wZB/xQjJrZO2FLfiixnasTszBNj6jxUvA9EWv6nWqQKrC85dnVjszxlWVXQ1JzH6zgHMphwBi5NOIv8AhCdiM8HumoAAA0ZjYY/ulq1NazvdcCdpgWnvV2GUxTYNa7g0PHuy5wv4FPdoWk9ty4O/hZDY8RVtF4QJqzFvrxYFcMUd69ApdF8O1uqC9183C+RHu8k79x8Mbk1TN87f7EtURqYJlYA3Hht5q30XWD6OJaLHUD/yVGn/AGly0ruheDGfWH+pDwehqFOtqMpmHsqMJNSfaYRETyU6qxaMw1c803DDW17xDHOy3QtJ+yUibUQTs/iH0JU/RuhaADjUYxpMtIDnERtm42WRHhFKJjHVe14fAKbimuNR4azW7bsh/Mdq1NbBYYEhtGl/VUdJ3WhS26Nc9oeynQDpOtrNLo2jVkAq9UxOBiqjXtFw0c3NB8JQXuv69y3lGtVaWhzqTwXBvVtpDWcY9nWAJGYKu9L4QYhoaaQY8D2nsGqD94Q8AHmFXZg/BDTj5PHqjjvTNdeq0tC0g0B3UFwtP8MTfcAYHIKRhOjwfMUmQCQOw28RlLd9u5Jwr0VGn7PI21DESn02Cbm0T/bivYx0VP8ApM/I3/imVOh9Rx7MM/C1n/ApJclanj9KiSey0nda/kptPQjz/mEUW73mPBvtHwXplToFVd7VSqf/AJCPIAIdD7M2tdrFsn+Zzj471aS9g0eeY1jOvGpru7TdZxBaMxYDOI2nfkgPY8VHQ1xhzosfeK9lPR2qdoRB0cq+8PrvUtX6CkeQUhVP/Tf+V3yRW4N8Emi+BmdUx+i9a/d1+148kx3RUO9otPMgqO2FI8o/YnbG/wDk0Ll6qOhtL/t+A9AuT7Yaoy1Po61xIlpIzAc2RzCks6LC0md1wvS8Poqk09lrR/S35KS3DNH0E9R7HmDujLdo+Poo56N0pBFOo7kx59F607DjefFRDoilMkCfNPVBseZVejFMt/yK0bxTd6qM/oRWdJpNeA0TFWk0A7gCADK2uO6PYk1HGmKAZJ1Ze8GOIDTdDp9HMa3bR5dZVEcoarUV9I2fwxFDorjAb4ZsDiR5QiP6O4qOzhwMz2iY8SIngto/o7jTtod9SsfRV+J6G49338KP/tJT1X0N38MczRuJAIdTpBw+6QZPhZS8Lo3GGC7DB05RaIgC4mFoGdBdJWH7VRa20hjSDG2JbmvQsJhAxgbuAFzJPEnaSlKKXhgm35PHsRonGGdXBtF8yQSYyOY3pjuimNeAOqkxMfw2916hXs+u0ODJGs4EgbwIn4hF1FI7Z4xQ+zLEOBlopyR2ddpttIInwTaf2TVvvAG5yrxbZ/0yvaSFSaV6XYXDua2rUhzsgGkmJjZxTUNuEJzryed0/shdF3AHjUk//kpWjvszqUarKjX0ew4HtAuJANwDAgxN4WnqfaRgwSB1hIvZnzIURn2oYdzg1tOoZm/ZHqtH08ly0zNZoy4TK4dB8Tl+0spsnsinT1bbNY7bKxwnQ3s6tWt1lokU2tdz1pMlDqfaKxlupeY/maPRRXfaS4ns0Bfe4n4BZf1NkpEnF9BcOGFzW1HOGVxcjKQBko9R1cNgSwfytA4ZxKrdMfaXiKRbFOjDt+sT8eSqan2p4gz/AJQ3Qz5lbY5qHqyn0c81PeicaOoIDnAc3ZxHjCgvpAnJx7irboj04OIxDaNfVf1lmENAhwvBAzHwXoLcGwGQB4LVZ+KSo5M3R6S/s9jCdG8DR1i6psBABtmIJkraUscBMNi94jM5mykmkNyaKACylJydsqEFBUgQx5OwppxbpjVcimiOKacOOKksCccfdckONPuu8vNFOHEzdIcIOKYEc4/+UpBj/wCQozsGOMc01uBaNiBA/wBvAMEAd48kw6U/l+CKdHt2jPik/wANZ7qLGD/xI7GT9clyINHU/d8DC5AFw1yKHJ5au1VmUM1k0uRdX6lcWBOwBNcnh30U9V2ltOMw5Ac1xkTaN8bVLkkrY1Ft0ieEsKmb0rpETquH5fmuZ0oonY+/AfNZvMvRr2mW7oldrBU7uldAZ64/pQn9NMKBdzvylT3R9plxWqgObZx9oEgSBYG/gnftDRv8D8lTN6b4SJ6wj+l3yT/33wf+r/4v+SXfQdllhjapdTcGawcQdU6s35LxLTWjNKYiqXuwtTs2EMgADKN69XxfTigB2Nd/IQPE/JZTS/S6rUMCWgzAB+JQuq1dRfP4H2FLyjEVNE16NLrMRS1S89nWq6ji233GguI4rtCdE8VWqdYHMw9O5a57xutA9o84VriMeTFptabxByTf2szwscth3lTLqM0v1+zWPTRXgPh+ib3PcKmPawNycASHWBt2hx8FL/cjDff0jUdyYfUlV5qmM9pB5HIp5qyzPtDMbTGa5+7P4jTs/kr9I9CGTLcR1wGTYdTd4kEK00f0I0a5gNR2IpP+8NZrhO8EMyQmvIOXLbY/XmpFOvGYjZmtFOS5tfoTxI0fRno/o7CVBVp1Xl4BANQmBNjbVAyWwp4ym72XtPJwXmX7U21x4i3mkpYls+038wVrqJVbMXgX09UgJqyPRXSg6w0y6Q8dm83G7u+C1crpw5FkjZzTho6HLimE8U0uWpA9IUMuSFyACFJKEXprnoAMmkoWuuLygYQFKgyeK5AF6TIsmyl1+KaHhQULKdrJpulDTsv3oAS3FZH7QKnVsY+Ji0Gw9oZ+K1zm/UrE/ai6aDGjeMvxD5KMitUXB1IzrNItLXOizQDAJvPMpmE0wxwBaHR37e5Veh2atGtO9sd1/VX2Gwwa1gDQLCeUBZQx7N/s6Hl1Ssj4rENALiH5E3hVeExTa1Ivu3gTKvNPtAoPO5jvgVk9HO1cG48D8CsOoTxtV7N8UlONhamlqIAAqa3ISkfiwASGPMAm4gW3qh0Vhr0+Jb8Qtdpm1F/KPEgJ48UJW/hDyNSSryRcLptvVh1QhpOy5Q2aZpV6jabdYmc4gKixNGPAD1KTo2IxjOY+IC5ceOLexc3T4LfHaUFKl1rWExUczVJiLX2ZWyVBV6WPOVNg/MdvNWOnsVHW0YuKxdOzbaO9Z99Nd6gjneSX0lO6UYgn2gOTWj0V1jq73YfXD3ZNNiRaQsstdgKWvgjHuuBHLL0V6L4Q5MrCHHNxPeU39lKnMp28PFMOKaNh8QB8CuLFill5R1vgq8VhoC132UaHo161brqbamo1paHCQDrQTG1UeKYHMkfR3LRfY/UjGVG+9SPk5pW0YuE9ZGWT/LNo/BMo6TplrGgVKUNhoEObItGRgNyWoVD0uGocNW/06oB5O/VoV+fqF1w4k0ccuUmMJTSijvTXFamYw5JpT7JCEACdZK0J700oAYUhCeQkA8UDEj6uuTdVcgCz6wb8lxqBMLSNjvA/JNBJG1SAfrI4rutO/Pmo8wNqcbJgSDU3fEBZnpbQ60NB+7B8yr01Cc1T6VBLp4LDqHrCzXDzIw1XAupsfMEOOe0CwA3cfBWLKwMQcgf0QuldItaI2lo4fdQ8EyI4hVDhL8luNndJKsYR+8tPwWVpujAu/D8VoOl9UfsxA931AWaxJjBOH4B4lcfVO5xR1YFWMZohn8SkOLfJX2mzNIgbXNHmqHRx/jNjZ/xVvpBxLWg++PIE+irE6hJmdXkiUuLMuPMqJox+rimHiPiCuxNKo6oCxr3AG8Ds3/ui0NGVeta7UMDkuSDUVy/Jq+Wd0j/9VVO90+QVXUbZX2kNG1KtRzw3VmMyN3BA/duofvNHifRdbz417MNJP0Z40ytf0WqfwXNN7O9QqjSegXUqeuX61wIiM1M6L14Dhx8nAD4gLoxzU1aMpqvJKpMkN7vEtIHmQpGhy1je21kl2Z1S5oDSMjt1tiYGQCOBHDcnChmSQ60SW35kiQT52WfR5Fq4+0zrmk1T8MidR7ZtBNojidmVo8VYfZg/V0i0e82oPKfRBqNgZ3iIsGxbIDJJ0LfqaTo8XEeLSFGXInlST8CfMWetdKsKX4SqMyBrDmwh3wBUjReK6yhTeNrG+IEHzUmrDmlp2gg8jYqi6HVCKBpnOk97D3H+66nxkX5OBcwL8oZdwTjUTesutTMWUxz0rncEjnoASTuBHNdrJOs4rggBNZNLtll2rzSnfdACFxSpC8LkATC4nM+aSLIVWu1piZPutlzvACyaBVdk0Uxvd2nflBgePcpKHYnEim0ue4NaMyTs4lQ/3hoF4p9YCXRq6ocQS7LtCyJi9AUqzC2sOtn3rgcWgWaeQWV0ZXqYUFzWh1Muc219XUcWw4Ziwm0ZrObkvBpCKfk1VTGOa8NdTcATAdMidlwmY0Ag3uOfql0f0soVANY6p2jMd9pHeEXE0KdSXMgg7Wum/wAFzZpuSpm8IKLKDpDhGuNKRZpJdad0KqNJoyeOE288lpHUnAXMgRGw5qg07QaRLRBi9lCz1wzZQRmOlTCKDjaCWixB28FCdg+sw5bcAarjGcNunaTwutIMxI+asNG0/wCE85dkhc+fLtKLXo6FGo0U+Co02P1i922xbvEZqTjcQ12rqumNYnh2SPVSzSBGSiYmkGsJjOyy/lXFxS8krGk7O6OVJbU/GfgrcUyVQ9EXSyp+Nad9dtJms5uvrHVaJIsLuIO/IeKqGCWXJpEylNQVsazRxMSWjWylzRN4ymUGthoJBzBg9ymNq0arXFslzaR1WuAkEOL5B2kDdvQTpw1KurTpy1xOuLFzwc7/AHQMx5r0pf8Alf1WvD92cq6rl2U2m8POHqjOG6w/pv6LLdHXuc5wH1K32NoiXNnWFxO8GyxfRHDEVXg/dJHhIWXSKri/ReZ+yz1oJ5pwemYkw8jd8kPWOxeRlvd/s7If5RIc9R9EVNTHYd3/AHGeZhOFN5yY49xQGaPr9Y1zaTyWkEQNoMhaYW1Kwl4PdtYfX6qg0W4U8biaex+rUb3i8d5KyOiX4llUVK/WMN5/jUsjnAeZjgrTGdIGsxDK7e0GsLHHWaXOJJsAycpzXsSzJ0/jPPWJq0bp29BdUA2hefaQ6XVy8ubWFNpiGlpdYfiAzQ632nSRDoiNaGNh2+5JgLVZl8J7Mj0brOMJA/ivPh9pQceyKbebifkp374vpw6oxpa54aNWZOtkbmw5q1NMzcGjYud/NCZrH3h4wh1HcR4fqgvqja7w1VqQSiT7w81xqd88/mg9YyIv4EJxc2bA98wkATrCNh8FyYajfqVyVDLWhSa2zABOwW+Se6pfZwuhOrg7+66aKsZT8FIw7xG35fFUWE0BTZhqrGEnWqVH394OtkNzQrnrd5HjKjYPEAax3PfllnPqk1Y7owGIwoLpPcRZwPMIQxVen7FQOA96Q6PxNgnvVtpmlFV7Ij7zeRv8/BVbhaxj+91i/huvwOb0zrttUYSOQcPQ+ae3pjSOYjxHxBHmoGIp7FX1KAOYHgCsZY4PyaKbReYrStCo06pbrEWJDTfkDJSYR1HUDXOEx2oa4AnhayzVfRLIyjxVdU0aPuk+P6LN4I+i+6zYNw1OL1Gi535bNih6R0WHNhlRhz2xyWRqYdw++4ID2u/1HefzWX8SF3Y++/hqdAaJOHaQ+owyZtrH0V5S0jTbZ7wW7W6pIPiLc15o4HbUPmhuYPe8it449ZbJ8mbkpKmj0PA4yjSqmp1gFn6rQHW1gQM8wJQsFpehR1h1msHCHCGgnkdaQvP9RvveSQtbvJ7l1SzTkqcv+GahFeEb1/SLDbz+YegKr26ewrHlzWAEmSZdc77NCyRDeKbI3LkWOMfptvZsKnS2jNqbZ36pJ83oP77Fnsj/AMaYP+0rLA/yrtY7ghY8fwN2aOp07rHIu/O4f7QFDr9Kq783TzLnf7iVT3+oUsMFO7zLtjN3F/8AxVKK9IbyEyjjqvtvcWt2BoaHO5QLDiouNx9SoZc6BkBJgBQ8RiC8kuddDaWjaVerI3DObObkakxg9p5PJROsbxT6bgSAAmlIlyNJ0d6KnFEmk0kN9ok6o4QTn3L0TQfRl1Mg1dVwAhrT2oNrjYEToTo0UsKwEgOd2jOd8h4K9FRuxwPKPmumOP2zmlN+jhJzAQ3CT/ZOc9pzcPL5pvXDYtTI5uVviuaw8TPJDqVQdh8CfRJrTkR3yEDHupnaPMfJckayR7Y8CfMJUAWXWbyuDxGaGX2z8k9rLZjzUFDiUzBP9uA323bjsBSuFrlVhxzWa83h060AASLg3mZCTGVXSTSDH1dUgdkRrCxBPxCpqmFqM/7jN4zhGx3ac54OsNh2983UWnVdT9kgHifKFhKXJtFUhheDke45hRiImQZPkj1S2oO00hwyIy74QDTLRBMgXmPiol44NEyO+SMlDrUXN2WKnON7XR6NSbExq7N+0R4Ed6Iy24G3RQVWqI+itFj6IDHHVnKd+rvHL4LNOxJGxRLG14HF7EauyEB9NW7sIKlMGYM+SBWwjiJjKx322ocHVivmir1EmojEJIWWxdDdSyjVHnOVOqAapUKtkByz+sl04UnFyMZf6SBsJO1SKOCLjAnjuHEnYETC4WG6z+y3ZvP4R6p2IxttUDVbuG3i47Soc3fBpqhH1G0rM7Ttr934B6qEX8EYODk7qglvXkrVADyHBcHqR1YStYp3QxG3CsdA4E1sRSZ7zhPLb5KFqrcfZfozWruqkAhjbc3WHlrJ4ltIjI6R6SGNaABaMpC46vDwCc88PCPVNc87o/L6FeicDOdUb4cP0TOubtn67krjxPkhu7zwJHomIe2sL3HiD5wmtqHKQmgu97zAXXO0d5JPxCBhNWdp8B81yFqne3671yBkTF9P8Gz2S53NzR8TPkquv9pNLZE7I7XjZeTUWBTmNyXPudaxHtejtMirRp1CdU1J1QXATBIgfRzUDSmJNMu9oA3OwAmJkn5JnRTCtfg6Di1pc0O1S4SWnWMwdiZpXDkOLtaZysYtzsr8o53w6MnVx7iSXA8/1TKGLJyHxPonVcGXEkmTuEQhO1mj7o/EXR8IWEkbJhqjjEkDuChuc5t4PNK7GnaWDk43UDE4oE7DxMn4qeR8B3Y4jdO8WPlbySf4htDoPG3HPI3VWal8gFz2ztTS5J2oun6VeASWyCN/ZEbuHBV+JbTc6WgCwtNgdsKC2o5nsko40i0+21pnbEHxCqUbVDU6D4eo5gIBz70Orjd7QfJAL6ZPZc5m6RI8rodUlv3mu4/3Wek14Ze6flAamZhDITxVkwACeCNqtZ7efuj1OQWXakXuhhoFwIA2dw5nYg1qjGZDXdbO7ByH3u+3BEr4zWgey2ch9Z81CqUy4rphHTHTZkk5TDCqXXcZJTOpCPSwsAXT+o4rilPng6KIoohEhG6ob0moN6lzsqgcJQETs7/NJrt3pWKhAF630H0caWFaTnUJcc5jIeQ815lonCGtVa1oLuDQSedl7RQZqMawAgNAGzYI3rv6WPFs5M8uaCahP1813V748T8knVj6t8E0Um7WjnM/FdhzCubBvbvK4vtB+P6pr2gjZ5Jobst4BACOrhpAJF8vqSnHFbAkDeUck4k8uQTATrDuPl81yQ1f5vguSA8Jp1WgKwwsOi8KjIsn0C9tx9dy4nBM792ey9FNIhmHa0kQC6DI3yp2IxzXkhjvZzOQ5SRc8pWE6Gace9wZUa0UwCQ40iYfaLjOdxW6GlWR7bfylo8CtotpUc8lbsp8eZ7XWGR7oE+YCo8fRLjJaTkQX3PHatZ+30ybim4748LRJUfSuHFQdkWztTid3NDViXBjzQG2m3uj0ULEVQDDQ0dwPxVtpDRhbmDJ4fBU9XDkCwIJnITZZal2Q3Ok5ny9E4c/JBqSN4QTV5+KpLkh8kqoc8lDfzClBjoktAG9xsgucwH3jws35nyTkxRVAmUS4w0EngiHChvtu/pbc95yHmuOLJEeyNwsO/ehOSVj4EqYkxDAGDhmebsyoZBUkpqpNEsjwl8E9zE0tToLY1jBN3EJHsM+1benhNLUtUNTYgJBhSXsfEFm68EH9UCFY0NJOGYlGqK3IJa4RNpRGUnESBIHBTxiqJjWYfrepVeox1OKTw07dljmEu3H4PuM032XYETUqmLANHMw74L0Wm4bp5FZLoJhxSwrWwC5xLjBbJkCCRM5LVUTI93n+kreKSRjJ2xz3t90/m/RDGr7viP1TnsHvDw/VNbQE3qHwPzTEc5w91s/hHqE3rDuH13JXMaP+pPd+qC4jabc49U0Ie4lDeXfyd8pKOo3JrO8AlPOJZ7tOeU+qAA9Ydr2fXekUptZu4dzW/JciwPn6m5SReISU8C76/RTcNgCTmuejrv0bXoRVPUkazBDjZxjYLgwtSMISO0GGdzxf80Kk6LFtFsMBLjviPFxELU061YjtsoicpcT6R5p0QweE0Q037U85HKQ4go1TRrnACmI95z7Acm5kojtJspgCq5jHHZrBoPIEouExjHEik4OgAkh0gE7875oEyFj+jTXtHWA1CJ9ns24CVk8b0OY9pdQqOIH3TmDtuD6Lf8A7fSv/EDiLENMkHdqiSh1i0GQ18nZBDTzm3imB43pDRzqboe1525WPeJlV9R5AlrWt5C/ibr2x+kXNdDjRA3a0FZ/Tui8NXOs7qw7aWk356uZU0I8qqPdtMnio5C02M6NuE9WddsmbQ7wOYVRicCWmHAsJymw8SihU0QWJSUrqcbQeRn0TSECvkY5IU4BJCkdjSEMhGITCFa8E3yNDUjmp7UpCQweqigpIToTskcHp7gCMkJOBTEzd9DNLBoAdSZrAAa8Q62QJ5La0sW19pk7j4ry7o/X2Gm03J9tzDfkbeC3OAxBMODQCLQ6sY7rGbLVCL5zOHcm9W3dHcPmm0qznbhuIvPgntLiTJAvbiN/Db4J2B3VsOw/kHzSao3W5IFfR8u1hVcDAFoy1pPC4kIX+FuNV7td0OBAEGQLWiYECb5pWVRKFJnEcoHonM1Nhdxy9UH/AAh5yq1LzmWg+HDJLTwZbJLtYxe/GbCTvPiiwoK6mzaXeAPolSFrhbWA5k/NKmKjyas0bkfAtG7cuXLE3RudDUxAsPBabDUwcwDzEpVyCWNxWGYS2WtPcOKIymGmwA5CFy5NCkCwdMCo4gAEzJA4rO9K8U8ZPcO2Np3FcuR7GXeCpA02kgExnF8lGzZf6uuXIGV/SJgFIuAAcIgixz3rN4Ma+sH9oX9q/wAUq5JjXgpNM0GteA1obJMwAJyzhUbrN7/RcuSMiRotgJMifoqCM1y5MQbGMAIgRYJuIaNRlswZ8Vy5NEvyAalK5cpKOShIuQAqVcuQBN0dmebfivRdHi1M7TYneJFjwXLlpElF/h/ZajB11y5WMR/qU15y5eq5ckAPWSHNIuVCYqRcuSA//9k="/>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s-CO">
              <a:solidFill>
                <a:prstClr val="black"/>
              </a:solidFill>
              <a:latin typeface="Calibri"/>
            </a:endParaRPr>
          </a:p>
        </p:txBody>
      </p:sp>
      <p:sp>
        <p:nvSpPr>
          <p:cNvPr id="9" name="AutoShape 14" descr="data:image/jpeg;base64,/9j/4AAQSkZJRgABAQAAAQABAAD/2wCEAAkGBhQSERQUExQWFBUVFxUYFBgYGBgYFxcVFxQVFBUXFRgaHCYeFxojGRQUHy8gJCcpLCwsFR4xNTAqNSYrLCkBCQoKDgwOGg8PGiwdHBwpKSwsKSwsLCkpKSwpKSwpLCwpLCksLCksLCwpKSwsLCwpLCwsKSwsLCwpLCksNSwsLP/AABEIAMIBBAMBIgACEQEDEQH/xAAcAAABBQEBAQAAAAAAAAAAAAADAQIEBQYABwj/xABFEAABAwICBgcFBQYFAwUAAAABAAIRAyEEMQUSQVFhcQYTIoGRocEyUrHR8AdCcpLhFBYjYoLxFTNTstJDY6I0c4OTs//EABkBAAMBAQEAAAAAAAAAAAAAAAABAgMEBf/EACYRAAICAgEFAAIDAQEAAAAAAAABAhEDEiEEEzFBUWFxFCIysQX/2gAMAwEAAhEDEQA/AM4atkJxQzdNYTOc8OHNabUzKUWHBOxOa/fayBTZMFxjf8ylqOE2k7v0T3sUYkyi4HOx3LjXDtvszfwNlGdrDYQDvC5o1jNzvGVt0qGzSvgRtaRFue1BrVg3Zc/NFq6uqSxpDuJUerTII1jfZuCdvwZpNhn1mwYkm/1wQ21XnID2ZnjuKawgeaIyqYDpsbT8wkytCvraSeDeRcHuhdT0k4Rfb5BTcRTZUHaF9hCq8XR1JtbxI4HckS4tBqukTNjH6581IoY0nMWiZUFjrTFrbUpxV7/BZ7U+CLJ1XSY2CRvyVpVq61Ci7/3G+Dg74PWba8OE2Vlc4MgH/LqtPc9jgfNgWqmFhv8AEGgEXkFc3EB2dt/JUzqhBg/quqV5ngFOzKtl3h8ewkMDRJcDrSco9mMrmEX9sbr6gueGQ5lZ2iNVzYM3HPMbElSu4VHQTIc4eZRd8j2Zpaj73QpUXCYtur2jfinnHNOwkDaIIT7iXkPIYlMJI4hQK+NJsDAm0W/VNdjoGrfmPVJ5viEWTVGxWJDEFmNhu8qvxOI1pkn9Uu434Cxa+OcD9ZJtPGxkY8x4IIIiD+qR2rBgQmI0ODqQ8gG1p2G5GaP1lz3qooVi2uR/MPRTH4k3ab8rK9qHdHHcmtxADoI3d6a+dxQK1Ab4hJzFYU6R3DyK5QH0DPtDvSpWgLXBYesari5vstcWtORslrPgNJaQ52Tc7/V1b4nEaj53tjxkKNWzpnj8WrCeVxdHSlaIfUEgzaPLah4nHFjQGe3nPujaO/0VpGfn4KgxLyHGDv8A9xRHLKXAapD6WPqvY90yQ5ltkGZHKylUXEhzoiDETt5qHQrnq6lxMs+JQaWOcIEiCb2WtyJ4LelWkjZYfG6rsXpM6xkXPwQ6mJdrmDwVhiNBa1GpXk/wiGEQL5Cc/wCbyTV+wZB/xQjJrZO2FLfiixnasTszBNj6jxUvA9EWv6nWqQKrC85dnVjszxlWVXQ1JzH6zgHMphwBi5NOIv8AhCdiM8HumoAAA0ZjYY/ulq1NazvdcCdpgWnvV2GUxTYNa7g0PHuy5wv4FPdoWk9ty4O/hZDY8RVtF4QJqzFvrxYFcMUd69ApdF8O1uqC9183C+RHu8k79x8Mbk1TN87f7EtURqYJlYA3Hht5q30XWD6OJaLHUD/yVGn/AGly0ruheDGfWH+pDwehqFOtqMpmHsqMJNSfaYRETyU6qxaMw1c803DDW17xDHOy3QtJ+yUibUQTs/iH0JU/RuhaADjUYxpMtIDnERtm42WRHhFKJjHVe14fAKbimuNR4azW7bsh/Mdq1NbBYYEhtGl/VUdJ3WhS26Nc9oeynQDpOtrNLo2jVkAq9UxOBiqjXtFw0c3NB8JQXuv69y3lGtVaWhzqTwXBvVtpDWcY9nWAJGYKu9L4QYhoaaQY8D2nsGqD94Q8AHmFXZg/BDTj5PHqjjvTNdeq0tC0g0B3UFwtP8MTfcAYHIKRhOjwfMUmQCQOw28RlLd9u5Jwr0VGn7PI21DESn02Cbm0T/bivYx0VP8ApM/I3/imVOh9Rx7MM/C1n/ApJclanj9KiSey0nda/kptPQjz/mEUW73mPBvtHwXplToFVd7VSqf/AJCPIAIdD7M2tdrFsn+Zzj471aS9g0eeY1jOvGpru7TdZxBaMxYDOI2nfkgPY8VHQ1xhzosfeK9lPR2qdoRB0cq+8PrvUtX6CkeQUhVP/Tf+V3yRW4N8Emi+BmdUx+i9a/d1+148kx3RUO9otPMgqO2FI8o/YnbG/wDk0Ll6qOhtL/t+A9AuT7Yaoy1Po61xIlpIzAc2RzCks6LC0md1wvS8Poqk09lrR/S35KS3DNH0E9R7HmDujLdo+Poo56N0pBFOo7kx59F607DjefFRDoilMkCfNPVBseZVejFMt/yK0bxTd6qM/oRWdJpNeA0TFWk0A7gCADK2uO6PYk1HGmKAZJ1Ze8GOIDTdDp9HMa3bR5dZVEcoarUV9I2fwxFDorjAb4ZsDiR5QiP6O4qOzhwMz2iY8SIngto/o7jTtod9SsfRV+J6G49338KP/tJT1X0N38MczRuJAIdTpBw+6QZPhZS8Lo3GGC7DB05RaIgC4mFoGdBdJWH7VRa20hjSDG2JbmvQsJhAxgbuAFzJPEnaSlKKXhgm35PHsRonGGdXBtF8yQSYyOY3pjuimNeAOqkxMfw2916hXs+u0ODJGs4EgbwIn4hF1FI7Z4xQ+zLEOBlopyR2ddpttIInwTaf2TVvvAG5yrxbZ/0yvaSFSaV6XYXDua2rUhzsgGkmJjZxTUNuEJzryed0/shdF3AHjUk//kpWjvszqUarKjX0ew4HtAuJANwDAgxN4WnqfaRgwSB1hIvZnzIURn2oYdzg1tOoZm/ZHqtH08ly0zNZoy4TK4dB8Tl+0spsnsinT1bbNY7bKxwnQ3s6tWt1lokU2tdz1pMlDqfaKxlupeY/maPRRXfaS4ns0Bfe4n4BZf1NkpEnF9BcOGFzW1HOGVxcjKQBko9R1cNgSwfytA4ZxKrdMfaXiKRbFOjDt+sT8eSqan2p4gz/AJQ3Qz5lbY5qHqyn0c81PeicaOoIDnAc3ZxHjCgvpAnJx7irboj04OIxDaNfVf1lmENAhwvBAzHwXoLcGwGQB4LVZ+KSo5M3R6S/s9jCdG8DR1i6psBABtmIJkraUscBMNi94jM5mykmkNyaKACylJydsqEFBUgQx5OwppxbpjVcimiOKacOOKksCccfdckONPuu8vNFOHEzdIcIOKYEc4/+UpBj/wCQozsGOMc01uBaNiBA/wBvAMEAd48kw6U/l+CKdHt2jPik/wANZ7qLGD/xI7GT9clyINHU/d8DC5AFw1yKHJ5au1VmUM1k0uRdX6lcWBOwBNcnh30U9V2ltOMw5Ac1xkTaN8bVLkkrY1Ft0ieEsKmb0rpETquH5fmuZ0oonY+/AfNZvMvRr2mW7oldrBU7uldAZ64/pQn9NMKBdzvylT3R9plxWqgObZx9oEgSBYG/gnftDRv8D8lTN6b4SJ6wj+l3yT/33wf+r/4v+SXfQdllhjapdTcGawcQdU6s35LxLTWjNKYiqXuwtTs2EMgADKN69XxfTigB2Nd/IQPE/JZTS/S6rUMCWgzAB+JQuq1dRfP4H2FLyjEVNE16NLrMRS1S89nWq6ji233GguI4rtCdE8VWqdYHMw9O5a57xutA9o84VriMeTFptabxByTf2szwscth3lTLqM0v1+zWPTRXgPh+ib3PcKmPawNycASHWBt2hx8FL/cjDff0jUdyYfUlV5qmM9pB5HIp5qyzPtDMbTGa5+7P4jTs/kr9I9CGTLcR1wGTYdTd4kEK00f0I0a5gNR2IpP+8NZrhO8EMyQmvIOXLbY/XmpFOvGYjZmtFOS5tfoTxI0fRno/o7CVBVp1Xl4BANQmBNjbVAyWwp4ym72XtPJwXmX7U21x4i3mkpYls+038wVrqJVbMXgX09UgJqyPRXSg6w0y6Q8dm83G7u+C1crpw5FkjZzTho6HLimE8U0uWpA9IUMuSFyACFJKEXprnoAMmkoWuuLygYQFKgyeK5AF6TIsmyl1+KaHhQULKdrJpulDTsv3oAS3FZH7QKnVsY+Ji0Gw9oZ+K1zm/UrE/ai6aDGjeMvxD5KMitUXB1IzrNItLXOizQDAJvPMpmE0wxwBaHR37e5Veh2atGtO9sd1/VX2Gwwa1gDQLCeUBZQx7N/s6Hl1Ssj4rENALiH5E3hVeExTa1Ivu3gTKvNPtAoPO5jvgVk9HO1cG48D8CsOoTxtV7N8UlONhamlqIAAqa3ISkfiwASGPMAm4gW3qh0Vhr0+Jb8Qtdpm1F/KPEgJ48UJW/hDyNSSryRcLptvVh1QhpOy5Q2aZpV6jabdYmc4gKixNGPAD1KTo2IxjOY+IC5ceOLexc3T4LfHaUFKl1rWExUczVJiLX2ZWyVBV6WPOVNg/MdvNWOnsVHW0YuKxdOzbaO9Z99Nd6gjneSX0lO6UYgn2gOTWj0V1jq73YfXD3ZNNiRaQsstdgKWvgjHuuBHLL0V6L4Q5MrCHHNxPeU39lKnMp28PFMOKaNh8QB8CuLFill5R1vgq8VhoC132UaHo161brqbamo1paHCQDrQTG1UeKYHMkfR3LRfY/UjGVG+9SPk5pW0YuE9ZGWT/LNo/BMo6TplrGgVKUNhoEObItGRgNyWoVD0uGocNW/06oB5O/VoV+fqF1w4k0ccuUmMJTSijvTXFamYw5JpT7JCEACdZK0J700oAYUhCeQkA8UDEj6uuTdVcgCz6wb8lxqBMLSNjvA/JNBJG1SAfrI4rutO/Pmo8wNqcbJgSDU3fEBZnpbQ60NB+7B8yr01Cc1T6VBLp4LDqHrCzXDzIw1XAupsfMEOOe0CwA3cfBWLKwMQcgf0QuldItaI2lo4fdQ8EyI4hVDhL8luNndJKsYR+8tPwWVpujAu/D8VoOl9UfsxA931AWaxJjBOH4B4lcfVO5xR1YFWMZohn8SkOLfJX2mzNIgbXNHmqHRx/jNjZ/xVvpBxLWg++PIE+irE6hJmdXkiUuLMuPMqJox+rimHiPiCuxNKo6oCxr3AG8Ds3/ui0NGVeta7UMDkuSDUVy/Jq+Wd0j/9VVO90+QVXUbZX2kNG1KtRzw3VmMyN3BA/duofvNHifRdbz417MNJP0Z40ytf0WqfwXNN7O9QqjSegXUqeuX61wIiM1M6L14Dhx8nAD4gLoxzU1aMpqvJKpMkN7vEtIHmQpGhy1je21kl2Z1S5oDSMjt1tiYGQCOBHDcnChmSQ60SW35kiQT52WfR5Fq4+0zrmk1T8MidR7ZtBNojidmVo8VYfZg/V0i0e82oPKfRBqNgZ3iIsGxbIDJJ0LfqaTo8XEeLSFGXInlST8CfMWetdKsKX4SqMyBrDmwh3wBUjReK6yhTeNrG+IEHzUmrDmlp2gg8jYqi6HVCKBpnOk97D3H+66nxkX5OBcwL8oZdwTjUTesutTMWUxz0rncEjnoASTuBHNdrJOs4rggBNZNLtll2rzSnfdACFxSpC8LkATC4nM+aSLIVWu1piZPutlzvACyaBVdk0Uxvd2nflBgePcpKHYnEim0ue4NaMyTs4lQ/3hoF4p9YCXRq6ocQS7LtCyJi9AUqzC2sOtn3rgcWgWaeQWV0ZXqYUFzWh1Muc219XUcWw4Ziwm0ZrObkvBpCKfk1VTGOa8NdTcATAdMidlwmY0Ag3uOfql0f0soVANY6p2jMd9pHeEXE0KdSXMgg7Wum/wAFzZpuSpm8IKLKDpDhGuNKRZpJdad0KqNJoyeOE288lpHUnAXMgRGw5qg07QaRLRBi9lCz1wzZQRmOlTCKDjaCWixB28FCdg+sw5bcAarjGcNunaTwutIMxI+asNG0/wCE85dkhc+fLtKLXo6FGo0U+Co02P1i922xbvEZqTjcQ12rqumNYnh2SPVSzSBGSiYmkGsJjOyy/lXFxS8krGk7O6OVJbU/GfgrcUyVQ9EXSyp+Nad9dtJms5uvrHVaJIsLuIO/IeKqGCWXJpEylNQVsazRxMSWjWylzRN4ymUGthoJBzBg9ymNq0arXFslzaR1WuAkEOL5B2kDdvQTpw1KurTpy1xOuLFzwc7/AHQMx5r0pf8Alf1WvD92cq6rl2U2m8POHqjOG6w/pv6LLdHXuc5wH1K32NoiXNnWFxO8GyxfRHDEVXg/dJHhIWXSKri/ReZ+yz1oJ5pwemYkw8jd8kPWOxeRlvd/s7If5RIc9R9EVNTHYd3/AHGeZhOFN5yY49xQGaPr9Y1zaTyWkEQNoMhaYW1Kwl4PdtYfX6qg0W4U8biaex+rUb3i8d5KyOiX4llUVK/WMN5/jUsjnAeZjgrTGdIGsxDK7e0GsLHHWaXOJJsAycpzXsSzJ0/jPPWJq0bp29BdUA2hefaQ6XVy8ubWFNpiGlpdYfiAzQ632nSRDoiNaGNh2+5JgLVZl8J7Mj0brOMJA/ivPh9pQceyKbebifkp374vpw6oxpa54aNWZOtkbmw5q1NMzcGjYud/NCZrH3h4wh1HcR4fqgvqja7w1VqQSiT7w81xqd88/mg9YyIv4EJxc2bA98wkATrCNh8FyYajfqVyVDLWhSa2zABOwW+Se6pfZwuhOrg7+66aKsZT8FIw7xG35fFUWE0BTZhqrGEnWqVH394OtkNzQrnrd5HjKjYPEAax3PfllnPqk1Y7owGIwoLpPcRZwPMIQxVen7FQOA96Q6PxNgnvVtpmlFV7Ij7zeRv8/BVbhaxj+91i/huvwOb0zrttUYSOQcPQ+ae3pjSOYjxHxBHmoGIp7FX1KAOYHgCsZY4PyaKbReYrStCo06pbrEWJDTfkDJSYR1HUDXOEx2oa4AnhayzVfRLIyjxVdU0aPuk+P6LN4I+i+6zYNw1OL1Gi535bNih6R0WHNhlRhz2xyWRqYdw++4ID2u/1HefzWX8SF3Y++/hqdAaJOHaQ+owyZtrH0V5S0jTbZ7wW7W6pIPiLc15o4HbUPmhuYPe8it449ZbJ8mbkpKmj0PA4yjSqmp1gFn6rQHW1gQM8wJQsFpehR1h1msHCHCGgnkdaQvP9RvveSQtbvJ7l1SzTkqcv+GahFeEb1/SLDbz+YegKr26ewrHlzWAEmSZdc77NCyRDeKbI3LkWOMfptvZsKnS2jNqbZ36pJ83oP77Fnsj/AMaYP+0rLA/yrtY7ghY8fwN2aOp07rHIu/O4f7QFDr9Kq783TzLnf7iVT3+oUsMFO7zLtjN3F/8AxVKK9IbyEyjjqvtvcWt2BoaHO5QLDiouNx9SoZc6BkBJgBQ8RiC8kuddDaWjaVerI3DObObkakxg9p5PJROsbxT6bgSAAmlIlyNJ0d6KnFEmk0kN9ok6o4QTn3L0TQfRl1Mg1dVwAhrT2oNrjYEToTo0UsKwEgOd2jOd8h4K9FRuxwPKPmumOP2zmlN+jhJzAQ3CT/ZOc9pzcPL5pvXDYtTI5uVviuaw8TPJDqVQdh8CfRJrTkR3yEDHupnaPMfJckayR7Y8CfMJUAWXWbyuDxGaGX2z8k9rLZjzUFDiUzBP9uA323bjsBSuFrlVhxzWa83h060AASLg3mZCTGVXSTSDH1dUgdkRrCxBPxCpqmFqM/7jN4zhGx3ac54OsNh2983UWnVdT9kgHifKFhKXJtFUhheDke45hRiImQZPkj1S2oO00hwyIy74QDTLRBMgXmPiol44NEyO+SMlDrUXN2WKnON7XR6NSbExq7N+0R4Ed6Iy24G3RQVWqI+itFj6IDHHVnKd+rvHL4LNOxJGxRLG14HF7EauyEB9NW7sIKlMGYM+SBWwjiJjKx322ocHVivmir1EmojEJIWWxdDdSyjVHnOVOqAapUKtkByz+sl04UnFyMZf6SBsJO1SKOCLjAnjuHEnYETC4WG6z+y3ZvP4R6p2IxttUDVbuG3i47Soc3fBpqhH1G0rM7Ttr934B6qEX8EYODk7qglvXkrVADyHBcHqR1YStYp3QxG3CsdA4E1sRSZ7zhPLb5KFqrcfZfozWruqkAhjbc3WHlrJ4ltIjI6R6SGNaABaMpC46vDwCc88PCPVNc87o/L6FeicDOdUb4cP0TOubtn67krjxPkhu7zwJHomIe2sL3HiD5wmtqHKQmgu97zAXXO0d5JPxCBhNWdp8B81yFqne3671yBkTF9P8Gz2S53NzR8TPkquv9pNLZE7I7XjZeTUWBTmNyXPudaxHtejtMirRp1CdU1J1QXATBIgfRzUDSmJNMu9oA3OwAmJkn5JnRTCtfg6Di1pc0O1S4SWnWMwdiZpXDkOLtaZysYtzsr8o53w6MnVx7iSXA8/1TKGLJyHxPonVcGXEkmTuEQhO1mj7o/EXR8IWEkbJhqjjEkDuChuc5t4PNK7GnaWDk43UDE4oE7DxMn4qeR8B3Y4jdO8WPlbySf4htDoPG3HPI3VWal8gFz2ztTS5J2oun6VeASWyCN/ZEbuHBV+JbTc6WgCwtNgdsKC2o5nsko40i0+21pnbEHxCqUbVDU6D4eo5gIBz70Orjd7QfJAL6ZPZc5m6RI8rodUlv3mu4/3Wek14Ze6flAamZhDITxVkwACeCNqtZ7efuj1OQWXakXuhhoFwIA2dw5nYg1qjGZDXdbO7ByH3u+3BEr4zWgey2ch9Z81CqUy4rphHTHTZkk5TDCqXXcZJTOpCPSwsAXT+o4rilPng6KIoohEhG6ob0moN6lzsqgcJQETs7/NJrt3pWKhAF630H0caWFaTnUJcc5jIeQ815lonCGtVa1oLuDQSedl7RQZqMawAgNAGzYI3rv6WPFs5M8uaCahP1813V748T8knVj6t8E0Um7WjnM/FdhzCubBvbvK4vtB+P6pr2gjZ5Jobst4BACOrhpAJF8vqSnHFbAkDeUck4k8uQTATrDuPl81yQ1f5vguSA8Jp1WgKwwsOi8KjIsn0C9tx9dy4nBM792ey9FNIhmHa0kQC6DI3yp2IxzXkhjvZzOQ5SRc8pWE6Gace9wZUa0UwCQ40iYfaLjOdxW6GlWR7bfylo8CtotpUc8lbsp8eZ7XWGR7oE+YCo8fRLjJaTkQX3PHatZ+30ybim4748LRJUfSuHFQdkWztTid3NDViXBjzQG2m3uj0ULEVQDDQ0dwPxVtpDRhbmDJ4fBU9XDkCwIJnITZZal2Q3Ok5ny9E4c/JBqSN4QTV5+KpLkh8kqoc8lDfzClBjoktAG9xsgucwH3jws35nyTkxRVAmUS4w0EngiHChvtu/pbc95yHmuOLJEeyNwsO/ehOSVj4EqYkxDAGDhmebsyoZBUkpqpNEsjwl8E9zE0tToLY1jBN3EJHsM+1benhNLUtUNTYgJBhSXsfEFm68EH9UCFY0NJOGYlGqK3IJa4RNpRGUnESBIHBTxiqJjWYfrepVeox1OKTw07dljmEu3H4PuM032XYETUqmLANHMw74L0Wm4bp5FZLoJhxSwrWwC5xLjBbJkCCRM5LVUTI93n+kreKSRjJ2xz3t90/m/RDGr7viP1TnsHvDw/VNbQE3qHwPzTEc5w91s/hHqE3rDuH13JXMaP+pPd+qC4jabc49U0Ie4lDeXfyd8pKOo3JrO8AlPOJZ7tOeU+qAA9Ydr2fXekUptZu4dzW/JciwPn6m5SReISU8C76/RTcNgCTmuejrv0bXoRVPUkazBDjZxjYLgwtSMISO0GGdzxf80Kk6LFtFsMBLjviPFxELU061YjtsoicpcT6R5p0QweE0Q037U85HKQ4go1TRrnACmI95z7Acm5kojtJspgCq5jHHZrBoPIEouExjHEik4OgAkh0gE7875oEyFj+jTXtHWA1CJ9ns24CVk8b0OY9pdQqOIH3TmDtuD6Lf8A7fSv/EDiLENMkHdqiSh1i0GQ18nZBDTzm3imB43pDRzqboe1525WPeJlV9R5AlrWt5C/ibr2x+kXNdDjRA3a0FZ/Tui8NXOs7qw7aWk356uZU0I8qqPdtMnio5C02M6NuE9WddsmbQ7wOYVRicCWmHAsJymw8SihU0QWJSUrqcbQeRn0TSECvkY5IU4BJCkdjSEMhGITCFa8E3yNDUjmp7UpCQweqigpIToTskcHp7gCMkJOBTEzd9DNLBoAdSZrAAa8Q62QJ5La0sW19pk7j4ry7o/X2Gm03J9tzDfkbeC3OAxBMODQCLQ6sY7rGbLVCL5zOHcm9W3dHcPmm0qznbhuIvPgntLiTJAvbiN/Db4J2B3VsOw/kHzSao3W5IFfR8u1hVcDAFoy1pPC4kIX+FuNV7td0OBAEGQLWiYECb5pWVRKFJnEcoHonM1Nhdxy9UH/AAh5yq1LzmWg+HDJLTwZbJLtYxe/GbCTvPiiwoK6mzaXeAPolSFrhbWA5k/NKmKjyas0bkfAtG7cuXLE3RudDUxAsPBabDUwcwDzEpVyCWNxWGYS2WtPcOKIymGmwA5CFy5NCkCwdMCo4gAEzJA4rO9K8U8ZPcO2Np3FcuR7GXeCpA02kgExnF8lGzZf6uuXIGV/SJgFIuAAcIgixz3rN4Ma+sH9oX9q/wAUq5JjXgpNM0GteA1obJMwAJyzhUbrN7/RcuSMiRotgJMifoqCM1y5MQbGMAIgRYJuIaNRlswZ8Vy5NEvyAalK5cpKOShIuQAqVcuQBN0dmebfivRdHi1M7TYneJFjwXLlpElF/h/ZajB11y5WMR/qU15y5eq5ckAPWSHNIuVCYqRcuSA//9k="/>
          <p:cNvSpPr>
            <a:spLocks noChangeAspect="1" noChangeArrowheads="1"/>
          </p:cNvSpPr>
          <p:nvPr/>
        </p:nvSpPr>
        <p:spPr bwMode="auto">
          <a:xfrm>
            <a:off x="1488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s-CO">
              <a:solidFill>
                <a:prstClr val="black"/>
              </a:solidFill>
              <a:latin typeface="Calibri"/>
            </a:endParaRPr>
          </a:p>
        </p:txBody>
      </p:sp>
      <p:sp>
        <p:nvSpPr>
          <p:cNvPr id="10" name="AutoShape 18" descr="data:image/jpeg;base64,/9j/4AAQSkZJRgABAQAAAQABAAD/2wCEAAkGBhQSERUUExQUFRUUGBcaGBcVFhUWGhcaFBgWFxcWFxgXHCYeFxkjGhcUHy8gIycpLCwsGB4xNTAqNSYrLCkBCQoKDgwOGQ8PGiwkHB0pLSwsKSwpLCkpLCwpLCwsKSwsLCktLCwpLCksLCksLCksLCwpKSw1LCkpKSksLCksLv/AABEIAK4BIQMBIgACEQEDEQH/xAAcAAABBQEBAQAAAAAAAAAAAAAAAgMEBQYHAQj/xABBEAABAwIDBAYHBgQGAwEAAAABAAIRAyEEEjEFQVFhBhMicYGRBzJSobHR8BRCYpLB4RUjgtIzQ3KiwvEkY3NT/8QAGQEBAQEBAQEAAAAAAAAAAAAAAAECAwQF/8QALBEBAQACAQMDAgUEAwAAAAAAAAECEQMSITEEQVETkSJhcaHRMkKBwQUUM//aAAwDAQACEQMRAD8A7ihCEAhCEAhCEAhCEAhCEAhCEAhCEAhCEAhYvpB07xGFc/NgT1bSQ15rR1kExlApm5AmEnBdPHVsP1zqbKY1FLriKrxuc0GnJbrprB4Kbjf08tb/ANxtkLC0+ngcYFGsbTIqOi+6ctjbRM4jp89rc4wlYt/+zw4TvLertuVSY29nQELm7vSy1jMxoWF4OI7W4aOZpz0Vzsnp2MRSdUYyk0AkAPxIa52UAkgZNL+5YyzmPl3w9Ly576Z4/Ofy16FS7I6Qdd67BT0jthxM7iIBBUzaGJLWjKbnfyC3O7z5y4Wy+ychUbsTXbqbcw1A2lW5Hw+S101z64vEKl/i9X2W+TvmvRtx+9g8z8k6avXFyhVA2/xZ/u/ZKHSBu9rvd806adUWqFWjb1Pg4eH7pY25S4keBU1V6onoSKNYPaHNMg6FLUUIQhAIQhAIQhAIQhAIQhAIQhAIQhAIQhAIQhALjHTj0j4ylj6tKhUYynTLWgFgcTYEkku5rsOJfaOPwXMek/olOJxVTEMxGTrSHFpZMGADcOFrT4rGcys/C9XpM+DHO/Xm5r91zsqg3E0qNasxj6rmgl5aJ7bKbiJiwvu3KX/BM9Q1H1KRJH/4Uc0NHZbmMmIlWWxNgmjQbTc4EtZlBHJgYD3w0HvUcYLFgZT1JFrg1AYHe6NFMpl20mGeO8rLr4/RCxtGkym6o6m0im2o4wA3MKZfw0JDQFhNkekM1azaT8Ph2Me6CWms4gHlmEnTgul7Y2DUqYGvSbBrPoua3cMzgSbncXEi64tS6CbRpPDhh3giYILDxGkpyXP+16/RY+mzxy+ve++3d1wUWV6bSW+tIIzOgyAdCTuMR3qQOhmFpUexTyRuaSBLiJtulStgbPIYzM0tiTB1EuOUGPwhvmrDa7opxxI+a6yS62+ZOTPDfRbIz+E2eyn6oPiSfiplSuXG/cmwhddRwuVy8vdvYmKDDwJPk0n9I8VzdvSquMjuspuBLMzcjJ7bg0wRUkRJOm7Rbzb9Nz8PlZGYExmmLg8ORKwGH6I4khrHOpBrMu+q71CCLF0CSBPKYXl55y7x+n8931f+Py9JMM/+xO+u3n824dh6uTrGVW5ZccrgSYBNpaRBslms7c4+ZVbQr4nqzSLaYa7PLg+rI6wknKM0b4CnZV6Zt8qlmu/2ikHGP4+4fJIIKQ4KocdjnAEmLAnQblBxu33UmdY+m3qy2WuBb2p9UZJzAnS4jjCXjKRdTe0aua4CeJBH6rObd2NXr4YUQKbcsXzOJMcez9eCltawktm/DoPo96TMxuFL2BzQyo5kOABsGu3Ez6y1Cw3on2OcJhnUXEFxdnJExLiRaeADQtyuXf3drrf4fAQhCIEIQgEIQgEIQgEIQgEIQgEIQgEIXhKD1U3SfpTSwVLPUlz3SKdNvrVCOHBo3uNgPAFzpD0hp4SlneRJnI0mMxAk+A1Jv4kgH5/6S9JHYmvVqOdmcRF9GtBEMA0DZvlvc3JN1GbdLvGemHHuquFNuHAkxDajrf6i4THGAn8H6UdokwW4TvcKoHd2XFYSnVvG83J1JKdrkiXC8STGggTKxc2ul0XB+ljHHrD9mw1RlES97aj2NEajNUNzy5KZgfTPVeATgHOBv/KrsefygFw7iuNV9p1RS6jO7q+y4sm2ZwzucRyzDyCrZE8VvbMlfQ1L044QEtq0cVScNQ6mDHfcEeSucD6VNnVNK+X/AF06jf8AiQvm7Z9So54Y0kzfWI43XQ9g42gxhp1cOyq4XLnETJiwkWjvWp3ZyunbMF0kw1aOrr0XE7g9s+UyvNsuMNjmVw3bWFp1KjBh6YZnIa1uYkuc4gbyYuRpuErWdN+lA2fhqbQBWrZAB1kns0w1pe7fcxbiTwWpPct3Goq4gg3qUW+Z/wCQXjcYJvUzcm03fEArhmI9K+Pd6rmUxwp02D3uBK82N6SsYMRTdUrPfTztD2PykFpIB0FjE3V6jorulTFBwsHflI0nimDV5O8h81Ic0XHAptzbrTmZzngfMILj7P8Au/ZQ9mbfpYhz2UyZp+tLS3eRadbhWEqSy+Gs8MsLrKapqT7I/Mf7V5fgPM/JOyvC5Vk1lPAe9JLDy96eJTbqwmJE943xHxHmgsujlYtrAGAHAjx1HwK1i41gek1Onjqo66Wv6o07ucBUHZLR7N9dy7FQqhzQ4aOAPndcrZfD1ZcWXHqZe8l+/wDBaEIUZCEIQCEIQCEIQCEIQCEIQCEIQC5x6cNovbg6VCnM4irBje2m0vIPInJPIFbzae1aWHpuq1ntpsbq5xjuA4k6AC5Xz9036fuxldzw0mmzs0g02YJuXWjO+LxwAvEolukXb+2aj2U21KkmnTZTDhrAADWtb3do8TroFnc4FhIGt9SeJUbEY8vjcQZvpy5zqkGod8LNjOM+U/D14MqRWc5zMg+9lYP63AH3FVdDFRfLHik4rHzETae4njCx092+rsTja0ueRo4uPhJA9wCRTwkDmfqE2KhIiPvA6eEW8FrujOwXFxq12kME5Q4anSddOS6MW6ir2bs+oHtdTBzW8jMg+QWpqbPaM0zJgkxx4KZhgM3YygnfwHtHw/RRtr44H+TTBc95DWc3FwBJ+HiFudnPe110E2a19V1d0CnhwWtJ0LyJe4ng1p/3cljek+0nbQdXrNBIcclMEgdhjmxrYEjM48yVqen+PGz9mMwlM/zKrSHEezrVd/U4x3E8FzrDV/8Ax2MBtcnnJsPcmXaabnyrOqSGU7P5D9YVlZeYjCjKXcAfgst7fQmzsT1lGm/26bHfma0/qk7Rx7aNPO+YEDsiTJ0UDodVzYDCn/00x+VuX/ipm2MD11J1MEAmIJ0EOB/Rdfbs58cx65MvG+/6MFgdpdRjK1ZjC9lXPDZDSMzg4TqLEFat22ahotqtptEsLnZnF2WHhsANEvtm0vpYrPVtiCniadBzpD8vaAj1iRYGd4Wxw+xqbWMZ2nBmaJPtazESuHHMt2Ps+ty4PwZa3e3z3kVbtpVXB8OAIp1CGhrSQWZLguJB1eIIi0plm2H9m7nkPkhrfuzTJbbcGmb3h+9WOOOHw4zmkCYcRlYCdGMNzvILRzAVc7pe0+owQYynNrIMHKBYTlvO92kX7ar5/wBXD2xNNwVXO4EPdcQ4zEMLh6xPAyBFyJmycZsarIIyU8sQBLvVDBJH9DSOCQ7aeKqR1bbFrSCKZAkskdp4IykzwItJJIBttm06oYetMuzHUtNoGmXQTNk6Uvqc/wAmLxXRMDHsa6oYrGrUGVoBaWEvDbkzuuu27Aq5qDeUjyJj3QsVUwjC9r3NBcycrt7c1jHCVruix/kn/Wfg1Y6JjvXu1y+oy5unq9pr9/40uEIQo5BCEIBCT1gXnWhAtCR1oR1oQLQkdaEdcEC14SqbHdIQ0E0xmDfWdBdzs1tz3+Uqndt8Pl1TMQ3d2e/1Z+ZRqY5XxGkrbZpt0Jcfwiffp71BrbecfVGX3n5fFQW46nVHYItqLW7+Gq8rtyNLiCY9lrnHyaJKskc71b1ruwXT/oHXx9TrWYlxMCKVUnIIH3C31Z1u3fquXbW6H43Cz1lGoG+00Z2W35mSB4rtox2OcXOZQaaf3Q8dW48wHPlWGw2Yl0uryzgwNpgeYJd5rMylutV6M/T5cePVllj+m+/2fNn2iP1HAr37XK+ltp9D8LiP8bD0nn2soa787Yd71ldo+hDBvvSfWonhIqN8nX/3Lenm6o4oKkqVhsC57oAP5Sde7mtztH0E4lsmjWo1OAdmpH/kPeqOt6Ptq0J/kVCB7BbVHk0n4KaXss+jnRAhwfUN2mYby0km4B4K72zijOXisZgekGIw2ZtRr6Th7bHjNH3SDdpPEW7kpvTAucXVaZJ3FrhbgIhJO7NxrQ1sS2m2B48/2U/oBsw1q78U8dilDWf63Ak+TMx73tWc2JUfi6nVU6ZdUdyNhvLjoxo3uP8A31vA7LGFo06DSDkkucJ7b3A5ncpJ8gAtxnWnIvSLtBtXGVesdZpyNF7BmvdLi4+Kz9FwIERA5/PVT+nlIfxDEAmO3I/qAd+qrqUxmhxB4RHndZy8uk8JDHQ4EAQJnTfoo2OxAO6OKRizGV0ASDvBO7WNFAfVkqeFd66A152bhrzDSO6KjrHwhaDrFmug+zxRwFECZe0VHT7VQAnuEZVoQV0nhxvlCxexmVazKzi4OpxEEAdklwm19VYOdzTZKE7RrLLLKSW+PBrF4VlSM7c+UyJteI8fG2h3BMU6Tx6rKVMngJPjAHE/RUuV4SqyaFI/ee46cGi3cldcJyyM2sSJjjCcAVVh9gNZiX4guc57gQAdGhxkgKNST3WS1HRQHqXc3mPANHxBWKx2Ezuac0NbujeDMgzbhp3QtzsN2WgwcQXfmJd+qxk1itkJjr0desbbPoTHXr1UVX2xeOxvNUH2tH2xZVe/bV4caqI43mvRjAggekfpRiMJhesoOYztQ5zhmcAQS3I09kkwQZ0tzXNejvpgxbajhiaoq0ntIIcAC0xYtLGjuINoO6Ff+mHGzgmN41R7mP8AmuSbIbNZoiZzSDGmUzr5qo1DelGJFc121nMqPMksdE6QABZzd0XEBbDY/pWDuzjKDKoOtSmAypwkj1XGP9K5lWwpDS5tu0RlvFg297b+9Iw+KizgRzH6tOvgQqTc7x9A7JxuDxLgcLiKZdqKGIBDmkC3VtLg0GdSA4XkRvk4rE4mh/iNeXlubjTmYyhwaGNPM2jcFwejWBE+sOIsfFpv5Sth0a6Z4qlDaWKkWilW7Te4F8gDucFNfDtjz2f+k26hgekoc4tewzJjqw5xPLIJdm4xIHFXlItdIa5pI1AIJE7iBp4rCUNrmt/KrYStQe4tGfD5iww4f5ZIaQRYSXAcF0PZuAp02AU25RvBEOneXzcu71cer3Tm+jlOrj3L8ECilDDKXlSHe/hvW3kM9SF6WgL15jUho8z8golXaIb6ovx1KqJT2ZhcCPx6eR/ZVVfZWDBl2HoPdxNGlv8A6VA21t/qmF7iYBAsM2thaRN4Gu9ZCr0mrvbnzsYCJAaC/wC7mALiAN7Rv18Dz5OXDi/rr2+l9Fzeqt+lPDburtaC2mxlNp3Ma1o8mhQK758x8VQY/amIeykaLDFSmHF7QwkEgENh5hogzMFSdj0q4Y7r3ZiXAtHZJa0R6zmtAJJvy4rpt5MsbLql4zYWHqv6x9Gm59hmcxpNtLkXTww4AiBA3bvLRSYSSERSbQ6IYSt/iUGSd7ZYfNkKuoei/Atdm6uo7k6o7L7okeK82htqo3aTKXWZaQLCRZouzMcztY7ytPh8W2o3MxwcJIlpkSNbrMyltnw78nDnx445XxlN/ctlRo7ALZA9UbgIAtuGidlZjZ+AqDaeIquaRTNJjWOOhl0kA8ezp3LR5ltwLzLyUgvXhegUXIzJljXXuTJm+UBo4CALd8lOBvE+SCv6QdJKWDpdZVJiYa1t3PPAfM2CwuG9KlWrWYBSpspOcAZLnOhxiS6QB5Kq6ebXdXxr2Ui5zaXYaBe7fXIj8UyeQ4Kh2NgS/EMEOzh7ZBGgBBJO/h5rGVdJj2dzqzcl0NF7cBe5+S1WDx7XU2Fjg5pa0tINiIEEcoWLxLKlRmRksD+yXaFrTZzhN5yzHMjdKusK9rGNYwBrWANaBuDRAHkAplVxjQ/aua9GMVM3FJX2pYb0uvtaFUfaOaEGcOL3JP2hVbsaBu9/6Lz7STMXAE7hZRFn9p5pRxMKkZjwdDPcvftfvVFF6U8Rmw1O/wDmG39KwvRigHVjOrWPcOBNhB5QStb6QiThmncKnxafksLhZaQWnW3DVWeCtbhsQKchzASGOBbUktGYS18GIdcEG4vpOtbTwRq1Ayozq6lVwIblLQ01D2WtbubwHgmNp7XNYAVgesbADvw8Hbzu1K9dtV7m0w9ziKYIY8HtAF2bLm1cAZIm7ZMQtMjbmzqmEzUagIcSNdwvpyNr7xCd6LvAFTMMzLHlImYO4wkdLdtvxT2PqVDUIYG5jbQkxoN7jr8kz0biasi+SxFi08ZFwpVdS9GXpIoUXvpVi/qz6hOd7qZAu3KJ7JBJlvC+5dj2biGPbnY4ODzmkcCBA5Wiy+V9hYmo6p23AiD2i1rtNAXNh3mV0no9VxTcOHU6WHqMvYwx+sWecpn+sqxmzTsmIxEENbGZ0nuAiXHukCOJHNRMVixTEDXeTqeZXI63SXaBdFPDuY7SftRIidAM5tKgt6SbQDndazrgwdpjK72ugieyWgSeSssSy10+vjid6jmoSs70N2n12FY/M50ufBcSXAZjAcTckC3gr5sldHLWkbamBFamWExMX1gtcHC3gqDDdA6QjrH1a0AABz4EAAAQ2NwA13LXikBqkGqBos5YY5d7Hfi9Ry8Us48rN+dXRmjh8oDWtAAAAAGgFgAvalEwUxW21SaYNWm08C9gPkSlmtO9Vy7nSAqTpZjXUsK91Nxa4FoBETdwBieUqex/ZHcPgvHOUveab48phnMrN6vhymlha2Jr5DJquuTUJBsJkzfT9F0fYGzjh6DabiCQXEkTHaJO9VzNj9RiamLr1WMD3FrQZ1qEBo4lxAiAN6tdm7UZWJytq5QGkOe3qw7NmHZB7VspmQFx4+PpttfQ9d6z60mGP9Op90sm8yd1t1p0Hj7glZSf3svHYgDSB3KPUxi7vmI21dssoFrXZnOf6rWwBqBcnS54KwdWDeHxVNjX05FWoGDLYPfADbzYusD71n9pdPqFOQwuqn8PZb+Zwk+DSpbPZZjWxq476Ky3THpaaFMsYf5rgY/APaPPh57lj9o9Oq9SQ1wpDhTsfF5l3lCz1d5yOJJJMSTcm41Kzcm5i3fo92GHUXViRndniblrWZRm5EucTf2QqjE4YM2pRaBr1ZOa5gSZnjACsei1PNhWOFTq2MkVSXAR6zi4D2QItvcQoNGu7EY12LIhpJyDeGhuRltPVhL4WeXSmY2U83FLN0cb3qXTxnMrk6L4YpODFKjbiuadGJPH3oq7+0L1VP2pCbRmXh0+K9qMO8iyddTub70nqgiG6TYEFxPOAJ8BZe9ae9OhqMm/4KDPdNZdhCY0c0/Efque03wuodIKGfDVW/hJH9Pa/RcuaYK3EqQ14NvrwT+GqZXXGdp1BMHvHNRn0STz3zrPPmgVI13ef/SqH8c5pjLOW+uqm7CxLWCoXTDhlB3SbwZIG73KtrvkNPf8VadGNqVqDyaBJJAkNdldbggkbBpxV9Uts647Q3cj8V1To9RBwodL2w0kvGgGYXIk2vGn3lzOttnrMSHw2i85sxe0AOLtcwECTxEXXQuiGKouojM9xyyDlu25ketLY0RmrcPpuDs+IabGMjKbjPMODuW5Uw2XUNS3Wdq8wacxF5hohaarttgaWsdhhN/5jWxYyLCoQTpysFmcVtElz3teTUe4tpNY1pGdxtEMNm3fA3NhYz4+qzvf8OvFy9Ev4Zf1h70dAto16Z/y8VXbHD1becrZCqGhYj0f0xTp4m5LBiakOdaQ1rBmMxBVH6ROmPWf+LQeC3/Ne0ggz/lgjd7XlxXeXUeezdWHSf0sBrjTwjRVcLGo6erB/CBd/fYd6wG1Nt47EyalV7h7LXZG/lbAUa1McTuHzUetiy7UnuGizbt0kkQqlItPaaR3hdS9FHSM1GnDPd2mDMyZu3eB3T5LmoqbjpwKvegNNw2hSLdAHE9xa4R5wsl7x2+m1oEGTB7hGo91vBZnau1qpc/JULG03SGU2QXCkzEEhz75w59IWA0gb1aHFkkxy0+uaqMVtXDYWcz2McS5xa3tPLnGXGBJBJ4wum3ORLwDXCg1gDuy97gapMxmdUpk5pd6xZO+zgpVA5ARM6X5NaGifATPElYfaHpGJkYel/XVPwY0/ElZjaG1q+I/xajnD2fVb+QQFnqb6a6JtbpvhqOtTO72aQz+Bd6o81lNoekWtUtQpimPadD3e/sjyWfpYZS6WDlZ6mpijV6lWsc1Wo6o7i5xMd06eCGbPlW1DBclNZhAstM8dizovX7EqkERM/QWspUQIsFNZTG8X8EGL2b0VquP8whrd4BkmO74rYYbAhoAA0UpjAn2hNmjdOmpDbL0AJbHBRSmOncnWtSAUtrZQScnchJyIRVOdShrRw1TkcTx8kVmyRGn1w0UZJyrwAfX7ILADxTQYSgHgXsO46LE43oS4BxY5roJyjR0cJ0J+uS2xppjqr/W7em9GmF2k6k+nnILazAA8Gf5kQJn2hvm9t6qajARe/Pz/Zbva+zKdYaQ4ffHwPEfBY/GbJfTcQfCPvd3utqtSpYr6rIDfFNNdBT1SkQ0Tv0uD8NO5Mhq0i6w+1uyA51+D252xyuS3wATzK9KZaDTdxo1C3/a+D71RhGZBf09v4inpXrRzLT8ZXtTpfXJa41XEsDg0mDlD/WiBqVnyV4VU0kVMWXCHOe4STBcYkmSY01UjCANBcRYbvgFAYJKnYo5Wtb4/oEV5QoPrVAxt3vP0SToAN/ALa7N6JU24Y1GsFao6erLwIfFi8NdZlOdCbmCbaKt6DUAHZj61QuaOTWAF58XOYPArqXUt6kO6xpbUaIAAluS0DdFt/8A3rGbYyunLdu9FS2j1kU21ACXNpkRbWwtpeR3Kq6N7X+zvLwwOdEDMSAJ10udNy3GI2cD19bNIbReCD+EOJI8FznZ9KZ8FmtRfY7pViawIdUyNOrafYb4xd3iSq9mF5FSKOG0+vFTqWHm8Hn4rLWkKnglIZghwVjSw3w+tFIZhVFQqeG7IECBy7/mVKpYRTaeF0O8aFSGYVBDp4RS6WGUhuHCcbSCgYbQAT7ad4T7aYSw0Ipr7OdYkcl6GcR3J/rSgBAgUwlNATkIy6aeJPnvQI6v6iUttIgXHklNPFL+CD2BzQlz9SfkvUFRluZPHxuk1HTHHh9bk5nv5ppoi7rxoO+Ce6yiPCQOa9DwBz+tErMDM7/oJB7tUUh1xbT9U0+nI1tfx+Sdj6+aQ5t5QQnssRpz8Z+vFQsRhpBDhIKuckpp1NBgNu7NFO40J8jwneqzC4YvcBBI3xu710fH4JtRoa5shpkHfPh9XUQbOAEQAPJXqTTIuwVRlgJHIZh5HRMVGEetTHgHN+FlsKmEsmHYF0Tw+h4K9Rpj3gbgR4/skRyWwp4US7O1siJzNBN9ITdTZQiQA2d0Ru/6TqTTOYKgSe5ObUs+Pwt+CsaOGyPJOh90b1H2/hYLXjQiPEae6PJXY0XQ/aeSkymGFxqPcyWgEyYcG6SJ/RXfW1A/q9LG28QY0G7TxWC6PbffhamZtxvExykHcblaOj06o0c76NB5rVBBdVqFzY1jKDcSBay3O7F2n9J6owWDfSJnEYsy4TJp0gRblmygc+1wWa2RgeyJ1N/NM0KVXGVXVqpLiTJJIlx0AA4DSAIFgtXg9lwBa/dCmVm+yyfKJRwWnxurClgsqm0sGpAwsW3jd+xWWkP7DBUhuEOWYtxspbaP0U71cdygh06I3fBO2jRSxTt9H9EV8O22Wd2qCMxoSy1emggMIPJRp4AnWsHFJCWAoE5EqEsgWuCTuG5elqBDGx4930EoM4FK6tKp04QI6sr0glO5UAIpXkhL6wIQ0pCLleQJg2Vl/CXk/c8z/akHYTwfuHxd8lWVa5l+A48EAiZ+atH7JqERLIuYl39qjM2FUjVn5nf2oI4+pXhOo3EQfGCR8PNT2bGqcWebv7V6NhvO9nm75IK04WdHAeC9rUjEanfG5WbdjVOLN+8/JKbsZ/4PM/2qCm+ziNZ3fskdQJ0kWtPDgbxxVz/A38Wa8T/akUtgv0lkd5+SChqYSHwRcRJFgbfH9l4/BHXWIWhOwHgT2LDieMeygbDfGrb8z8kGcOGmxAjzSnYbNFjvtczHyjcrytsB4H+WSd+Zw5+ynqew3w//AA5Dbdp3ZJMAgxu4po2yB2OHGQNZ/RMv2EHtLDoRoeM27outlT2C/KAckyby7Q/0pR6Pu/D5n5KjmD+gdf7sRzN/3U/ZPQxo7VXt8rtHzXRP4E8CxbOhk25x2V63YbwPueZ+Su0UFDZzWgZWBvdKm4bB5idJABude5Wbdiv4s8z8ksbIfYy2RzPyUXStbusRPIp51Lfz1A32/RWjdkPgklm7edSY9lKbsh0RLYtvPyQVlOl9d07uEJ2m3iLHW1+6VOGyXD2fM+O7gvW7LfxHgT7raoKwtjQ/W5LCnfwdxAPZvxJ5cBbcmxs50kdmB+I/Ja1bNpueEcN5lIDFYjZb4+55n5Lz+FPnVvmR+iy0rYQ0Ke7ZTvwg8QT7+ylN2U/i3zPyUEEtS6LBPaMADVTRsx34fM/oEr+FO/D5n5IIBiSAc0RcDju+uISsqnfwp/Fvmfkvf4Y/i3zPyQQmt4fXfxXpapn8Nfxb5n5JTdmu/D5n5IqMvFYfYHcvM/JCI//Z"/>
          <p:cNvSpPr>
            <a:spLocks noChangeAspect="1" noChangeArrowheads="1"/>
          </p:cNvSpPr>
          <p:nvPr/>
        </p:nvSpPr>
        <p:spPr bwMode="auto">
          <a:xfrm>
            <a:off x="1602581" y="2345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s-CO">
              <a:solidFill>
                <a:prstClr val="black"/>
              </a:solidFill>
              <a:latin typeface="Calibri"/>
            </a:endParaRPr>
          </a:p>
        </p:txBody>
      </p:sp>
      <p:pic>
        <p:nvPicPr>
          <p:cNvPr id="23" name="Imagen 22">
            <a:extLst>
              <a:ext uri="{FF2B5EF4-FFF2-40B4-BE49-F238E27FC236}">
                <a16:creationId xmlns:a16="http://schemas.microsoft.com/office/drawing/2014/main" id="{C7412B58-603B-48C7-9B05-B8A45E9618F6}"/>
              </a:ext>
            </a:extLst>
          </p:cNvPr>
          <p:cNvPicPr>
            <a:picLocks noChangeAspect="1"/>
          </p:cNvPicPr>
          <p:nvPr/>
        </p:nvPicPr>
        <p:blipFill>
          <a:blip r:embed="rId3"/>
          <a:stretch>
            <a:fillRect/>
          </a:stretch>
        </p:blipFill>
        <p:spPr>
          <a:xfrm>
            <a:off x="1373982" y="762701"/>
            <a:ext cx="6353582" cy="4146247"/>
          </a:xfrm>
          <a:prstGeom prst="rect">
            <a:avLst/>
          </a:prstGeom>
        </p:spPr>
      </p:pic>
    </p:spTree>
    <p:extLst>
      <p:ext uri="{BB962C8B-B14F-4D97-AF65-F5344CB8AC3E}">
        <p14:creationId xmlns:p14="http://schemas.microsoft.com/office/powerpoint/2010/main" val="3319259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4167" y="70172"/>
            <a:ext cx="6858000" cy="2420319"/>
          </a:xfrm>
        </p:spPr>
        <p:txBody>
          <a:bodyPr/>
          <a:lstStyle/>
          <a:p>
            <a:r>
              <a:rPr lang="es-CO" dirty="0">
                <a:solidFill>
                  <a:schemeClr val="accent1">
                    <a:lumMod val="75000"/>
                  </a:schemeClr>
                </a:solidFill>
                <a:latin typeface="Arial" pitchFamily="34" charset="0"/>
                <a:cs typeface="Arial" pitchFamily="34" charset="0"/>
              </a:rPr>
              <a:t>PROGRAMACIÓN </a:t>
            </a:r>
          </a:p>
        </p:txBody>
      </p:sp>
      <p:pic>
        <p:nvPicPr>
          <p:cNvPr id="3" name="Imagen 2">
            <a:extLst>
              <a:ext uri="{FF2B5EF4-FFF2-40B4-BE49-F238E27FC236}">
                <a16:creationId xmlns:a16="http://schemas.microsoft.com/office/drawing/2014/main" id="{D7909492-3E28-4CD8-A285-78B82AEA7030}"/>
              </a:ext>
            </a:extLst>
          </p:cNvPr>
          <p:cNvPicPr>
            <a:picLocks noChangeAspect="1"/>
          </p:cNvPicPr>
          <p:nvPr/>
        </p:nvPicPr>
        <p:blipFill>
          <a:blip r:embed="rId2"/>
          <a:stretch>
            <a:fillRect/>
          </a:stretch>
        </p:blipFill>
        <p:spPr>
          <a:xfrm>
            <a:off x="2277151" y="2420640"/>
            <a:ext cx="3274142" cy="2092365"/>
          </a:xfrm>
          <a:prstGeom prst="rect">
            <a:avLst/>
          </a:prstGeom>
        </p:spPr>
      </p:pic>
    </p:spTree>
    <p:extLst>
      <p:ext uri="{BB962C8B-B14F-4D97-AF65-F5344CB8AC3E}">
        <p14:creationId xmlns:p14="http://schemas.microsoft.com/office/powerpoint/2010/main" val="3489908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20 Grupo"/>
          <p:cNvGrpSpPr>
            <a:grpSpLocks/>
          </p:cNvGrpSpPr>
          <p:nvPr/>
        </p:nvGrpSpPr>
        <p:grpSpPr bwMode="auto">
          <a:xfrm>
            <a:off x="1143000" y="2761060"/>
            <a:ext cx="2781300" cy="2402681"/>
            <a:chOff x="0" y="3654152"/>
            <a:chExt cx="3707904" cy="3203848"/>
          </a:xfrm>
          <a:solidFill>
            <a:schemeClr val="accent1">
              <a:lumMod val="75000"/>
            </a:schemeClr>
          </a:solidFill>
        </p:grpSpPr>
        <p:sp>
          <p:nvSpPr>
            <p:cNvPr id="28" name="27 Rectángulo"/>
            <p:cNvSpPr/>
            <p:nvPr/>
          </p:nvSpPr>
          <p:spPr bwMode="auto">
            <a:xfrm>
              <a:off x="0" y="6669071"/>
              <a:ext cx="3707904" cy="188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prstClr val="white"/>
                </a:solidFill>
                <a:latin typeface="Calibri"/>
              </a:endParaRPr>
            </a:p>
          </p:txBody>
        </p:sp>
        <p:sp>
          <p:nvSpPr>
            <p:cNvPr id="11" name="10 Rectángulo"/>
            <p:cNvSpPr/>
            <p:nvPr/>
          </p:nvSpPr>
          <p:spPr bwMode="auto">
            <a:xfrm rot="16200000">
              <a:off x="-1476528" y="5130680"/>
              <a:ext cx="3203848" cy="2507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prstClr val="white"/>
                </a:solidFill>
                <a:latin typeface="Calibri"/>
              </a:endParaRPr>
            </a:p>
          </p:txBody>
        </p:sp>
        <p:sp>
          <p:nvSpPr>
            <p:cNvPr id="17" name="16 Rectángulo"/>
            <p:cNvSpPr/>
            <p:nvPr/>
          </p:nvSpPr>
          <p:spPr bwMode="auto">
            <a:xfrm>
              <a:off x="34920" y="6237234"/>
              <a:ext cx="1872999" cy="2159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prstClr val="white"/>
                </a:solidFill>
                <a:latin typeface="Calibri"/>
              </a:endParaRPr>
            </a:p>
          </p:txBody>
        </p:sp>
        <p:sp>
          <p:nvSpPr>
            <p:cNvPr id="18" name="17 Rectángulo"/>
            <p:cNvSpPr/>
            <p:nvPr/>
          </p:nvSpPr>
          <p:spPr bwMode="auto">
            <a:xfrm>
              <a:off x="34920" y="6453153"/>
              <a:ext cx="2809499" cy="2159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prstClr val="white"/>
                </a:solidFill>
                <a:latin typeface="Calibri"/>
              </a:endParaRPr>
            </a:p>
          </p:txBody>
        </p:sp>
        <p:sp>
          <p:nvSpPr>
            <p:cNvPr id="19" name="18 Rectángulo"/>
            <p:cNvSpPr/>
            <p:nvPr/>
          </p:nvSpPr>
          <p:spPr bwMode="auto">
            <a:xfrm rot="16200000">
              <a:off x="-674824" y="5670473"/>
              <a:ext cx="2068689" cy="2174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prstClr val="white"/>
                </a:solidFill>
                <a:latin typeface="Calibri"/>
              </a:endParaRPr>
            </a:p>
          </p:txBody>
        </p:sp>
        <p:sp>
          <p:nvSpPr>
            <p:cNvPr id="20" name="19 Rectángulo"/>
            <p:cNvSpPr/>
            <p:nvPr/>
          </p:nvSpPr>
          <p:spPr bwMode="auto">
            <a:xfrm rot="16200000">
              <a:off x="-36649" y="6021347"/>
              <a:ext cx="1297099" cy="2872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prstClr val="white"/>
                </a:solidFill>
                <a:latin typeface="Calibri"/>
              </a:endParaRPr>
            </a:p>
          </p:txBody>
        </p:sp>
      </p:grpSp>
      <p:sp>
        <p:nvSpPr>
          <p:cNvPr id="14" name="3 Marcador de número de diapositiva"/>
          <p:cNvSpPr>
            <a:spLocks noGrp="1"/>
          </p:cNvSpPr>
          <p:nvPr>
            <p:ph type="sldNum" sz="quarter" idx="12"/>
          </p:nvPr>
        </p:nvSpPr>
        <p:spPr>
          <a:xfrm>
            <a:off x="6057900" y="4767263"/>
            <a:ext cx="1600200" cy="273844"/>
          </a:xfrm>
        </p:spPr>
        <p:txBody>
          <a:bodyPr/>
          <a:lstStyle/>
          <a:p>
            <a:pPr>
              <a:defRPr/>
            </a:pPr>
            <a:fld id="{E075DF1B-80FD-4CB3-B998-B61B3063C59A}" type="slidenum">
              <a:rPr lang="es-CO">
                <a:solidFill>
                  <a:prstClr val="black">
                    <a:tint val="75000"/>
                  </a:prstClr>
                </a:solidFill>
                <a:latin typeface="Calibri"/>
              </a:rPr>
              <a:pPr>
                <a:defRPr/>
              </a:pPr>
              <a:t>35</a:t>
            </a:fld>
            <a:endParaRPr lang="es-CO">
              <a:solidFill>
                <a:prstClr val="black">
                  <a:tint val="75000"/>
                </a:prstClr>
              </a:solidFill>
              <a:latin typeface="Calibri"/>
            </a:endParaRPr>
          </a:p>
        </p:txBody>
      </p:sp>
      <p:sp>
        <p:nvSpPr>
          <p:cNvPr id="2" name="AutoShape 10" descr="data:image/jpeg;base64,/9j/4AAQSkZJRgABAQAAAQABAAD/2wCEAAkGBhQSERQUExQWFBUVFxUYFBgYGBgYFxcVFxQVFBUXFRgaHCYeFxojGRQUHy8gJCcpLCwsFR4xNTAqNSYrLCkBCQoKDgwOGg8PGiwdHBwpKSwsKSwsLCkpKSwpKSwpLCwpLCksLCksLCwpKSwsLCwpLCwsKSwsLCwpLCksNSwsLP/AABEIAMIBBAMBIgACEQEDEQH/xAAcAAABBQEBAQAAAAAAAAAAAAADAQIEBQYABwj/xABFEAABAwICBgcFBQYFAwUAAAABAAIRAyEEMQUSQVFhcQYTIoGRocEyUrHR8AdCcpLhFBYjYoLxFTNTstJDY6I0c4OTs//EABkBAAMBAQEAAAAAAAAAAAAAAAABAgMEBf/EACYRAAICAgEFAAIDAQEAAAAAAAABAhEDEiEEEzFBUWFxFCIysQX/2gAMAwEAAhEDEQA/AM4atkJxQzdNYTOc8OHNabUzKUWHBOxOa/fayBTZMFxjf8ylqOE2k7v0T3sUYkyi4HOx3LjXDtvszfwNlGdrDYQDvC5o1jNzvGVt0qGzSvgRtaRFue1BrVg3Zc/NFq6uqSxpDuJUerTII1jfZuCdvwZpNhn1mwYkm/1wQ21XnID2ZnjuKawgeaIyqYDpsbT8wkytCvraSeDeRcHuhdT0k4Rfb5BTcRTZUHaF9hCq8XR1JtbxI4HckS4tBqukTNjH6581IoY0nMWiZUFjrTFrbUpxV7/BZ7U+CLJ1XSY2CRvyVpVq61Ci7/3G+Dg74PWba8OE2Vlc4MgH/LqtPc9jgfNgWqmFhv8AEGgEXkFc3EB2dt/JUzqhBg/quqV5ngFOzKtl3h8ewkMDRJcDrSco9mMrmEX9sbr6gueGQ5lZ2iNVzYM3HPMbElSu4VHQTIc4eZRd8j2Zpaj73QpUXCYtur2jfinnHNOwkDaIIT7iXkPIYlMJI4hQK+NJsDAm0W/VNdjoGrfmPVJ5viEWTVGxWJDEFmNhu8qvxOI1pkn9Uu434Cxa+OcD9ZJtPGxkY8x4IIIiD+qR2rBgQmI0ODqQ8gG1p2G5GaP1lz3qooVi2uR/MPRTH4k3ab8rK9qHdHHcmtxADoI3d6a+dxQK1Ab4hJzFYU6R3DyK5QH0DPtDvSpWgLXBYesari5vstcWtORslrPgNJaQ52Tc7/V1b4nEaj53tjxkKNWzpnj8WrCeVxdHSlaIfUEgzaPLah4nHFjQGe3nPujaO/0VpGfn4KgxLyHGDv8A9xRHLKXAapD6WPqvY90yQ5ltkGZHKylUXEhzoiDETt5qHQrnq6lxMs+JQaWOcIEiCb2WtyJ4LelWkjZYfG6rsXpM6xkXPwQ6mJdrmDwVhiNBa1GpXk/wiGEQL5Cc/wCbyTV+wZB/xQjJrZO2FLfiixnasTszBNj6jxUvA9EWv6nWqQKrC85dnVjszxlWVXQ1JzH6zgHMphwBi5NOIv8AhCdiM8HumoAAA0ZjYY/ulq1NazvdcCdpgWnvV2GUxTYNa7g0PHuy5wv4FPdoWk9ty4O/hZDY8RVtF4QJqzFvrxYFcMUd69ApdF8O1uqC9183C+RHu8k79x8Mbk1TN87f7EtURqYJlYA3Hht5q30XWD6OJaLHUD/yVGn/AGly0ruheDGfWH+pDwehqFOtqMpmHsqMJNSfaYRETyU6qxaMw1c803DDW17xDHOy3QtJ+yUibUQTs/iH0JU/RuhaADjUYxpMtIDnERtm42WRHhFKJjHVe14fAKbimuNR4azW7bsh/Mdq1NbBYYEhtGl/VUdJ3WhS26Nc9oeynQDpOtrNLo2jVkAq9UxOBiqjXtFw0c3NB8JQXuv69y3lGtVaWhzqTwXBvVtpDWcY9nWAJGYKu9L4QYhoaaQY8D2nsGqD94Q8AHmFXZg/BDTj5PHqjjvTNdeq0tC0g0B3UFwtP8MTfcAYHIKRhOjwfMUmQCQOw28RlLd9u5Jwr0VGn7PI21DESn02Cbm0T/bivYx0VP8ApM/I3/imVOh9Rx7MM/C1n/ApJclanj9KiSey0nda/kptPQjz/mEUW73mPBvtHwXplToFVd7VSqf/AJCPIAIdD7M2tdrFsn+Zzj471aS9g0eeY1jOvGpru7TdZxBaMxYDOI2nfkgPY8VHQ1xhzosfeK9lPR2qdoRB0cq+8PrvUtX6CkeQUhVP/Tf+V3yRW4N8Emi+BmdUx+i9a/d1+148kx3RUO9otPMgqO2FI8o/YnbG/wDk0Ll6qOhtL/t+A9AuT7Yaoy1Po61xIlpIzAc2RzCks6LC0md1wvS8Poqk09lrR/S35KS3DNH0E9R7HmDujLdo+Poo56N0pBFOo7kx59F607DjefFRDoilMkCfNPVBseZVejFMt/yK0bxTd6qM/oRWdJpNeA0TFWk0A7gCADK2uO6PYk1HGmKAZJ1Ze8GOIDTdDp9HMa3bR5dZVEcoarUV9I2fwxFDorjAb4ZsDiR5QiP6O4qOzhwMz2iY8SIngto/o7jTtod9SsfRV+J6G49338KP/tJT1X0N38MczRuJAIdTpBw+6QZPhZS8Lo3GGC7DB05RaIgC4mFoGdBdJWH7VRa20hjSDG2JbmvQsJhAxgbuAFzJPEnaSlKKXhgm35PHsRonGGdXBtF8yQSYyOY3pjuimNeAOqkxMfw2916hXs+u0ODJGs4EgbwIn4hF1FI7Z4xQ+zLEOBlopyR2ddpttIInwTaf2TVvvAG5yrxbZ/0yvaSFSaV6XYXDua2rUhzsgGkmJjZxTUNuEJzryed0/shdF3AHjUk//kpWjvszqUarKjX0ew4HtAuJANwDAgxN4WnqfaRgwSB1hIvZnzIURn2oYdzg1tOoZm/ZHqtH08ly0zNZoy4TK4dB8Tl+0spsnsinT1bbNY7bKxwnQ3s6tWt1lokU2tdz1pMlDqfaKxlupeY/maPRRXfaS4ns0Bfe4n4BZf1NkpEnF9BcOGFzW1HOGVxcjKQBko9R1cNgSwfytA4ZxKrdMfaXiKRbFOjDt+sT8eSqan2p4gz/AJQ3Qz5lbY5qHqyn0c81PeicaOoIDnAc3ZxHjCgvpAnJx7irboj04OIxDaNfVf1lmENAhwvBAzHwXoLcGwGQB4LVZ+KSo5M3R6S/s9jCdG8DR1i6psBABtmIJkraUscBMNi94jM5mykmkNyaKACylJydsqEFBUgQx5OwppxbpjVcimiOKacOOKksCccfdckONPuu8vNFOHEzdIcIOKYEc4/+UpBj/wCQozsGOMc01uBaNiBA/wBvAMEAd48kw6U/l+CKdHt2jPik/wANZ7qLGD/xI7GT9clyINHU/d8DC5AFw1yKHJ5au1VmUM1k0uRdX6lcWBOwBNcnh30U9V2ltOMw5Ac1xkTaN8bVLkkrY1Ft0ieEsKmb0rpETquH5fmuZ0oonY+/AfNZvMvRr2mW7oldrBU7uldAZ64/pQn9NMKBdzvylT3R9plxWqgObZx9oEgSBYG/gnftDRv8D8lTN6b4SJ6wj+l3yT/33wf+r/4v+SXfQdllhjapdTcGawcQdU6s35LxLTWjNKYiqXuwtTs2EMgADKN69XxfTigB2Nd/IQPE/JZTS/S6rUMCWgzAB+JQuq1dRfP4H2FLyjEVNE16NLrMRS1S89nWq6ji233GguI4rtCdE8VWqdYHMw9O5a57xutA9o84VriMeTFptabxByTf2szwscth3lTLqM0v1+zWPTRXgPh+ib3PcKmPawNycASHWBt2hx8FL/cjDff0jUdyYfUlV5qmM9pB5HIp5qyzPtDMbTGa5+7P4jTs/kr9I9CGTLcR1wGTYdTd4kEK00f0I0a5gNR2IpP+8NZrhO8EMyQmvIOXLbY/XmpFOvGYjZmtFOS5tfoTxI0fRno/o7CVBVp1Xl4BANQmBNjbVAyWwp4ym72XtPJwXmX7U21x4i3mkpYls+038wVrqJVbMXgX09UgJqyPRXSg6w0y6Q8dm83G7u+C1crpw5FkjZzTho6HLimE8U0uWpA9IUMuSFyACFJKEXprnoAMmkoWuuLygYQFKgyeK5AF6TIsmyl1+KaHhQULKdrJpulDTsv3oAS3FZH7QKnVsY+Ji0Gw9oZ+K1zm/UrE/ai6aDGjeMvxD5KMitUXB1IzrNItLXOizQDAJvPMpmE0wxwBaHR37e5Veh2atGtO9sd1/VX2Gwwa1gDQLCeUBZQx7N/s6Hl1Ssj4rENALiH5E3hVeExTa1Ivu3gTKvNPtAoPO5jvgVk9HO1cG48D8CsOoTxtV7N8UlONhamlqIAAqa3ISkfiwASGPMAm4gW3qh0Vhr0+Jb8Qtdpm1F/KPEgJ48UJW/hDyNSSryRcLptvVh1QhpOy5Q2aZpV6jabdYmc4gKixNGPAD1KTo2IxjOY+IC5ceOLexc3T4LfHaUFKl1rWExUczVJiLX2ZWyVBV6WPOVNg/MdvNWOnsVHW0YuKxdOzbaO9Z99Nd6gjneSX0lO6UYgn2gOTWj0V1jq73YfXD3ZNNiRaQsstdgKWvgjHuuBHLL0V6L4Q5MrCHHNxPeU39lKnMp28PFMOKaNh8QB8CuLFill5R1vgq8VhoC132UaHo161brqbamo1paHCQDrQTG1UeKYHMkfR3LRfY/UjGVG+9SPk5pW0YuE9ZGWT/LNo/BMo6TplrGgVKUNhoEObItGRgNyWoVD0uGocNW/06oB5O/VoV+fqF1w4k0ccuUmMJTSijvTXFamYw5JpT7JCEACdZK0J700oAYUhCeQkA8UDEj6uuTdVcgCz6wb8lxqBMLSNjvA/JNBJG1SAfrI4rutO/Pmo8wNqcbJgSDU3fEBZnpbQ60NB+7B8yr01Cc1T6VBLp4LDqHrCzXDzIw1XAupsfMEOOe0CwA3cfBWLKwMQcgf0QuldItaI2lo4fdQ8EyI4hVDhL8luNndJKsYR+8tPwWVpujAu/D8VoOl9UfsxA931AWaxJjBOH4B4lcfVO5xR1YFWMZohn8SkOLfJX2mzNIgbXNHmqHRx/jNjZ/xVvpBxLWg++PIE+irE6hJmdXkiUuLMuPMqJox+rimHiPiCuxNKo6oCxr3AG8Ds3/ui0NGVeta7UMDkuSDUVy/Jq+Wd0j/9VVO90+QVXUbZX2kNG1KtRzw3VmMyN3BA/duofvNHifRdbz417MNJP0Z40ytf0WqfwXNN7O9QqjSegXUqeuX61wIiM1M6L14Dhx8nAD4gLoxzU1aMpqvJKpMkN7vEtIHmQpGhy1je21kl2Z1S5oDSMjt1tiYGQCOBHDcnChmSQ60SW35kiQT52WfR5Fq4+0zrmk1T8MidR7ZtBNojidmVo8VYfZg/V0i0e82oPKfRBqNgZ3iIsGxbIDJJ0LfqaTo8XEeLSFGXInlST8CfMWetdKsKX4SqMyBrDmwh3wBUjReK6yhTeNrG+IEHzUmrDmlp2gg8jYqi6HVCKBpnOk97D3H+66nxkX5OBcwL8oZdwTjUTesutTMWUxz0rncEjnoASTuBHNdrJOs4rggBNZNLtll2rzSnfdACFxSpC8LkATC4nM+aSLIVWu1piZPutlzvACyaBVdk0Uxvd2nflBgePcpKHYnEim0ue4NaMyTs4lQ/3hoF4p9YCXRq6ocQS7LtCyJi9AUqzC2sOtn3rgcWgWaeQWV0ZXqYUFzWh1Muc219XUcWw4Ziwm0ZrObkvBpCKfk1VTGOa8NdTcATAdMidlwmY0Ag3uOfql0f0soVANY6p2jMd9pHeEXE0KdSXMgg7Wum/wAFzZpuSpm8IKLKDpDhGuNKRZpJdad0KqNJoyeOE288lpHUnAXMgRGw5qg07QaRLRBi9lCz1wzZQRmOlTCKDjaCWixB28FCdg+sw5bcAarjGcNunaTwutIMxI+asNG0/wCE85dkhc+fLtKLXo6FGo0U+Co02P1i922xbvEZqTjcQ12rqumNYnh2SPVSzSBGSiYmkGsJjOyy/lXFxS8krGk7O6OVJbU/GfgrcUyVQ9EXSyp+Nad9dtJms5uvrHVaJIsLuIO/IeKqGCWXJpEylNQVsazRxMSWjWylzRN4ymUGthoJBzBg9ymNq0arXFslzaR1WuAkEOL5B2kDdvQTpw1KurTpy1xOuLFzwc7/AHQMx5r0pf8Alf1WvD92cq6rl2U2m8POHqjOG6w/pv6LLdHXuc5wH1K32NoiXNnWFxO8GyxfRHDEVXg/dJHhIWXSKri/ReZ+yz1oJ5pwemYkw8jd8kPWOxeRlvd/s7If5RIc9R9EVNTHYd3/AHGeZhOFN5yY49xQGaPr9Y1zaTyWkEQNoMhaYW1Kwl4PdtYfX6qg0W4U8biaex+rUb3i8d5KyOiX4llUVK/WMN5/jUsjnAeZjgrTGdIGsxDK7e0GsLHHWaXOJJsAycpzXsSzJ0/jPPWJq0bp29BdUA2hefaQ6XVy8ubWFNpiGlpdYfiAzQ632nSRDoiNaGNh2+5JgLVZl8J7Mj0brOMJA/ivPh9pQceyKbebifkp374vpw6oxpa54aNWZOtkbmw5q1NMzcGjYud/NCZrH3h4wh1HcR4fqgvqja7w1VqQSiT7w81xqd88/mg9YyIv4EJxc2bA98wkATrCNh8FyYajfqVyVDLWhSa2zABOwW+Se6pfZwuhOrg7+66aKsZT8FIw7xG35fFUWE0BTZhqrGEnWqVH394OtkNzQrnrd5HjKjYPEAax3PfllnPqk1Y7owGIwoLpPcRZwPMIQxVen7FQOA96Q6PxNgnvVtpmlFV7Ij7zeRv8/BVbhaxj+91i/huvwOb0zrttUYSOQcPQ+ae3pjSOYjxHxBHmoGIp7FX1KAOYHgCsZY4PyaKbReYrStCo06pbrEWJDTfkDJSYR1HUDXOEx2oa4AnhayzVfRLIyjxVdU0aPuk+P6LN4I+i+6zYNw1OL1Gi535bNih6R0WHNhlRhz2xyWRqYdw++4ID2u/1HefzWX8SF3Y++/hqdAaJOHaQ+owyZtrH0V5S0jTbZ7wW7W6pIPiLc15o4HbUPmhuYPe8it449ZbJ8mbkpKmj0PA4yjSqmp1gFn6rQHW1gQM8wJQsFpehR1h1msHCHCGgnkdaQvP9RvveSQtbvJ7l1SzTkqcv+GahFeEb1/SLDbz+YegKr26ewrHlzWAEmSZdc77NCyRDeKbI3LkWOMfptvZsKnS2jNqbZ36pJ83oP77Fnsj/AMaYP+0rLA/yrtY7ghY8fwN2aOp07rHIu/O4f7QFDr9Kq783TzLnf7iVT3+oUsMFO7zLtjN3F/8AxVKK9IbyEyjjqvtvcWt2BoaHO5QLDiouNx9SoZc6BkBJgBQ8RiC8kuddDaWjaVerI3DObObkakxg9p5PJROsbxT6bgSAAmlIlyNJ0d6KnFEmk0kN9ok6o4QTn3L0TQfRl1Mg1dVwAhrT2oNrjYEToTo0UsKwEgOd2jOd8h4K9FRuxwPKPmumOP2zmlN+jhJzAQ3CT/ZOc9pzcPL5pvXDYtTI5uVviuaw8TPJDqVQdh8CfRJrTkR3yEDHupnaPMfJckayR7Y8CfMJUAWXWbyuDxGaGX2z8k9rLZjzUFDiUzBP9uA323bjsBSuFrlVhxzWa83h060AASLg3mZCTGVXSTSDH1dUgdkRrCxBPxCpqmFqM/7jN4zhGx3ac54OsNh2983UWnVdT9kgHifKFhKXJtFUhheDke45hRiImQZPkj1S2oO00hwyIy74QDTLRBMgXmPiol44NEyO+SMlDrUXN2WKnON7XR6NSbExq7N+0R4Ed6Iy24G3RQVWqI+itFj6IDHHVnKd+rvHL4LNOxJGxRLG14HF7EauyEB9NW7sIKlMGYM+SBWwjiJjKx322ocHVivmir1EmojEJIWWxdDdSyjVHnOVOqAapUKtkByz+sl04UnFyMZf6SBsJO1SKOCLjAnjuHEnYETC4WG6z+y3ZvP4R6p2IxttUDVbuG3i47Soc3fBpqhH1G0rM7Ttr934B6qEX8EYODk7qglvXkrVADyHBcHqR1YStYp3QxG3CsdA4E1sRSZ7zhPLb5KFqrcfZfozWruqkAhjbc3WHlrJ4ltIjI6R6SGNaABaMpC46vDwCc88PCPVNc87o/L6FeicDOdUb4cP0TOubtn67krjxPkhu7zwJHomIe2sL3HiD5wmtqHKQmgu97zAXXO0d5JPxCBhNWdp8B81yFqne3671yBkTF9P8Gz2S53NzR8TPkquv9pNLZE7I7XjZeTUWBTmNyXPudaxHtejtMirRp1CdU1J1QXATBIgfRzUDSmJNMu9oA3OwAmJkn5JnRTCtfg6Di1pc0O1S4SWnWMwdiZpXDkOLtaZysYtzsr8o53w6MnVx7iSXA8/1TKGLJyHxPonVcGXEkmTuEQhO1mj7o/EXR8IWEkbJhqjjEkDuChuc5t4PNK7GnaWDk43UDE4oE7DxMn4qeR8B3Y4jdO8WPlbySf4htDoPG3HPI3VWal8gFz2ztTS5J2oun6VeASWyCN/ZEbuHBV+JbTc6WgCwtNgdsKC2o5nsko40i0+21pnbEHxCqUbVDU6D4eo5gIBz70Orjd7QfJAL6ZPZc5m6RI8rodUlv3mu4/3Wek14Ze6flAamZhDITxVkwACeCNqtZ7efuj1OQWXakXuhhoFwIA2dw5nYg1qjGZDXdbO7ByH3u+3BEr4zWgey2ch9Z81CqUy4rphHTHTZkk5TDCqXXcZJTOpCPSwsAXT+o4rilPng6KIoohEhG6ob0moN6lzsqgcJQETs7/NJrt3pWKhAF630H0caWFaTnUJcc5jIeQ815lonCGtVa1oLuDQSedl7RQZqMawAgNAGzYI3rv6WPFs5M8uaCahP1813V748T8knVj6t8E0Um7WjnM/FdhzCubBvbvK4vtB+P6pr2gjZ5Jobst4BACOrhpAJF8vqSnHFbAkDeUck4k8uQTATrDuPl81yQ1f5vguSA8Jp1WgKwwsOi8KjIsn0C9tx9dy4nBM792ey9FNIhmHa0kQC6DI3yp2IxzXkhjvZzOQ5SRc8pWE6Gace9wZUa0UwCQ40iYfaLjOdxW6GlWR7bfylo8CtotpUc8lbsp8eZ7XWGR7oE+YCo8fRLjJaTkQX3PHatZ+30ybim4748LRJUfSuHFQdkWztTid3NDViXBjzQG2m3uj0ULEVQDDQ0dwPxVtpDRhbmDJ4fBU9XDkCwIJnITZZal2Q3Ok5ny9E4c/JBqSN4QTV5+KpLkh8kqoc8lDfzClBjoktAG9xsgucwH3jws35nyTkxRVAmUS4w0EngiHChvtu/pbc95yHmuOLJEeyNwsO/ehOSVj4EqYkxDAGDhmebsyoZBUkpqpNEsjwl8E9zE0tToLY1jBN3EJHsM+1benhNLUtUNTYgJBhSXsfEFm68EH9UCFY0NJOGYlGqK3IJa4RNpRGUnESBIHBTxiqJjWYfrepVeox1OKTw07dljmEu3H4PuM032XYETUqmLANHMw74L0Wm4bp5FZLoJhxSwrWwC5xLjBbJkCCRM5LVUTI93n+kreKSRjJ2xz3t90/m/RDGr7viP1TnsHvDw/VNbQE3qHwPzTEc5w91s/hHqE3rDuH13JXMaP+pPd+qC4jabc49U0Ie4lDeXfyd8pKOo3JrO8AlPOJZ7tOeU+qAA9Ydr2fXekUptZu4dzW/JciwPn6m5SReISU8C76/RTcNgCTmuejrv0bXoRVPUkazBDjZxjYLgwtSMISO0GGdzxf80Kk6LFtFsMBLjviPFxELU061YjtsoicpcT6R5p0QweE0Q037U85HKQ4go1TRrnACmI95z7Acm5kojtJspgCq5jHHZrBoPIEouExjHEik4OgAkh0gE7875oEyFj+jTXtHWA1CJ9ns24CVk8b0OY9pdQqOIH3TmDtuD6Lf8A7fSv/EDiLENMkHdqiSh1i0GQ18nZBDTzm3imB43pDRzqboe1525WPeJlV9R5AlrWt5C/ibr2x+kXNdDjRA3a0FZ/Tui8NXOs7qw7aWk356uZU0I8qqPdtMnio5C02M6NuE9WddsmbQ7wOYVRicCWmHAsJymw8SihU0QWJSUrqcbQeRn0TSECvkY5IU4BJCkdjSEMhGITCFa8E3yNDUjmp7UpCQweqigpIToTskcHp7gCMkJOBTEzd9DNLBoAdSZrAAa8Q62QJ5La0sW19pk7j4ry7o/X2Gm03J9tzDfkbeC3OAxBMODQCLQ6sY7rGbLVCL5zOHcm9W3dHcPmm0qznbhuIvPgntLiTJAvbiN/Db4J2B3VsOw/kHzSao3W5IFfR8u1hVcDAFoy1pPC4kIX+FuNV7td0OBAEGQLWiYECb5pWVRKFJnEcoHonM1Nhdxy9UH/AAh5yq1LzmWg+HDJLTwZbJLtYxe/GbCTvPiiwoK6mzaXeAPolSFrhbWA5k/NKmKjyas0bkfAtG7cuXLE3RudDUxAsPBabDUwcwDzEpVyCWNxWGYS2WtPcOKIymGmwA5CFy5NCkCwdMCo4gAEzJA4rO9K8U8ZPcO2Np3FcuR7GXeCpA02kgExnF8lGzZf6uuXIGV/SJgFIuAAcIgixz3rN4Ma+sH9oX9q/wAUq5JjXgpNM0GteA1obJMwAJyzhUbrN7/RcuSMiRotgJMifoqCM1y5MQbGMAIgRYJuIaNRlswZ8Vy5NEvyAalK5cpKOShIuQAqVcuQBN0dmebfivRdHi1M7TYneJFjwXLlpElF/h/ZajB11y5WMR/qU15y5eq5ckAPWSHNIuVCYqRcuSA//9k="/>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s-CO">
              <a:solidFill>
                <a:prstClr val="black"/>
              </a:solidFill>
              <a:latin typeface="Calibri"/>
            </a:endParaRPr>
          </a:p>
        </p:txBody>
      </p:sp>
      <p:sp>
        <p:nvSpPr>
          <p:cNvPr id="8" name="AutoShape 12" descr="data:image/jpeg;base64,/9j/4AAQSkZJRgABAQAAAQABAAD/2wCEAAkGBhQSERQUExQWFBUVFxUYFBgYGBgYFxcVFxQVFBUXFRgaHCYeFxojGRQUHy8gJCcpLCwsFR4xNTAqNSYrLCkBCQoKDgwOGg8PGiwdHBwpKSwsKSwsLCkpKSwpKSwpLCwpLCksLCksLCwpKSwsLCwpLCwsKSwsLCwpLCksNSwsLP/AABEIAMIBBAMBIgACEQEDEQH/xAAcAAABBQEBAQAAAAAAAAAAAAADAQIEBQYABwj/xABFEAABAwICBgcFBQYFAwUAAAABAAIRAyEEMQUSQVFhcQYTIoGRocEyUrHR8AdCcpLhFBYjYoLxFTNTstJDY6I0c4OTs//EABkBAAMBAQEAAAAAAAAAAAAAAAABAgMEBf/EACYRAAICAgEFAAIDAQEAAAAAAAABAhEDEiEEEzFBUWFxFCIysQX/2gAMAwEAAhEDEQA/AM4atkJxQzdNYTOc8OHNabUzKUWHBOxOa/fayBTZMFxjf8ylqOE2k7v0T3sUYkyi4HOx3LjXDtvszfwNlGdrDYQDvC5o1jNzvGVt0qGzSvgRtaRFue1BrVg3Zc/NFq6uqSxpDuJUerTII1jfZuCdvwZpNhn1mwYkm/1wQ21XnID2ZnjuKawgeaIyqYDpsbT8wkytCvraSeDeRcHuhdT0k4Rfb5BTcRTZUHaF9hCq8XR1JtbxI4HckS4tBqukTNjH6581IoY0nMWiZUFjrTFrbUpxV7/BZ7U+CLJ1XSY2CRvyVpVq61Ci7/3G+Dg74PWba8OE2Vlc4MgH/LqtPc9jgfNgWqmFhv8AEGgEXkFc3EB2dt/JUzqhBg/quqV5ngFOzKtl3h8ewkMDRJcDrSco9mMrmEX9sbr6gueGQ5lZ2iNVzYM3HPMbElSu4VHQTIc4eZRd8j2Zpaj73QpUXCYtur2jfinnHNOwkDaIIT7iXkPIYlMJI4hQK+NJsDAm0W/VNdjoGrfmPVJ5viEWTVGxWJDEFmNhu8qvxOI1pkn9Uu434Cxa+OcD9ZJtPGxkY8x4IIIiD+qR2rBgQmI0ODqQ8gG1p2G5GaP1lz3qooVi2uR/MPRTH4k3ab8rK9qHdHHcmtxADoI3d6a+dxQK1Ab4hJzFYU6R3DyK5QH0DPtDvSpWgLXBYesari5vstcWtORslrPgNJaQ52Tc7/V1b4nEaj53tjxkKNWzpnj8WrCeVxdHSlaIfUEgzaPLah4nHFjQGe3nPujaO/0VpGfn4KgxLyHGDv8A9xRHLKXAapD6WPqvY90yQ5ltkGZHKylUXEhzoiDETt5qHQrnq6lxMs+JQaWOcIEiCb2WtyJ4LelWkjZYfG6rsXpM6xkXPwQ6mJdrmDwVhiNBa1GpXk/wiGEQL5Cc/wCbyTV+wZB/xQjJrZO2FLfiixnasTszBNj6jxUvA9EWv6nWqQKrC85dnVjszxlWVXQ1JzH6zgHMphwBi5NOIv8AhCdiM8HumoAAA0ZjYY/ulq1NazvdcCdpgWnvV2GUxTYNa7g0PHuy5wv4FPdoWk9ty4O/hZDY8RVtF4QJqzFvrxYFcMUd69ApdF8O1uqC9183C+RHu8k79x8Mbk1TN87f7EtURqYJlYA3Hht5q30XWD6OJaLHUD/yVGn/AGly0ruheDGfWH+pDwehqFOtqMpmHsqMJNSfaYRETyU6qxaMw1c803DDW17xDHOy3QtJ+yUibUQTs/iH0JU/RuhaADjUYxpMtIDnERtm42WRHhFKJjHVe14fAKbimuNR4azW7bsh/Mdq1NbBYYEhtGl/VUdJ3WhS26Nc9oeynQDpOtrNLo2jVkAq9UxOBiqjXtFw0c3NB8JQXuv69y3lGtVaWhzqTwXBvVtpDWcY9nWAJGYKu9L4QYhoaaQY8D2nsGqD94Q8AHmFXZg/BDTj5PHqjjvTNdeq0tC0g0B3UFwtP8MTfcAYHIKRhOjwfMUmQCQOw28RlLd9u5Jwr0VGn7PI21DESn02Cbm0T/bivYx0VP8ApM/I3/imVOh9Rx7MM/C1n/ApJclanj9KiSey0nda/kptPQjz/mEUW73mPBvtHwXplToFVd7VSqf/AJCPIAIdD7M2tdrFsn+Zzj471aS9g0eeY1jOvGpru7TdZxBaMxYDOI2nfkgPY8VHQ1xhzosfeK9lPR2qdoRB0cq+8PrvUtX6CkeQUhVP/Tf+V3yRW4N8Emi+BmdUx+i9a/d1+148kx3RUO9otPMgqO2FI8o/YnbG/wDk0Ll6qOhtL/t+A9AuT7Yaoy1Po61xIlpIzAc2RzCks6LC0md1wvS8Poqk09lrR/S35KS3DNH0E9R7HmDujLdo+Poo56N0pBFOo7kx59F607DjefFRDoilMkCfNPVBseZVejFMt/yK0bxTd6qM/oRWdJpNeA0TFWk0A7gCADK2uO6PYk1HGmKAZJ1Ze8GOIDTdDp9HMa3bR5dZVEcoarUV9I2fwxFDorjAb4ZsDiR5QiP6O4qOzhwMz2iY8SIngto/o7jTtod9SsfRV+J6G49338KP/tJT1X0N38MczRuJAIdTpBw+6QZPhZS8Lo3GGC7DB05RaIgC4mFoGdBdJWH7VRa20hjSDG2JbmvQsJhAxgbuAFzJPEnaSlKKXhgm35PHsRonGGdXBtF8yQSYyOY3pjuimNeAOqkxMfw2916hXs+u0ODJGs4EgbwIn4hF1FI7Z4xQ+zLEOBlopyR2ddpttIInwTaf2TVvvAG5yrxbZ/0yvaSFSaV6XYXDua2rUhzsgGkmJjZxTUNuEJzryed0/shdF3AHjUk//kpWjvszqUarKjX0ew4HtAuJANwDAgxN4WnqfaRgwSB1hIvZnzIURn2oYdzg1tOoZm/ZHqtH08ly0zNZoy4TK4dB8Tl+0spsnsinT1bbNY7bKxwnQ3s6tWt1lokU2tdz1pMlDqfaKxlupeY/maPRRXfaS4ns0Bfe4n4BZf1NkpEnF9BcOGFzW1HOGVxcjKQBko9R1cNgSwfytA4ZxKrdMfaXiKRbFOjDt+sT8eSqan2p4gz/AJQ3Qz5lbY5qHqyn0c81PeicaOoIDnAc3ZxHjCgvpAnJx7irboj04OIxDaNfVf1lmENAhwvBAzHwXoLcGwGQB4LVZ+KSo5M3R6S/s9jCdG8DR1i6psBABtmIJkraUscBMNi94jM5mykmkNyaKACylJydsqEFBUgQx5OwppxbpjVcimiOKacOOKksCccfdckONPuu8vNFOHEzdIcIOKYEc4/+UpBj/wCQozsGOMc01uBaNiBA/wBvAMEAd48kw6U/l+CKdHt2jPik/wANZ7qLGD/xI7GT9clyINHU/d8DC5AFw1yKHJ5au1VmUM1k0uRdX6lcWBOwBNcnh30U9V2ltOMw5Ac1xkTaN8bVLkkrY1Ft0ieEsKmb0rpETquH5fmuZ0oonY+/AfNZvMvRr2mW7oldrBU7uldAZ64/pQn9NMKBdzvylT3R9plxWqgObZx9oEgSBYG/gnftDRv8D8lTN6b4SJ6wj+l3yT/33wf+r/4v+SXfQdllhjapdTcGawcQdU6s35LxLTWjNKYiqXuwtTs2EMgADKN69XxfTigB2Nd/IQPE/JZTS/S6rUMCWgzAB+JQuq1dRfP4H2FLyjEVNE16NLrMRS1S89nWq6ji233GguI4rtCdE8VWqdYHMw9O5a57xutA9o84VriMeTFptabxByTf2szwscth3lTLqM0v1+zWPTRXgPh+ib3PcKmPawNycASHWBt2hx8FL/cjDff0jUdyYfUlV5qmM9pB5HIp5qyzPtDMbTGa5+7P4jTs/kr9I9CGTLcR1wGTYdTd4kEK00f0I0a5gNR2IpP+8NZrhO8EMyQmvIOXLbY/XmpFOvGYjZmtFOS5tfoTxI0fRno/o7CVBVp1Xl4BANQmBNjbVAyWwp4ym72XtPJwXmX7U21x4i3mkpYls+038wVrqJVbMXgX09UgJqyPRXSg6w0y6Q8dm83G7u+C1crpw5FkjZzTho6HLimE8U0uWpA9IUMuSFyACFJKEXprnoAMmkoWuuLygYQFKgyeK5AF6TIsmyl1+KaHhQULKdrJpulDTsv3oAS3FZH7QKnVsY+Ji0Gw9oZ+K1zm/UrE/ai6aDGjeMvxD5KMitUXB1IzrNItLXOizQDAJvPMpmE0wxwBaHR37e5Veh2atGtO9sd1/VX2Gwwa1gDQLCeUBZQx7N/s6Hl1Ssj4rENALiH5E3hVeExTa1Ivu3gTKvNPtAoPO5jvgVk9HO1cG48D8CsOoTxtV7N8UlONhamlqIAAqa3ISkfiwASGPMAm4gW3qh0Vhr0+Jb8Qtdpm1F/KPEgJ48UJW/hDyNSSryRcLptvVh1QhpOy5Q2aZpV6jabdYmc4gKixNGPAD1KTo2IxjOY+IC5ceOLexc3T4LfHaUFKl1rWExUczVJiLX2ZWyVBV6WPOVNg/MdvNWOnsVHW0YuKxdOzbaO9Z99Nd6gjneSX0lO6UYgn2gOTWj0V1jq73YfXD3ZNNiRaQsstdgKWvgjHuuBHLL0V6L4Q5MrCHHNxPeU39lKnMp28PFMOKaNh8QB8CuLFill5R1vgq8VhoC132UaHo161brqbamo1paHCQDrQTG1UeKYHMkfR3LRfY/UjGVG+9SPk5pW0YuE9ZGWT/LNo/BMo6TplrGgVKUNhoEObItGRgNyWoVD0uGocNW/06oB5O/VoV+fqF1w4k0ccuUmMJTSijvTXFamYw5JpT7JCEACdZK0J700oAYUhCeQkA8UDEj6uuTdVcgCz6wb8lxqBMLSNjvA/JNBJG1SAfrI4rutO/Pmo8wNqcbJgSDU3fEBZnpbQ60NB+7B8yr01Cc1T6VBLp4LDqHrCzXDzIw1XAupsfMEOOe0CwA3cfBWLKwMQcgf0QuldItaI2lo4fdQ8EyI4hVDhL8luNndJKsYR+8tPwWVpujAu/D8VoOl9UfsxA931AWaxJjBOH4B4lcfVO5xR1YFWMZohn8SkOLfJX2mzNIgbXNHmqHRx/jNjZ/xVvpBxLWg++PIE+irE6hJmdXkiUuLMuPMqJox+rimHiPiCuxNKo6oCxr3AG8Ds3/ui0NGVeta7UMDkuSDUVy/Jq+Wd0j/9VVO90+QVXUbZX2kNG1KtRzw3VmMyN3BA/duofvNHifRdbz417MNJP0Z40ytf0WqfwXNN7O9QqjSegXUqeuX61wIiM1M6L14Dhx8nAD4gLoxzU1aMpqvJKpMkN7vEtIHmQpGhy1je21kl2Z1S5oDSMjt1tiYGQCOBHDcnChmSQ60SW35kiQT52WfR5Fq4+0zrmk1T8MidR7ZtBNojidmVo8VYfZg/V0i0e82oPKfRBqNgZ3iIsGxbIDJJ0LfqaTo8XEeLSFGXInlST8CfMWetdKsKX4SqMyBrDmwh3wBUjReK6yhTeNrG+IEHzUmrDmlp2gg8jYqi6HVCKBpnOk97D3H+66nxkX5OBcwL8oZdwTjUTesutTMWUxz0rncEjnoASTuBHNdrJOs4rggBNZNLtll2rzSnfdACFxSpC8LkATC4nM+aSLIVWu1piZPutlzvACyaBVdk0Uxvd2nflBgePcpKHYnEim0ue4NaMyTs4lQ/3hoF4p9YCXRq6ocQS7LtCyJi9AUqzC2sOtn3rgcWgWaeQWV0ZXqYUFzWh1Muc219XUcWw4Ziwm0ZrObkvBpCKfk1VTGOa8NdTcATAdMidlwmY0Ag3uOfql0f0soVANY6p2jMd9pHeEXE0KdSXMgg7Wum/wAFzZpuSpm8IKLKDpDhGuNKRZpJdad0KqNJoyeOE288lpHUnAXMgRGw5qg07QaRLRBi9lCz1wzZQRmOlTCKDjaCWixB28FCdg+sw5bcAarjGcNunaTwutIMxI+asNG0/wCE85dkhc+fLtKLXo6FGo0U+Co02P1i922xbvEZqTjcQ12rqumNYnh2SPVSzSBGSiYmkGsJjOyy/lXFxS8krGk7O6OVJbU/GfgrcUyVQ9EXSyp+Nad9dtJms5uvrHVaJIsLuIO/IeKqGCWXJpEylNQVsazRxMSWjWylzRN4ymUGthoJBzBg9ymNq0arXFslzaR1WuAkEOL5B2kDdvQTpw1KurTpy1xOuLFzwc7/AHQMx5r0pf8Alf1WvD92cq6rl2U2m8POHqjOG6w/pv6LLdHXuc5wH1K32NoiXNnWFxO8GyxfRHDEVXg/dJHhIWXSKri/ReZ+yz1oJ5pwemYkw8jd8kPWOxeRlvd/s7If5RIc9R9EVNTHYd3/AHGeZhOFN5yY49xQGaPr9Y1zaTyWkEQNoMhaYW1Kwl4PdtYfX6qg0W4U8biaex+rUb3i8d5KyOiX4llUVK/WMN5/jUsjnAeZjgrTGdIGsxDK7e0GsLHHWaXOJJsAycpzXsSzJ0/jPPWJq0bp29BdUA2hefaQ6XVy8ubWFNpiGlpdYfiAzQ632nSRDoiNaGNh2+5JgLVZl8J7Mj0brOMJA/ivPh9pQceyKbebifkp374vpw6oxpa54aNWZOtkbmw5q1NMzcGjYud/NCZrH3h4wh1HcR4fqgvqja7w1VqQSiT7w81xqd88/mg9YyIv4EJxc2bA98wkATrCNh8FyYajfqVyVDLWhSa2zABOwW+Se6pfZwuhOrg7+66aKsZT8FIw7xG35fFUWE0BTZhqrGEnWqVH394OtkNzQrnrd5HjKjYPEAax3PfllnPqk1Y7owGIwoLpPcRZwPMIQxVen7FQOA96Q6PxNgnvVtpmlFV7Ij7zeRv8/BVbhaxj+91i/huvwOb0zrttUYSOQcPQ+ae3pjSOYjxHxBHmoGIp7FX1KAOYHgCsZY4PyaKbReYrStCo06pbrEWJDTfkDJSYR1HUDXOEx2oa4AnhayzVfRLIyjxVdU0aPuk+P6LN4I+i+6zYNw1OL1Gi535bNih6R0WHNhlRhz2xyWRqYdw++4ID2u/1HefzWX8SF3Y++/hqdAaJOHaQ+owyZtrH0V5S0jTbZ7wW7W6pIPiLc15o4HbUPmhuYPe8it449ZbJ8mbkpKmj0PA4yjSqmp1gFn6rQHW1gQM8wJQsFpehR1h1msHCHCGgnkdaQvP9RvveSQtbvJ7l1SzTkqcv+GahFeEb1/SLDbz+YegKr26ewrHlzWAEmSZdc77NCyRDeKbI3LkWOMfptvZsKnS2jNqbZ36pJ83oP77Fnsj/AMaYP+0rLA/yrtY7ghY8fwN2aOp07rHIu/O4f7QFDr9Kq783TzLnf7iVT3+oUsMFO7zLtjN3F/8AxVKK9IbyEyjjqvtvcWt2BoaHO5QLDiouNx9SoZc6BkBJgBQ8RiC8kuddDaWjaVerI3DObObkakxg9p5PJROsbxT6bgSAAmlIlyNJ0d6KnFEmk0kN9ok6o4QTn3L0TQfRl1Mg1dVwAhrT2oNrjYEToTo0UsKwEgOd2jOd8h4K9FRuxwPKPmumOP2zmlN+jhJzAQ3CT/ZOc9pzcPL5pvXDYtTI5uVviuaw8TPJDqVQdh8CfRJrTkR3yEDHupnaPMfJckayR7Y8CfMJUAWXWbyuDxGaGX2z8k9rLZjzUFDiUzBP9uA323bjsBSuFrlVhxzWa83h060AASLg3mZCTGVXSTSDH1dUgdkRrCxBPxCpqmFqM/7jN4zhGx3ac54OsNh2983UWnVdT9kgHifKFhKXJtFUhheDke45hRiImQZPkj1S2oO00hwyIy74QDTLRBMgXmPiol44NEyO+SMlDrUXN2WKnON7XR6NSbExq7N+0R4Ed6Iy24G3RQVWqI+itFj6IDHHVnKd+rvHL4LNOxJGxRLG14HF7EauyEB9NW7sIKlMGYM+SBWwjiJjKx322ocHVivmir1EmojEJIWWxdDdSyjVHnOVOqAapUKtkByz+sl04UnFyMZf6SBsJO1SKOCLjAnjuHEnYETC4WG6z+y3ZvP4R6p2IxttUDVbuG3i47Soc3fBpqhH1G0rM7Ttr934B6qEX8EYODk7qglvXkrVADyHBcHqR1YStYp3QxG3CsdA4E1sRSZ7zhPLb5KFqrcfZfozWruqkAhjbc3WHlrJ4ltIjI6R6SGNaABaMpC46vDwCc88PCPVNc87o/L6FeicDOdUb4cP0TOubtn67krjxPkhu7zwJHomIe2sL3HiD5wmtqHKQmgu97zAXXO0d5JPxCBhNWdp8B81yFqne3671yBkTF9P8Gz2S53NzR8TPkquv9pNLZE7I7XjZeTUWBTmNyXPudaxHtejtMirRp1CdU1J1QXATBIgfRzUDSmJNMu9oA3OwAmJkn5JnRTCtfg6Di1pc0O1S4SWnWMwdiZpXDkOLtaZysYtzsr8o53w6MnVx7iSXA8/1TKGLJyHxPonVcGXEkmTuEQhO1mj7o/EXR8IWEkbJhqjjEkDuChuc5t4PNK7GnaWDk43UDE4oE7DxMn4qeR8B3Y4jdO8WPlbySf4htDoPG3HPI3VWal8gFz2ztTS5J2oun6VeASWyCN/ZEbuHBV+JbTc6WgCwtNgdsKC2o5nsko40i0+21pnbEHxCqUbVDU6D4eo5gIBz70Orjd7QfJAL6ZPZc5m6RI8rodUlv3mu4/3Wek14Ze6flAamZhDITxVkwACeCNqtZ7efuj1OQWXakXuhhoFwIA2dw5nYg1qjGZDXdbO7ByH3u+3BEr4zWgey2ch9Z81CqUy4rphHTHTZkk5TDCqXXcZJTOpCPSwsAXT+o4rilPng6KIoohEhG6ob0moN6lzsqgcJQETs7/NJrt3pWKhAF630H0caWFaTnUJcc5jIeQ815lonCGtVa1oLuDQSedl7RQZqMawAgNAGzYI3rv6WPFs5M8uaCahP1813V748T8knVj6t8E0Um7WjnM/FdhzCubBvbvK4vtB+P6pr2gjZ5Jobst4BACOrhpAJF8vqSnHFbAkDeUck4k8uQTATrDuPl81yQ1f5vguSA8Jp1WgKwwsOi8KjIsn0C9tx9dy4nBM792ey9FNIhmHa0kQC6DI3yp2IxzXkhjvZzOQ5SRc8pWE6Gace9wZUa0UwCQ40iYfaLjOdxW6GlWR7bfylo8CtotpUc8lbsp8eZ7XWGR7oE+YCo8fRLjJaTkQX3PHatZ+30ybim4748LRJUfSuHFQdkWztTid3NDViXBjzQG2m3uj0ULEVQDDQ0dwPxVtpDRhbmDJ4fBU9XDkCwIJnITZZal2Q3Ok5ny9E4c/JBqSN4QTV5+KpLkh8kqoc8lDfzClBjoktAG9xsgucwH3jws35nyTkxRVAmUS4w0EngiHChvtu/pbc95yHmuOLJEeyNwsO/ehOSVj4EqYkxDAGDhmebsyoZBUkpqpNEsjwl8E9zE0tToLY1jBN3EJHsM+1benhNLUtUNTYgJBhSXsfEFm68EH9UCFY0NJOGYlGqK3IJa4RNpRGUnESBIHBTxiqJjWYfrepVeox1OKTw07dljmEu3H4PuM032XYETUqmLANHMw74L0Wm4bp5FZLoJhxSwrWwC5xLjBbJkCCRM5LVUTI93n+kreKSRjJ2xz3t90/m/RDGr7viP1TnsHvDw/VNbQE3qHwPzTEc5w91s/hHqE3rDuH13JXMaP+pPd+qC4jabc49U0Ie4lDeXfyd8pKOo3JrO8AlPOJZ7tOeU+qAA9Ydr2fXekUptZu4dzW/JciwPn6m5SReISU8C76/RTcNgCTmuejrv0bXoRVPUkazBDjZxjYLgwtSMISO0GGdzxf80Kk6LFtFsMBLjviPFxELU061YjtsoicpcT6R5p0QweE0Q037U85HKQ4go1TRrnACmI95z7Acm5kojtJspgCq5jHHZrBoPIEouExjHEik4OgAkh0gE7875oEyFj+jTXtHWA1CJ9ns24CVk8b0OY9pdQqOIH3TmDtuD6Lf8A7fSv/EDiLENMkHdqiSh1i0GQ18nZBDTzm3imB43pDRzqboe1525WPeJlV9R5AlrWt5C/ibr2x+kXNdDjRA3a0FZ/Tui8NXOs7qw7aWk356uZU0I8qqPdtMnio5C02M6NuE9WddsmbQ7wOYVRicCWmHAsJymw8SihU0QWJSUrqcbQeRn0TSECvkY5IU4BJCkdjSEMhGITCFa8E3yNDUjmp7UpCQweqigpIToTskcHp7gCMkJOBTEzd9DNLBoAdSZrAAa8Q62QJ5La0sW19pk7j4ry7o/X2Gm03J9tzDfkbeC3OAxBMODQCLQ6sY7rGbLVCL5zOHcm9W3dHcPmm0qznbhuIvPgntLiTJAvbiN/Db4J2B3VsOw/kHzSao3W5IFfR8u1hVcDAFoy1pPC4kIX+FuNV7td0OBAEGQLWiYECb5pWVRKFJnEcoHonM1Nhdxy9UH/AAh5yq1LzmWg+HDJLTwZbJLtYxe/GbCTvPiiwoK6mzaXeAPolSFrhbWA5k/NKmKjyas0bkfAtG7cuXLE3RudDUxAsPBabDUwcwDzEpVyCWNxWGYS2WtPcOKIymGmwA5CFy5NCkCwdMCo4gAEzJA4rO9K8U8ZPcO2Np3FcuR7GXeCpA02kgExnF8lGzZf6uuXIGV/SJgFIuAAcIgixz3rN4Ma+sH9oX9q/wAUq5JjXgpNM0GteA1obJMwAJyzhUbrN7/RcuSMiRotgJMifoqCM1y5MQbGMAIgRYJuIaNRlswZ8Vy5NEvyAalK5cpKOShIuQAqVcuQBN0dmebfivRdHi1M7TYneJFjwXLlpElF/h/ZajB11y5WMR/qU15y5eq5ckAPWSHNIuVCYqRcuSA//9k="/>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s-CO">
              <a:solidFill>
                <a:prstClr val="black"/>
              </a:solidFill>
              <a:latin typeface="Calibri"/>
            </a:endParaRPr>
          </a:p>
        </p:txBody>
      </p:sp>
      <p:sp>
        <p:nvSpPr>
          <p:cNvPr id="9" name="AutoShape 14" descr="data:image/jpeg;base64,/9j/4AAQSkZJRgABAQAAAQABAAD/2wCEAAkGBhQSERQUExQWFBUVFxUYFBgYGBgYFxcVFxQVFBUXFRgaHCYeFxojGRQUHy8gJCcpLCwsFR4xNTAqNSYrLCkBCQoKDgwOGg8PGiwdHBwpKSwsKSwsLCkpKSwpKSwpLCwpLCksLCksLCwpKSwsLCwpLCwsKSwsLCwpLCksNSwsLP/AABEIAMIBBAMBIgACEQEDEQH/xAAcAAABBQEBAQAAAAAAAAAAAAADAQIEBQYABwj/xABFEAABAwICBgcFBQYFAwUAAAABAAIRAyEEMQUSQVFhcQYTIoGRocEyUrHR8AdCcpLhFBYjYoLxFTNTstJDY6I0c4OTs//EABkBAAMBAQEAAAAAAAAAAAAAAAABAgMEBf/EACYRAAICAgEFAAIDAQEAAAAAAAABAhEDEiEEEzFBUWFxFCIysQX/2gAMAwEAAhEDEQA/AM4atkJxQzdNYTOc8OHNabUzKUWHBOxOa/fayBTZMFxjf8ylqOE2k7v0T3sUYkyi4HOx3LjXDtvszfwNlGdrDYQDvC5o1jNzvGVt0qGzSvgRtaRFue1BrVg3Zc/NFq6uqSxpDuJUerTII1jfZuCdvwZpNhn1mwYkm/1wQ21XnID2ZnjuKawgeaIyqYDpsbT8wkytCvraSeDeRcHuhdT0k4Rfb5BTcRTZUHaF9hCq8XR1JtbxI4HckS4tBqukTNjH6581IoY0nMWiZUFjrTFrbUpxV7/BZ7U+CLJ1XSY2CRvyVpVq61Ci7/3G+Dg74PWba8OE2Vlc4MgH/LqtPc9jgfNgWqmFhv8AEGgEXkFc3EB2dt/JUzqhBg/quqV5ngFOzKtl3h8ewkMDRJcDrSco9mMrmEX9sbr6gueGQ5lZ2iNVzYM3HPMbElSu4VHQTIc4eZRd8j2Zpaj73QpUXCYtur2jfinnHNOwkDaIIT7iXkPIYlMJI4hQK+NJsDAm0W/VNdjoGrfmPVJ5viEWTVGxWJDEFmNhu8qvxOI1pkn9Uu434Cxa+OcD9ZJtPGxkY8x4IIIiD+qR2rBgQmI0ODqQ8gG1p2G5GaP1lz3qooVi2uR/MPRTH4k3ab8rK9qHdHHcmtxADoI3d6a+dxQK1Ab4hJzFYU6R3DyK5QH0DPtDvSpWgLXBYesari5vstcWtORslrPgNJaQ52Tc7/V1b4nEaj53tjxkKNWzpnj8WrCeVxdHSlaIfUEgzaPLah4nHFjQGe3nPujaO/0VpGfn4KgxLyHGDv8A9xRHLKXAapD6WPqvY90yQ5ltkGZHKylUXEhzoiDETt5qHQrnq6lxMs+JQaWOcIEiCb2WtyJ4LelWkjZYfG6rsXpM6xkXPwQ6mJdrmDwVhiNBa1GpXk/wiGEQL5Cc/wCbyTV+wZB/xQjJrZO2FLfiixnasTszBNj6jxUvA9EWv6nWqQKrC85dnVjszxlWVXQ1JzH6zgHMphwBi5NOIv8AhCdiM8HumoAAA0ZjYY/ulq1NazvdcCdpgWnvV2GUxTYNa7g0PHuy5wv4FPdoWk9ty4O/hZDY8RVtF4QJqzFvrxYFcMUd69ApdF8O1uqC9183C+RHu8k79x8Mbk1TN87f7EtURqYJlYA3Hht5q30XWD6OJaLHUD/yVGn/AGly0ruheDGfWH+pDwehqFOtqMpmHsqMJNSfaYRETyU6qxaMw1c803DDW17xDHOy3QtJ+yUibUQTs/iH0JU/RuhaADjUYxpMtIDnERtm42WRHhFKJjHVe14fAKbimuNR4azW7bsh/Mdq1NbBYYEhtGl/VUdJ3WhS26Nc9oeynQDpOtrNLo2jVkAq9UxOBiqjXtFw0c3NB8JQXuv69y3lGtVaWhzqTwXBvVtpDWcY9nWAJGYKu9L4QYhoaaQY8D2nsGqD94Q8AHmFXZg/BDTj5PHqjjvTNdeq0tC0g0B3UFwtP8MTfcAYHIKRhOjwfMUmQCQOw28RlLd9u5Jwr0VGn7PI21DESn02Cbm0T/bivYx0VP8ApM/I3/imVOh9Rx7MM/C1n/ApJclanj9KiSey0nda/kptPQjz/mEUW73mPBvtHwXplToFVd7VSqf/AJCPIAIdD7M2tdrFsn+Zzj471aS9g0eeY1jOvGpru7TdZxBaMxYDOI2nfkgPY8VHQ1xhzosfeK9lPR2qdoRB0cq+8PrvUtX6CkeQUhVP/Tf+V3yRW4N8Emi+BmdUx+i9a/d1+148kx3RUO9otPMgqO2FI8o/YnbG/wDk0Ll6qOhtL/t+A9AuT7Yaoy1Po61xIlpIzAc2RzCks6LC0md1wvS8Poqk09lrR/S35KS3DNH0E9R7HmDujLdo+Poo56N0pBFOo7kx59F607DjefFRDoilMkCfNPVBseZVejFMt/yK0bxTd6qM/oRWdJpNeA0TFWk0A7gCADK2uO6PYk1HGmKAZJ1Ze8GOIDTdDp9HMa3bR5dZVEcoarUV9I2fwxFDorjAb4ZsDiR5QiP6O4qOzhwMz2iY8SIngto/o7jTtod9SsfRV+J6G49338KP/tJT1X0N38MczRuJAIdTpBw+6QZPhZS8Lo3GGC7DB05RaIgC4mFoGdBdJWH7VRa20hjSDG2JbmvQsJhAxgbuAFzJPEnaSlKKXhgm35PHsRonGGdXBtF8yQSYyOY3pjuimNeAOqkxMfw2916hXs+u0ODJGs4EgbwIn4hF1FI7Z4xQ+zLEOBlopyR2ddpttIInwTaf2TVvvAG5yrxbZ/0yvaSFSaV6XYXDua2rUhzsgGkmJjZxTUNuEJzryed0/shdF3AHjUk//kpWjvszqUarKjX0ew4HtAuJANwDAgxN4WnqfaRgwSB1hIvZnzIURn2oYdzg1tOoZm/ZHqtH08ly0zNZoy4TK4dB8Tl+0spsnsinT1bbNY7bKxwnQ3s6tWt1lokU2tdz1pMlDqfaKxlupeY/maPRRXfaS4ns0Bfe4n4BZf1NkpEnF9BcOGFzW1HOGVxcjKQBko9R1cNgSwfytA4ZxKrdMfaXiKRbFOjDt+sT8eSqan2p4gz/AJQ3Qz5lbY5qHqyn0c81PeicaOoIDnAc3ZxHjCgvpAnJx7irboj04OIxDaNfVf1lmENAhwvBAzHwXoLcGwGQB4LVZ+KSo5M3R6S/s9jCdG8DR1i6psBABtmIJkraUscBMNi94jM5mykmkNyaKACylJydsqEFBUgQx5OwppxbpjVcimiOKacOOKksCccfdckONPuu8vNFOHEzdIcIOKYEc4/+UpBj/wCQozsGOMc01uBaNiBA/wBvAMEAd48kw6U/l+CKdHt2jPik/wANZ7qLGD/xI7GT9clyINHU/d8DC5AFw1yKHJ5au1VmUM1k0uRdX6lcWBOwBNcnh30U9V2ltOMw5Ac1xkTaN8bVLkkrY1Ft0ieEsKmb0rpETquH5fmuZ0oonY+/AfNZvMvRr2mW7oldrBU7uldAZ64/pQn9NMKBdzvylT3R9plxWqgObZx9oEgSBYG/gnftDRv8D8lTN6b4SJ6wj+l3yT/33wf+r/4v+SXfQdllhjapdTcGawcQdU6s35LxLTWjNKYiqXuwtTs2EMgADKN69XxfTigB2Nd/IQPE/JZTS/S6rUMCWgzAB+JQuq1dRfP4H2FLyjEVNE16NLrMRS1S89nWq6ji233GguI4rtCdE8VWqdYHMw9O5a57xutA9o84VriMeTFptabxByTf2szwscth3lTLqM0v1+zWPTRXgPh+ib3PcKmPawNycASHWBt2hx8FL/cjDff0jUdyYfUlV5qmM9pB5HIp5qyzPtDMbTGa5+7P4jTs/kr9I9CGTLcR1wGTYdTd4kEK00f0I0a5gNR2IpP+8NZrhO8EMyQmvIOXLbY/XmpFOvGYjZmtFOS5tfoTxI0fRno/o7CVBVp1Xl4BANQmBNjbVAyWwp4ym72XtPJwXmX7U21x4i3mkpYls+038wVrqJVbMXgX09UgJqyPRXSg6w0y6Q8dm83G7u+C1crpw5FkjZzTho6HLimE8U0uWpA9IUMuSFyACFJKEXprnoAMmkoWuuLygYQFKgyeK5AF6TIsmyl1+KaHhQULKdrJpulDTsv3oAS3FZH7QKnVsY+Ji0Gw9oZ+K1zm/UrE/ai6aDGjeMvxD5KMitUXB1IzrNItLXOizQDAJvPMpmE0wxwBaHR37e5Veh2atGtO9sd1/VX2Gwwa1gDQLCeUBZQx7N/s6Hl1Ssj4rENALiH5E3hVeExTa1Ivu3gTKvNPtAoPO5jvgVk9HO1cG48D8CsOoTxtV7N8UlONhamlqIAAqa3ISkfiwASGPMAm4gW3qh0Vhr0+Jb8Qtdpm1F/KPEgJ48UJW/hDyNSSryRcLptvVh1QhpOy5Q2aZpV6jabdYmc4gKixNGPAD1KTo2IxjOY+IC5ceOLexc3T4LfHaUFKl1rWExUczVJiLX2ZWyVBV6WPOVNg/MdvNWOnsVHW0YuKxdOzbaO9Z99Nd6gjneSX0lO6UYgn2gOTWj0V1jq73YfXD3ZNNiRaQsstdgKWvgjHuuBHLL0V6L4Q5MrCHHNxPeU39lKnMp28PFMOKaNh8QB8CuLFill5R1vgq8VhoC132UaHo161brqbamo1paHCQDrQTG1UeKYHMkfR3LRfY/UjGVG+9SPk5pW0YuE9ZGWT/LNo/BMo6TplrGgVKUNhoEObItGRgNyWoVD0uGocNW/06oB5O/VoV+fqF1w4k0ccuUmMJTSijvTXFamYw5JpT7JCEACdZK0J700oAYUhCeQkA8UDEj6uuTdVcgCz6wb8lxqBMLSNjvA/JNBJG1SAfrI4rutO/Pmo8wNqcbJgSDU3fEBZnpbQ60NB+7B8yr01Cc1T6VBLp4LDqHrCzXDzIw1XAupsfMEOOe0CwA3cfBWLKwMQcgf0QuldItaI2lo4fdQ8EyI4hVDhL8luNndJKsYR+8tPwWVpujAu/D8VoOl9UfsxA931AWaxJjBOH4B4lcfVO5xR1YFWMZohn8SkOLfJX2mzNIgbXNHmqHRx/jNjZ/xVvpBxLWg++PIE+irE6hJmdXkiUuLMuPMqJox+rimHiPiCuxNKo6oCxr3AG8Ds3/ui0NGVeta7UMDkuSDUVy/Jq+Wd0j/9VVO90+QVXUbZX2kNG1KtRzw3VmMyN3BA/duofvNHifRdbz417MNJP0Z40ytf0WqfwXNN7O9QqjSegXUqeuX61wIiM1M6L14Dhx8nAD4gLoxzU1aMpqvJKpMkN7vEtIHmQpGhy1je21kl2Z1S5oDSMjt1tiYGQCOBHDcnChmSQ60SW35kiQT52WfR5Fq4+0zrmk1T8MidR7ZtBNojidmVo8VYfZg/V0i0e82oPKfRBqNgZ3iIsGxbIDJJ0LfqaTo8XEeLSFGXInlST8CfMWetdKsKX4SqMyBrDmwh3wBUjReK6yhTeNrG+IEHzUmrDmlp2gg8jYqi6HVCKBpnOk97D3H+66nxkX5OBcwL8oZdwTjUTesutTMWUxz0rncEjnoASTuBHNdrJOs4rggBNZNLtll2rzSnfdACFxSpC8LkATC4nM+aSLIVWu1piZPutlzvACyaBVdk0Uxvd2nflBgePcpKHYnEim0ue4NaMyTs4lQ/3hoF4p9YCXRq6ocQS7LtCyJi9AUqzC2sOtn3rgcWgWaeQWV0ZXqYUFzWh1Muc219XUcWw4Ziwm0ZrObkvBpCKfk1VTGOa8NdTcATAdMidlwmY0Ag3uOfql0f0soVANY6p2jMd9pHeEXE0KdSXMgg7Wum/wAFzZpuSpm8IKLKDpDhGuNKRZpJdad0KqNJoyeOE288lpHUnAXMgRGw5qg07QaRLRBi9lCz1wzZQRmOlTCKDjaCWixB28FCdg+sw5bcAarjGcNunaTwutIMxI+asNG0/wCE85dkhc+fLtKLXo6FGo0U+Co02P1i922xbvEZqTjcQ12rqumNYnh2SPVSzSBGSiYmkGsJjOyy/lXFxS8krGk7O6OVJbU/GfgrcUyVQ9EXSyp+Nad9dtJms5uvrHVaJIsLuIO/IeKqGCWXJpEylNQVsazRxMSWjWylzRN4ymUGthoJBzBg9ymNq0arXFslzaR1WuAkEOL5B2kDdvQTpw1KurTpy1xOuLFzwc7/AHQMx5r0pf8Alf1WvD92cq6rl2U2m8POHqjOG6w/pv6LLdHXuc5wH1K32NoiXNnWFxO8GyxfRHDEVXg/dJHhIWXSKri/ReZ+yz1oJ5pwemYkw8jd8kPWOxeRlvd/s7If5RIc9R9EVNTHYd3/AHGeZhOFN5yY49xQGaPr9Y1zaTyWkEQNoMhaYW1Kwl4PdtYfX6qg0W4U8biaex+rUb3i8d5KyOiX4llUVK/WMN5/jUsjnAeZjgrTGdIGsxDK7e0GsLHHWaXOJJsAycpzXsSzJ0/jPPWJq0bp29BdUA2hefaQ6XVy8ubWFNpiGlpdYfiAzQ632nSRDoiNaGNh2+5JgLVZl8J7Mj0brOMJA/ivPh9pQceyKbebifkp374vpw6oxpa54aNWZOtkbmw5q1NMzcGjYud/NCZrH3h4wh1HcR4fqgvqja7w1VqQSiT7w81xqd88/mg9YyIv4EJxc2bA98wkATrCNh8FyYajfqVyVDLWhSa2zABOwW+Se6pfZwuhOrg7+66aKsZT8FIw7xG35fFUWE0BTZhqrGEnWqVH394OtkNzQrnrd5HjKjYPEAax3PfllnPqk1Y7owGIwoLpPcRZwPMIQxVen7FQOA96Q6PxNgnvVtpmlFV7Ij7zeRv8/BVbhaxj+91i/huvwOb0zrttUYSOQcPQ+ae3pjSOYjxHxBHmoGIp7FX1KAOYHgCsZY4PyaKbReYrStCo06pbrEWJDTfkDJSYR1HUDXOEx2oa4AnhayzVfRLIyjxVdU0aPuk+P6LN4I+i+6zYNw1OL1Gi535bNih6R0WHNhlRhz2xyWRqYdw++4ID2u/1HefzWX8SF3Y++/hqdAaJOHaQ+owyZtrH0V5S0jTbZ7wW7W6pIPiLc15o4HbUPmhuYPe8it449ZbJ8mbkpKmj0PA4yjSqmp1gFn6rQHW1gQM8wJQsFpehR1h1msHCHCGgnkdaQvP9RvveSQtbvJ7l1SzTkqcv+GahFeEb1/SLDbz+YegKr26ewrHlzWAEmSZdc77NCyRDeKbI3LkWOMfptvZsKnS2jNqbZ36pJ83oP77Fnsj/AMaYP+0rLA/yrtY7ghY8fwN2aOp07rHIu/O4f7QFDr9Kq783TzLnf7iVT3+oUsMFO7zLtjN3F/8AxVKK9IbyEyjjqvtvcWt2BoaHO5QLDiouNx9SoZc6BkBJgBQ8RiC8kuddDaWjaVerI3DObObkakxg9p5PJROsbxT6bgSAAmlIlyNJ0d6KnFEmk0kN9ok6o4QTn3L0TQfRl1Mg1dVwAhrT2oNrjYEToTo0UsKwEgOd2jOd8h4K9FRuxwPKPmumOP2zmlN+jhJzAQ3CT/ZOc9pzcPL5pvXDYtTI5uVviuaw8TPJDqVQdh8CfRJrTkR3yEDHupnaPMfJckayR7Y8CfMJUAWXWbyuDxGaGX2z8k9rLZjzUFDiUzBP9uA323bjsBSuFrlVhxzWa83h060AASLg3mZCTGVXSTSDH1dUgdkRrCxBPxCpqmFqM/7jN4zhGx3ac54OsNh2983UWnVdT9kgHifKFhKXJtFUhheDke45hRiImQZPkj1S2oO00hwyIy74QDTLRBMgXmPiol44NEyO+SMlDrUXN2WKnON7XR6NSbExq7N+0R4Ed6Iy24G3RQVWqI+itFj6IDHHVnKd+rvHL4LNOxJGxRLG14HF7EauyEB9NW7sIKlMGYM+SBWwjiJjKx322ocHVivmir1EmojEJIWWxdDdSyjVHnOVOqAapUKtkByz+sl04UnFyMZf6SBsJO1SKOCLjAnjuHEnYETC4WG6z+y3ZvP4R6p2IxttUDVbuG3i47Soc3fBpqhH1G0rM7Ttr934B6qEX8EYODk7qglvXkrVADyHBcHqR1YStYp3QxG3CsdA4E1sRSZ7zhPLb5KFqrcfZfozWruqkAhjbc3WHlrJ4ltIjI6R6SGNaABaMpC46vDwCc88PCPVNc87o/L6FeicDOdUb4cP0TOubtn67krjxPkhu7zwJHomIe2sL3HiD5wmtqHKQmgu97zAXXO0d5JPxCBhNWdp8B81yFqne3671yBkTF9P8Gz2S53NzR8TPkquv9pNLZE7I7XjZeTUWBTmNyXPudaxHtejtMirRp1CdU1J1QXATBIgfRzUDSmJNMu9oA3OwAmJkn5JnRTCtfg6Di1pc0O1S4SWnWMwdiZpXDkOLtaZysYtzsr8o53w6MnVx7iSXA8/1TKGLJyHxPonVcGXEkmTuEQhO1mj7o/EXR8IWEkbJhqjjEkDuChuc5t4PNK7GnaWDk43UDE4oE7DxMn4qeR8B3Y4jdO8WPlbySf4htDoPG3HPI3VWal8gFz2ztTS5J2oun6VeASWyCN/ZEbuHBV+JbTc6WgCwtNgdsKC2o5nsko40i0+21pnbEHxCqUbVDU6D4eo5gIBz70Orjd7QfJAL6ZPZc5m6RI8rodUlv3mu4/3Wek14Ze6flAamZhDITxVkwACeCNqtZ7efuj1OQWXakXuhhoFwIA2dw5nYg1qjGZDXdbO7ByH3u+3BEr4zWgey2ch9Z81CqUy4rphHTHTZkk5TDCqXXcZJTOpCPSwsAXT+o4rilPng6KIoohEhG6ob0moN6lzsqgcJQETs7/NJrt3pWKhAF630H0caWFaTnUJcc5jIeQ815lonCGtVa1oLuDQSedl7RQZqMawAgNAGzYI3rv6WPFs5M8uaCahP1813V748T8knVj6t8E0Um7WjnM/FdhzCubBvbvK4vtB+P6pr2gjZ5Jobst4BACOrhpAJF8vqSnHFbAkDeUck4k8uQTATrDuPl81yQ1f5vguSA8Jp1WgKwwsOi8KjIsn0C9tx9dy4nBM792ey9FNIhmHa0kQC6DI3yp2IxzXkhjvZzOQ5SRc8pWE6Gace9wZUa0UwCQ40iYfaLjOdxW6GlWR7bfylo8CtotpUc8lbsp8eZ7XWGR7oE+YCo8fRLjJaTkQX3PHatZ+30ybim4748LRJUfSuHFQdkWztTid3NDViXBjzQG2m3uj0ULEVQDDQ0dwPxVtpDRhbmDJ4fBU9XDkCwIJnITZZal2Q3Ok5ny9E4c/JBqSN4QTV5+KpLkh8kqoc8lDfzClBjoktAG9xsgucwH3jws35nyTkxRVAmUS4w0EngiHChvtu/pbc95yHmuOLJEeyNwsO/ehOSVj4EqYkxDAGDhmebsyoZBUkpqpNEsjwl8E9zE0tToLY1jBN3EJHsM+1benhNLUtUNTYgJBhSXsfEFm68EH9UCFY0NJOGYlGqK3IJa4RNpRGUnESBIHBTxiqJjWYfrepVeox1OKTw07dljmEu3H4PuM032XYETUqmLANHMw74L0Wm4bp5FZLoJhxSwrWwC5xLjBbJkCCRM5LVUTI93n+kreKSRjJ2xz3t90/m/RDGr7viP1TnsHvDw/VNbQE3qHwPzTEc5w91s/hHqE3rDuH13JXMaP+pPd+qC4jabc49U0Ie4lDeXfyd8pKOo3JrO8AlPOJZ7tOeU+qAA9Ydr2fXekUptZu4dzW/JciwPn6m5SReISU8C76/RTcNgCTmuejrv0bXoRVPUkazBDjZxjYLgwtSMISO0GGdzxf80Kk6LFtFsMBLjviPFxELU061YjtsoicpcT6R5p0QweE0Q037U85HKQ4go1TRrnACmI95z7Acm5kojtJspgCq5jHHZrBoPIEouExjHEik4OgAkh0gE7875oEyFj+jTXtHWA1CJ9ns24CVk8b0OY9pdQqOIH3TmDtuD6Lf8A7fSv/EDiLENMkHdqiSh1i0GQ18nZBDTzm3imB43pDRzqboe1525WPeJlV9R5AlrWt5C/ibr2x+kXNdDjRA3a0FZ/Tui8NXOs7qw7aWk356uZU0I8qqPdtMnio5C02M6NuE9WddsmbQ7wOYVRicCWmHAsJymw8SihU0QWJSUrqcbQeRn0TSECvkY5IU4BJCkdjSEMhGITCFa8E3yNDUjmp7UpCQweqigpIToTskcHp7gCMkJOBTEzd9DNLBoAdSZrAAa8Q62QJ5La0sW19pk7j4ry7o/X2Gm03J9tzDfkbeC3OAxBMODQCLQ6sY7rGbLVCL5zOHcm9W3dHcPmm0qznbhuIvPgntLiTJAvbiN/Db4J2B3VsOw/kHzSao3W5IFfR8u1hVcDAFoy1pPC4kIX+FuNV7td0OBAEGQLWiYECb5pWVRKFJnEcoHonM1Nhdxy9UH/AAh5yq1LzmWg+HDJLTwZbJLtYxe/GbCTvPiiwoK6mzaXeAPolSFrhbWA5k/NKmKjyas0bkfAtG7cuXLE3RudDUxAsPBabDUwcwDzEpVyCWNxWGYS2WtPcOKIymGmwA5CFy5NCkCwdMCo4gAEzJA4rO9K8U8ZPcO2Np3FcuR7GXeCpA02kgExnF8lGzZf6uuXIGV/SJgFIuAAcIgixz3rN4Ma+sH9oX9q/wAUq5JjXgpNM0GteA1obJMwAJyzhUbrN7/RcuSMiRotgJMifoqCM1y5MQbGMAIgRYJuIaNRlswZ8Vy5NEvyAalK5cpKOShIuQAqVcuQBN0dmebfivRdHi1M7TYneJFjwXLlpElF/h/ZajB11y5WMR/qU15y5eq5ckAPWSHNIuVCYqRcuSA//9k="/>
          <p:cNvSpPr>
            <a:spLocks noChangeAspect="1" noChangeArrowheads="1"/>
          </p:cNvSpPr>
          <p:nvPr/>
        </p:nvSpPr>
        <p:spPr bwMode="auto">
          <a:xfrm>
            <a:off x="1488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s-CO">
              <a:solidFill>
                <a:prstClr val="black"/>
              </a:solidFill>
              <a:latin typeface="Calibri"/>
            </a:endParaRPr>
          </a:p>
        </p:txBody>
      </p:sp>
      <p:sp>
        <p:nvSpPr>
          <p:cNvPr id="10" name="AutoShape 18" descr="data:image/jpeg;base64,/9j/4AAQSkZJRgABAQAAAQABAAD/2wCEAAkGBhQSERUUExQUFRUUGBcaGBcVFhUWGhcaFBgWFxcWFxgXHCYeFxkjGhcUHy8gIycpLCwsGB4xNTAqNSYrLCkBCQoKDgwOGQ8PGiwkHB0pLSwsKSwpLCkpLCwpLCwsKSwsLCktLCwpLCksLCksLCksLCwpKSw1LCkpKSksLCksLv/AABEIAK4BIQMBIgACEQEDEQH/xAAcAAABBQEBAQAAAAAAAAAAAAAAAgMEBQYHAQj/xABBEAABAwIDBAYHBgQGAwEAAAABAAIRAyEEEjEFQVFhBhMicYGRBzJSobHR8BRCYpLB4RUjgtIzQ3KiwvEkY3NT/8QAGQEBAQEBAQEAAAAAAAAAAAAAAAECAwQF/8QALBEBAQACAQMDAgUEAwAAAAAAAAECEQMSITEEQVETkSJhcaHRMkKBwQUUM//aAAwDAQACEQMRAD8A7ihCEAhCEAhCEAhCEAhCEAhCEAhCEAhCEAhYvpB07xGFc/NgT1bSQ15rR1kExlApm5AmEnBdPHVsP1zqbKY1FLriKrxuc0GnJbrprB4Kbjf08tb/ANxtkLC0+ngcYFGsbTIqOi+6ctjbRM4jp89rc4wlYt/+zw4TvLertuVSY29nQELm7vSy1jMxoWF4OI7W4aOZpz0Vzsnp2MRSdUYyk0AkAPxIa52UAkgZNL+5YyzmPl3w9Ly576Z4/Ofy16FS7I6Qdd67BT0jthxM7iIBBUzaGJLWjKbnfyC3O7z5y4Wy+ychUbsTXbqbcw1A2lW5Hw+S101z64vEKl/i9X2W+TvmvRtx+9g8z8k6avXFyhVA2/xZ/u/ZKHSBu9rvd806adUWqFWjb1Pg4eH7pY25S4keBU1V6onoSKNYPaHNMg6FLUUIQhAIQhAIQhAIQhAIQhAIQhAIQhAIQhAIQhALjHTj0j4ylj6tKhUYynTLWgFgcTYEkku5rsOJfaOPwXMek/olOJxVTEMxGTrSHFpZMGADcOFrT4rGcys/C9XpM+DHO/Xm5r91zsqg3E0qNasxj6rmgl5aJ7bKbiJiwvu3KX/BM9Q1H1KRJH/4Uc0NHZbmMmIlWWxNgmjQbTc4EtZlBHJgYD3w0HvUcYLFgZT1JFrg1AYHe6NFMpl20mGeO8rLr4/RCxtGkym6o6m0im2o4wA3MKZfw0JDQFhNkekM1azaT8Ph2Me6CWms4gHlmEnTgul7Y2DUqYGvSbBrPoua3cMzgSbncXEi64tS6CbRpPDhh3giYILDxGkpyXP+16/RY+mzxy+ve++3d1wUWV6bSW+tIIzOgyAdCTuMR3qQOhmFpUexTyRuaSBLiJtulStgbPIYzM0tiTB1EuOUGPwhvmrDa7opxxI+a6yS62+ZOTPDfRbIz+E2eyn6oPiSfiplSuXG/cmwhddRwuVy8vdvYmKDDwJPk0n9I8VzdvSquMjuspuBLMzcjJ7bg0wRUkRJOm7Rbzb9Nz8PlZGYExmmLg8ORKwGH6I4khrHOpBrMu+q71CCLF0CSBPKYXl55y7x+n8931f+Py9JMM/+xO+u3n824dh6uTrGVW5ZccrgSYBNpaRBslms7c4+ZVbQr4nqzSLaYa7PLg+rI6wknKM0b4CnZV6Zt8qlmu/2ikHGP4+4fJIIKQ4KocdjnAEmLAnQblBxu33UmdY+m3qy2WuBb2p9UZJzAnS4jjCXjKRdTe0aua4CeJBH6rObd2NXr4YUQKbcsXzOJMcez9eCltawktm/DoPo96TMxuFL2BzQyo5kOABsGu3Ez6y1Cw3on2OcJhnUXEFxdnJExLiRaeADQtyuXf3drrf4fAQhCIEIQgEIQgEIQgEIQgEIQgEIQgEIXhKD1U3SfpTSwVLPUlz3SKdNvrVCOHBo3uNgPAFzpD0hp4SlneRJnI0mMxAk+A1Jv4kgH5/6S9JHYmvVqOdmcRF9GtBEMA0DZvlvc3JN1GbdLvGemHHuquFNuHAkxDajrf6i4THGAn8H6UdokwW4TvcKoHd2XFYSnVvG83J1JKdrkiXC8STGggTKxc2ul0XB+ljHHrD9mw1RlES97aj2NEajNUNzy5KZgfTPVeATgHOBv/KrsefygFw7iuNV9p1RS6jO7q+y4sm2ZwzucRyzDyCrZE8VvbMlfQ1L044QEtq0cVScNQ6mDHfcEeSucD6VNnVNK+X/AF06jf8AiQvm7Z9So54Y0kzfWI43XQ9g42gxhp1cOyq4XLnETJiwkWjvWp3ZyunbMF0kw1aOrr0XE7g9s+UyvNsuMNjmVw3bWFp1KjBh6YZnIa1uYkuc4gbyYuRpuErWdN+lA2fhqbQBWrZAB1kns0w1pe7fcxbiTwWpPct3Goq4gg3qUW+Z/wCQXjcYJvUzcm03fEArhmI9K+Pd6rmUxwp02D3uBK82N6SsYMRTdUrPfTztD2PykFpIB0FjE3V6jorulTFBwsHflI0nimDV5O8h81Ic0XHAptzbrTmZzngfMILj7P8Au/ZQ9mbfpYhz2UyZp+tLS3eRadbhWEqSy+Gs8MsLrKapqT7I/Mf7V5fgPM/JOyvC5Vk1lPAe9JLDy96eJTbqwmJE943xHxHmgsujlYtrAGAHAjx1HwK1i41gek1Onjqo66Wv6o07ucBUHZLR7N9dy7FQqhzQ4aOAPndcrZfD1ZcWXHqZe8l+/wDBaEIUZCEIQCEIQCEIQCEIQCEIQCEIQC5x6cNovbg6VCnM4irBje2m0vIPInJPIFbzae1aWHpuq1ntpsbq5xjuA4k6AC5Xz9036fuxldzw0mmzs0g02YJuXWjO+LxwAvEolukXb+2aj2U21KkmnTZTDhrAADWtb3do8TroFnc4FhIGt9SeJUbEY8vjcQZvpy5zqkGod8LNjOM+U/D14MqRWc5zMg+9lYP63AH3FVdDFRfLHik4rHzETae4njCx092+rsTja0ueRo4uPhJA9wCRTwkDmfqE2KhIiPvA6eEW8FrujOwXFxq12kME5Q4anSddOS6MW6ir2bs+oHtdTBzW8jMg+QWpqbPaM0zJgkxx4KZhgM3YygnfwHtHw/RRtr44H+TTBc95DWc3FwBJ+HiFudnPe110E2a19V1d0CnhwWtJ0LyJe4ng1p/3cljek+0nbQdXrNBIcclMEgdhjmxrYEjM48yVqen+PGz9mMwlM/zKrSHEezrVd/U4x3E8FzrDV/8Ax2MBtcnnJsPcmXaabnyrOqSGU7P5D9YVlZeYjCjKXcAfgst7fQmzsT1lGm/26bHfma0/qk7Rx7aNPO+YEDsiTJ0UDodVzYDCn/00x+VuX/ipm2MD11J1MEAmIJ0EOB/Rdfbs58cx65MvG+/6MFgdpdRjK1ZjC9lXPDZDSMzg4TqLEFat22ahotqtptEsLnZnF2WHhsANEvtm0vpYrPVtiCniadBzpD8vaAj1iRYGd4Wxw+xqbWMZ2nBmaJPtazESuHHMt2Ps+ty4PwZa3e3z3kVbtpVXB8OAIp1CGhrSQWZLguJB1eIIi0plm2H9m7nkPkhrfuzTJbbcGmb3h+9WOOOHw4zmkCYcRlYCdGMNzvILRzAVc7pe0+owQYynNrIMHKBYTlvO92kX7ar5/wBXD2xNNwVXO4EPdcQ4zEMLh6xPAyBFyJmycZsarIIyU8sQBLvVDBJH9DSOCQ7aeKqR1bbFrSCKZAkskdp4IykzwItJJIBttm06oYetMuzHUtNoGmXQTNk6Uvqc/wAmLxXRMDHsa6oYrGrUGVoBaWEvDbkzuuu27Aq5qDeUjyJj3QsVUwjC9r3NBcycrt7c1jHCVruix/kn/Wfg1Y6JjvXu1y+oy5unq9pr9/40uEIQo5BCEIBCT1gXnWhAtCR1oR1oQLQkdaEdcEC14SqbHdIQ0E0xmDfWdBdzs1tz3+Uqndt8Pl1TMQ3d2e/1Z+ZRqY5XxGkrbZpt0Jcfwiffp71BrbecfVGX3n5fFQW46nVHYItqLW7+Gq8rtyNLiCY9lrnHyaJKskc71b1ruwXT/oHXx9TrWYlxMCKVUnIIH3C31Z1u3fquXbW6H43Cz1lGoG+00Z2W35mSB4rtox2OcXOZQaaf3Q8dW48wHPlWGw2Yl0uryzgwNpgeYJd5rMylutV6M/T5cePVllj+m+/2fNn2iP1HAr37XK+ltp9D8LiP8bD0nn2soa787Yd71ldo+hDBvvSfWonhIqN8nX/3Lenm6o4oKkqVhsC57oAP5Sde7mtztH0E4lsmjWo1OAdmpH/kPeqOt6Ptq0J/kVCB7BbVHk0n4KaXss+jnRAhwfUN2mYby0km4B4K72zijOXisZgekGIw2ZtRr6Th7bHjNH3SDdpPEW7kpvTAucXVaZJ3FrhbgIhJO7NxrQ1sS2m2B48/2U/oBsw1q78U8dilDWf63Ak+TMx73tWc2JUfi6nVU6ZdUdyNhvLjoxo3uP8A31vA7LGFo06DSDkkucJ7b3A5ncpJ8gAtxnWnIvSLtBtXGVesdZpyNF7BmvdLi4+Kz9FwIERA5/PVT+nlIfxDEAmO3I/qAd+qrqUxmhxB4RHndZy8uk8JDHQ4EAQJnTfoo2OxAO6OKRizGV0ASDvBO7WNFAfVkqeFd66A152bhrzDSO6KjrHwhaDrFmug+zxRwFECZe0VHT7VQAnuEZVoQV0nhxvlCxexmVazKzi4OpxEEAdklwm19VYOdzTZKE7RrLLLKSW+PBrF4VlSM7c+UyJteI8fG2h3BMU6Tx6rKVMngJPjAHE/RUuV4SqyaFI/ee46cGi3cldcJyyM2sSJjjCcAVVh9gNZiX4guc57gQAdGhxkgKNST3WS1HRQHqXc3mPANHxBWKx2Ezuac0NbujeDMgzbhp3QtzsN2WgwcQXfmJd+qxk1itkJjr0desbbPoTHXr1UVX2xeOxvNUH2tH2xZVe/bV4caqI43mvRjAggekfpRiMJhesoOYztQ5zhmcAQS3I09kkwQZ0tzXNejvpgxbajhiaoq0ntIIcAC0xYtLGjuINoO6Ff+mHGzgmN41R7mP8AmuSbIbNZoiZzSDGmUzr5qo1DelGJFc121nMqPMksdE6QABZzd0XEBbDY/pWDuzjKDKoOtSmAypwkj1XGP9K5lWwpDS5tu0RlvFg297b+9Iw+KizgRzH6tOvgQqTc7x9A7JxuDxLgcLiKZdqKGIBDmkC3VtLg0GdSA4XkRvk4rE4mh/iNeXlubjTmYyhwaGNPM2jcFwejWBE+sOIsfFpv5Sth0a6Z4qlDaWKkWilW7Te4F8gDucFNfDtjz2f+k26hgekoc4tewzJjqw5xPLIJdm4xIHFXlItdIa5pI1AIJE7iBp4rCUNrmt/KrYStQe4tGfD5iww4f5ZIaQRYSXAcF0PZuAp02AU25RvBEOneXzcu71cer3Tm+jlOrj3L8ECilDDKXlSHe/hvW3kM9SF6WgL15jUho8z8golXaIb6ovx1KqJT2ZhcCPx6eR/ZVVfZWDBl2HoPdxNGlv8A6VA21t/qmF7iYBAsM2thaRN4Gu9ZCr0mrvbnzsYCJAaC/wC7mALiAN7Rv18Dz5OXDi/rr2+l9Fzeqt+lPDburtaC2mxlNp3Ma1o8mhQK758x8VQY/amIeykaLDFSmHF7QwkEgENh5hogzMFSdj0q4Y7r3ZiXAtHZJa0R6zmtAJJvy4rpt5MsbLql4zYWHqv6x9Gm59hmcxpNtLkXTww4AiBA3bvLRSYSSERSbQ6IYSt/iUGSd7ZYfNkKuoei/Atdm6uo7k6o7L7okeK82htqo3aTKXWZaQLCRZouzMcztY7ytPh8W2o3MxwcJIlpkSNbrMyltnw78nDnx445XxlN/ctlRo7ALZA9UbgIAtuGidlZjZ+AqDaeIquaRTNJjWOOhl0kA8ezp3LR5ltwLzLyUgvXhegUXIzJljXXuTJm+UBo4CALd8lOBvE+SCv6QdJKWDpdZVJiYa1t3PPAfM2CwuG9KlWrWYBSpspOcAZLnOhxiS6QB5Kq6ebXdXxr2Ui5zaXYaBe7fXIj8UyeQ4Kh2NgS/EMEOzh7ZBGgBBJO/h5rGVdJj2dzqzcl0NF7cBe5+S1WDx7XU2Fjg5pa0tINiIEEcoWLxLKlRmRksD+yXaFrTZzhN5yzHMjdKusK9rGNYwBrWANaBuDRAHkAplVxjQ/aua9GMVM3FJX2pYb0uvtaFUfaOaEGcOL3JP2hVbsaBu9/6Lz7STMXAE7hZRFn9p5pRxMKkZjwdDPcvftfvVFF6U8Rmw1O/wDmG39KwvRigHVjOrWPcOBNhB5QStb6QiThmncKnxafksLhZaQWnW3DVWeCtbhsQKchzASGOBbUktGYS18GIdcEG4vpOtbTwRq1Ayozq6lVwIblLQ01D2WtbubwHgmNp7XNYAVgesbADvw8Hbzu1K9dtV7m0w9ziKYIY8HtAF2bLm1cAZIm7ZMQtMjbmzqmEzUagIcSNdwvpyNr7xCd6LvAFTMMzLHlImYO4wkdLdtvxT2PqVDUIYG5jbQkxoN7jr8kz0biasi+SxFi08ZFwpVdS9GXpIoUXvpVi/qz6hOd7qZAu3KJ7JBJlvC+5dj2biGPbnY4ODzmkcCBA5Wiy+V9hYmo6p23AiD2i1rtNAXNh3mV0no9VxTcOHU6WHqMvYwx+sWecpn+sqxmzTsmIxEENbGZ0nuAiXHukCOJHNRMVixTEDXeTqeZXI63SXaBdFPDuY7SftRIidAM5tKgt6SbQDndazrgwdpjK72ugieyWgSeSssSy10+vjid6jmoSs70N2n12FY/M50ufBcSXAZjAcTckC3gr5sldHLWkbamBFamWExMX1gtcHC3gqDDdA6QjrH1a0AABz4EAAAQ2NwA13LXikBqkGqBos5YY5d7Hfi9Ry8Us48rN+dXRmjh8oDWtAAAAAGgFgAvalEwUxW21SaYNWm08C9gPkSlmtO9Vy7nSAqTpZjXUsK91Nxa4FoBETdwBieUqex/ZHcPgvHOUveab48phnMrN6vhymlha2Jr5DJquuTUJBsJkzfT9F0fYGzjh6DabiCQXEkTHaJO9VzNj9RiamLr1WMD3FrQZ1qEBo4lxAiAN6tdm7UZWJytq5QGkOe3qw7NmHZB7VspmQFx4+PpttfQ9d6z60mGP9Op90sm8yd1t1p0Hj7glZSf3svHYgDSB3KPUxi7vmI21dssoFrXZnOf6rWwBqBcnS54KwdWDeHxVNjX05FWoGDLYPfADbzYusD71n9pdPqFOQwuqn8PZb+Zwk+DSpbPZZjWxq476Ky3THpaaFMsYf5rgY/APaPPh57lj9o9Oq9SQ1wpDhTsfF5l3lCz1d5yOJJJMSTcm41Kzcm5i3fo92GHUXViRndniblrWZRm5EucTf2QqjE4YM2pRaBr1ZOa5gSZnjACsei1PNhWOFTq2MkVSXAR6zi4D2QItvcQoNGu7EY12LIhpJyDeGhuRltPVhL4WeXSmY2U83FLN0cb3qXTxnMrk6L4YpODFKjbiuadGJPH3oq7+0L1VP2pCbRmXh0+K9qMO8iyddTub70nqgiG6TYEFxPOAJ8BZe9ae9OhqMm/4KDPdNZdhCY0c0/Efque03wuodIKGfDVW/hJH9Pa/RcuaYK3EqQ14NvrwT+GqZXXGdp1BMHvHNRn0STz3zrPPmgVI13ef/SqH8c5pjLOW+uqm7CxLWCoXTDhlB3SbwZIG73KtrvkNPf8VadGNqVqDyaBJJAkNdldbggkbBpxV9Uts647Q3cj8V1To9RBwodL2w0kvGgGYXIk2vGn3lzOttnrMSHw2i85sxe0AOLtcwECTxEXXQuiGKouojM9xyyDlu25ketLY0RmrcPpuDs+IabGMjKbjPMODuW5Uw2XUNS3Wdq8wacxF5hohaarttgaWsdhhN/5jWxYyLCoQTpysFmcVtElz3teTUe4tpNY1pGdxtEMNm3fA3NhYz4+qzvf8OvFy9Ev4Zf1h70dAto16Z/y8VXbHD1becrZCqGhYj0f0xTp4m5LBiakOdaQ1rBmMxBVH6ROmPWf+LQeC3/Ne0ggz/lgjd7XlxXeXUeezdWHSf0sBrjTwjRVcLGo6erB/CBd/fYd6wG1Nt47EyalV7h7LXZG/lbAUa1McTuHzUetiy7UnuGizbt0kkQqlItPaaR3hdS9FHSM1GnDPd2mDMyZu3eB3T5LmoqbjpwKvegNNw2hSLdAHE9xa4R5wsl7x2+m1oEGTB7hGo91vBZnau1qpc/JULG03SGU2QXCkzEEhz75w59IWA0gb1aHFkkxy0+uaqMVtXDYWcz2McS5xa3tPLnGXGBJBJ4wum3ORLwDXCg1gDuy97gapMxmdUpk5pd6xZO+zgpVA5ARM6X5NaGifATPElYfaHpGJkYel/XVPwY0/ElZjaG1q+I/xajnD2fVb+QQFnqb6a6JtbpvhqOtTO72aQz+Bd6o81lNoekWtUtQpimPadD3e/sjyWfpYZS6WDlZ6mpijV6lWsc1Wo6o7i5xMd06eCGbPlW1DBclNZhAstM8dizovX7EqkERM/QWspUQIsFNZTG8X8EGL2b0VquP8whrd4BkmO74rYYbAhoAA0UpjAn2hNmjdOmpDbL0AJbHBRSmOncnWtSAUtrZQScnchJyIRVOdShrRw1TkcTx8kVmyRGn1w0UZJyrwAfX7ILADxTQYSgHgXsO46LE43oS4BxY5roJyjR0cJ0J+uS2xppjqr/W7em9GmF2k6k+nnILazAA8Gf5kQJn2hvm9t6qajARe/Pz/Zbva+zKdYaQ4ffHwPEfBY/GbJfTcQfCPvd3utqtSpYr6rIDfFNNdBT1SkQ0Tv0uD8NO5Mhq0i6w+1uyA51+D252xyuS3wATzK9KZaDTdxo1C3/a+D71RhGZBf09v4inpXrRzLT8ZXtTpfXJa41XEsDg0mDlD/WiBqVnyV4VU0kVMWXCHOe4STBcYkmSY01UjCANBcRYbvgFAYJKnYo5Wtb4/oEV5QoPrVAxt3vP0SToAN/ALa7N6JU24Y1GsFao6erLwIfFi8NdZlOdCbmCbaKt6DUAHZj61QuaOTWAF58XOYPArqXUt6kO6xpbUaIAAluS0DdFt/8A3rGbYyunLdu9FS2j1kU21ACXNpkRbWwtpeR3Kq6N7X+zvLwwOdEDMSAJ10udNy3GI2cD19bNIbReCD+EOJI8FznZ9KZ8FmtRfY7pViawIdUyNOrafYb4xd3iSq9mF5FSKOG0+vFTqWHm8Hn4rLWkKnglIZghwVjSw3w+tFIZhVFQqeG7IECBy7/mVKpYRTaeF0O8aFSGYVBDp4RS6WGUhuHCcbSCgYbQAT7ad4T7aYSw0Ipr7OdYkcl6GcR3J/rSgBAgUwlNATkIy6aeJPnvQI6v6iUttIgXHklNPFL+CD2BzQlz9SfkvUFRluZPHxuk1HTHHh9bk5nv5ppoi7rxoO+Ce6yiPCQOa9DwBz+tErMDM7/oJB7tUUh1xbT9U0+nI1tfx+Sdj6+aQ5t5QQnssRpz8Z+vFQsRhpBDhIKuckpp1NBgNu7NFO40J8jwneqzC4YvcBBI3xu710fH4JtRoa5shpkHfPh9XUQbOAEQAPJXqTTIuwVRlgJHIZh5HRMVGEetTHgHN+FlsKmEsmHYF0Tw+h4K9Rpj3gbgR4/skRyWwp4US7O1siJzNBN9ITdTZQiQA2d0Ru/6TqTTOYKgSe5ObUs+Pwt+CsaOGyPJOh90b1H2/hYLXjQiPEae6PJXY0XQ/aeSkymGFxqPcyWgEyYcG6SJ/RXfW1A/q9LG28QY0G7TxWC6PbffhamZtxvExykHcblaOj06o0c76NB5rVBBdVqFzY1jKDcSBay3O7F2n9J6owWDfSJnEYsy4TJp0gRblmygc+1wWa2RgeyJ1N/NM0KVXGVXVqpLiTJJIlx0AA4DSAIFgtXg9lwBa/dCmVm+yyfKJRwWnxurClgsqm0sGpAwsW3jd+xWWkP7DBUhuEOWYtxspbaP0U71cdygh06I3fBO2jRSxTt9H9EV8O22Wd2qCMxoSy1emggMIPJRp4AnWsHFJCWAoE5EqEsgWuCTuG5elqBDGx4930EoM4FK6tKp04QI6sr0glO5UAIpXkhL6wIQ0pCLleQJg2Vl/CXk/c8z/akHYTwfuHxd8lWVa5l+A48EAiZ+atH7JqERLIuYl39qjM2FUjVn5nf2oI4+pXhOo3EQfGCR8PNT2bGqcWebv7V6NhvO9nm75IK04WdHAeC9rUjEanfG5WbdjVOLN+8/JKbsZ/4PM/2qCm+ziNZ3fskdQJ0kWtPDgbxxVz/A38Wa8T/akUtgv0lkd5+SChqYSHwRcRJFgbfH9l4/BHXWIWhOwHgT2LDieMeygbDfGrb8z8kGcOGmxAjzSnYbNFjvtczHyjcrytsB4H+WSd+Zw5+ynqew3w//AA5Dbdp3ZJMAgxu4po2yB2OHGQNZ/RMv2EHtLDoRoeM27outlT2C/KAckyby7Q/0pR6Pu/D5n5KjmD+gdf7sRzN/3U/ZPQxo7VXt8rtHzXRP4E8CxbOhk25x2V63YbwPueZ+Su0UFDZzWgZWBvdKm4bB5idJABude5Wbdiv4s8z8ksbIfYy2RzPyUXStbusRPIp51Lfz1A32/RWjdkPgklm7edSY9lKbsh0RLYtvPyQVlOl9d07uEJ2m3iLHW1+6VOGyXD2fM+O7gvW7LfxHgT7raoKwtjQ/W5LCnfwdxAPZvxJ5cBbcmxs50kdmB+I/Ja1bNpueEcN5lIDFYjZb4+55n5Lz+FPnVvmR+iy0rYQ0Ke7ZTvwg8QT7+ylN2U/i3zPyUEEtS6LBPaMADVTRsx34fM/oEr+FO/D5n5IIBiSAc0RcDju+uISsqnfwp/Fvmfkvf4Y/i3zPyQQmt4fXfxXpapn8Nfxb5n5JTdmu/D5n5IqMvFYfYHcvM/JCI//Z"/>
          <p:cNvSpPr>
            <a:spLocks noChangeAspect="1" noChangeArrowheads="1"/>
          </p:cNvSpPr>
          <p:nvPr/>
        </p:nvSpPr>
        <p:spPr bwMode="auto">
          <a:xfrm>
            <a:off x="1602581" y="2345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s-CO">
              <a:solidFill>
                <a:prstClr val="black"/>
              </a:solidFill>
              <a:latin typeface="Calibri"/>
            </a:endParaRPr>
          </a:p>
        </p:txBody>
      </p:sp>
      <p:sp>
        <p:nvSpPr>
          <p:cNvPr id="6" name="Rectángulo 5">
            <a:extLst>
              <a:ext uri="{FF2B5EF4-FFF2-40B4-BE49-F238E27FC236}">
                <a16:creationId xmlns:a16="http://schemas.microsoft.com/office/drawing/2014/main" id="{7ADEF6BB-7597-4E4A-85E1-B59FE0D2842F}"/>
              </a:ext>
            </a:extLst>
          </p:cNvPr>
          <p:cNvSpPr/>
          <p:nvPr/>
        </p:nvSpPr>
        <p:spPr>
          <a:xfrm>
            <a:off x="1373982" y="260002"/>
            <a:ext cx="3306031" cy="360062"/>
          </a:xfrm>
          <a:prstGeom prst="rect">
            <a:avLst/>
          </a:prstGeom>
          <a:solidFill>
            <a:schemeClr val="accent1">
              <a:lumMod val="75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700" b="1" dirty="0">
                <a:solidFill>
                  <a:prstClr val="white"/>
                </a:solidFill>
                <a:latin typeface="Arial" panose="020B0604020202020204" pitchFamily="34" charset="0"/>
                <a:cs typeface="Arial" panose="020B0604020202020204" pitchFamily="34" charset="0"/>
              </a:rPr>
              <a:t>PROGRAMACIÓN:</a:t>
            </a:r>
          </a:p>
        </p:txBody>
      </p:sp>
      <p:pic>
        <p:nvPicPr>
          <p:cNvPr id="15" name="Imagen 14">
            <a:extLst>
              <a:ext uri="{FF2B5EF4-FFF2-40B4-BE49-F238E27FC236}">
                <a16:creationId xmlns:a16="http://schemas.microsoft.com/office/drawing/2014/main" id="{560C7440-69F1-4859-B9D2-BBC46252EB52}"/>
              </a:ext>
            </a:extLst>
          </p:cNvPr>
          <p:cNvPicPr>
            <a:picLocks noChangeAspect="1"/>
          </p:cNvPicPr>
          <p:nvPr/>
        </p:nvPicPr>
        <p:blipFill>
          <a:blip r:embed="rId3"/>
          <a:stretch>
            <a:fillRect/>
          </a:stretch>
        </p:blipFill>
        <p:spPr>
          <a:xfrm>
            <a:off x="3748619" y="3309931"/>
            <a:ext cx="3885708" cy="1695462"/>
          </a:xfrm>
          <a:prstGeom prst="rect">
            <a:avLst/>
          </a:prstGeom>
        </p:spPr>
      </p:pic>
      <p:pic>
        <p:nvPicPr>
          <p:cNvPr id="21" name="Imagen 20">
            <a:extLst>
              <a:ext uri="{FF2B5EF4-FFF2-40B4-BE49-F238E27FC236}">
                <a16:creationId xmlns:a16="http://schemas.microsoft.com/office/drawing/2014/main" id="{8FD24A12-E68F-443C-B171-05E1590C74CB}"/>
              </a:ext>
            </a:extLst>
          </p:cNvPr>
          <p:cNvPicPr>
            <a:picLocks noChangeAspect="1"/>
          </p:cNvPicPr>
          <p:nvPr/>
        </p:nvPicPr>
        <p:blipFill>
          <a:blip r:embed="rId4"/>
          <a:stretch>
            <a:fillRect/>
          </a:stretch>
        </p:blipFill>
        <p:spPr>
          <a:xfrm>
            <a:off x="1234001" y="1020663"/>
            <a:ext cx="6464747" cy="1998762"/>
          </a:xfrm>
          <a:prstGeom prst="rect">
            <a:avLst/>
          </a:prstGeom>
        </p:spPr>
      </p:pic>
    </p:spTree>
    <p:extLst>
      <p:ext uri="{BB962C8B-B14F-4D97-AF65-F5344CB8AC3E}">
        <p14:creationId xmlns:p14="http://schemas.microsoft.com/office/powerpoint/2010/main" val="3128425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20 Grupo"/>
          <p:cNvGrpSpPr>
            <a:grpSpLocks/>
          </p:cNvGrpSpPr>
          <p:nvPr/>
        </p:nvGrpSpPr>
        <p:grpSpPr bwMode="auto">
          <a:xfrm>
            <a:off x="1143000" y="2761060"/>
            <a:ext cx="2781300" cy="2402681"/>
            <a:chOff x="0" y="3654152"/>
            <a:chExt cx="3707904" cy="3203848"/>
          </a:xfrm>
          <a:solidFill>
            <a:schemeClr val="accent1">
              <a:lumMod val="75000"/>
            </a:schemeClr>
          </a:solidFill>
        </p:grpSpPr>
        <p:sp>
          <p:nvSpPr>
            <p:cNvPr id="28" name="27 Rectángulo"/>
            <p:cNvSpPr/>
            <p:nvPr/>
          </p:nvSpPr>
          <p:spPr bwMode="auto">
            <a:xfrm>
              <a:off x="0" y="6669071"/>
              <a:ext cx="3707904" cy="188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prstClr val="white"/>
                </a:solidFill>
                <a:latin typeface="Calibri"/>
              </a:endParaRPr>
            </a:p>
          </p:txBody>
        </p:sp>
        <p:sp>
          <p:nvSpPr>
            <p:cNvPr id="11" name="10 Rectángulo"/>
            <p:cNvSpPr/>
            <p:nvPr/>
          </p:nvSpPr>
          <p:spPr bwMode="auto">
            <a:xfrm rot="16200000">
              <a:off x="-1476528" y="5130680"/>
              <a:ext cx="3203848" cy="2507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prstClr val="white"/>
                </a:solidFill>
                <a:latin typeface="Calibri"/>
              </a:endParaRPr>
            </a:p>
          </p:txBody>
        </p:sp>
        <p:sp>
          <p:nvSpPr>
            <p:cNvPr id="17" name="16 Rectángulo"/>
            <p:cNvSpPr/>
            <p:nvPr/>
          </p:nvSpPr>
          <p:spPr bwMode="auto">
            <a:xfrm>
              <a:off x="34920" y="6237234"/>
              <a:ext cx="1872999" cy="2159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prstClr val="white"/>
                </a:solidFill>
                <a:latin typeface="Calibri"/>
              </a:endParaRPr>
            </a:p>
          </p:txBody>
        </p:sp>
        <p:sp>
          <p:nvSpPr>
            <p:cNvPr id="18" name="17 Rectángulo"/>
            <p:cNvSpPr/>
            <p:nvPr/>
          </p:nvSpPr>
          <p:spPr bwMode="auto">
            <a:xfrm>
              <a:off x="34920" y="6453153"/>
              <a:ext cx="2809499" cy="2159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prstClr val="white"/>
                </a:solidFill>
                <a:latin typeface="Calibri"/>
              </a:endParaRPr>
            </a:p>
          </p:txBody>
        </p:sp>
        <p:sp>
          <p:nvSpPr>
            <p:cNvPr id="19" name="18 Rectángulo"/>
            <p:cNvSpPr/>
            <p:nvPr/>
          </p:nvSpPr>
          <p:spPr bwMode="auto">
            <a:xfrm rot="16200000">
              <a:off x="-674824" y="5670473"/>
              <a:ext cx="2068689" cy="2174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prstClr val="white"/>
                </a:solidFill>
                <a:latin typeface="Calibri"/>
              </a:endParaRPr>
            </a:p>
          </p:txBody>
        </p:sp>
        <p:sp>
          <p:nvSpPr>
            <p:cNvPr id="20" name="19 Rectángulo"/>
            <p:cNvSpPr/>
            <p:nvPr/>
          </p:nvSpPr>
          <p:spPr bwMode="auto">
            <a:xfrm rot="16200000">
              <a:off x="-36649" y="6021347"/>
              <a:ext cx="1297099" cy="2872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prstClr val="white"/>
                </a:solidFill>
                <a:latin typeface="Calibri"/>
              </a:endParaRPr>
            </a:p>
          </p:txBody>
        </p:sp>
      </p:grpSp>
      <p:sp>
        <p:nvSpPr>
          <p:cNvPr id="14" name="3 Marcador de número de diapositiva"/>
          <p:cNvSpPr>
            <a:spLocks noGrp="1"/>
          </p:cNvSpPr>
          <p:nvPr>
            <p:ph type="sldNum" sz="quarter" idx="12"/>
          </p:nvPr>
        </p:nvSpPr>
        <p:spPr>
          <a:xfrm>
            <a:off x="6057900" y="4767263"/>
            <a:ext cx="1600200" cy="273844"/>
          </a:xfrm>
        </p:spPr>
        <p:txBody>
          <a:bodyPr/>
          <a:lstStyle/>
          <a:p>
            <a:pPr>
              <a:defRPr/>
            </a:pPr>
            <a:fld id="{E075DF1B-80FD-4CB3-B998-B61B3063C59A}" type="slidenum">
              <a:rPr lang="es-CO">
                <a:solidFill>
                  <a:prstClr val="black">
                    <a:tint val="75000"/>
                  </a:prstClr>
                </a:solidFill>
                <a:latin typeface="Calibri"/>
              </a:rPr>
              <a:pPr>
                <a:defRPr/>
              </a:pPr>
              <a:t>36</a:t>
            </a:fld>
            <a:endParaRPr lang="es-CO">
              <a:solidFill>
                <a:prstClr val="black">
                  <a:tint val="75000"/>
                </a:prstClr>
              </a:solidFill>
              <a:latin typeface="Calibri"/>
            </a:endParaRPr>
          </a:p>
        </p:txBody>
      </p:sp>
      <p:sp>
        <p:nvSpPr>
          <p:cNvPr id="2" name="AutoShape 10" descr="data:image/jpeg;base64,/9j/4AAQSkZJRgABAQAAAQABAAD/2wCEAAkGBhQSERQUExQWFBUVFxUYFBgYGBgYFxcVFxQVFBUXFRgaHCYeFxojGRQUHy8gJCcpLCwsFR4xNTAqNSYrLCkBCQoKDgwOGg8PGiwdHBwpKSwsKSwsLCkpKSwpKSwpLCwpLCksLCksLCwpKSwsLCwpLCwsKSwsLCwpLCksNSwsLP/AABEIAMIBBAMBIgACEQEDEQH/xAAcAAABBQEBAQAAAAAAAAAAAAADAQIEBQYABwj/xABFEAABAwICBgcFBQYFAwUAAAABAAIRAyEEMQUSQVFhcQYTIoGRocEyUrHR8AdCcpLhFBYjYoLxFTNTstJDY6I0c4OTs//EABkBAAMBAQEAAAAAAAAAAAAAAAABAgMEBf/EACYRAAICAgEFAAIDAQEAAAAAAAABAhEDEiEEEzFBUWFxFCIysQX/2gAMAwEAAhEDEQA/AM4atkJxQzdNYTOc8OHNabUzKUWHBOxOa/fayBTZMFxjf8ylqOE2k7v0T3sUYkyi4HOx3LjXDtvszfwNlGdrDYQDvC5o1jNzvGVt0qGzSvgRtaRFue1BrVg3Zc/NFq6uqSxpDuJUerTII1jfZuCdvwZpNhn1mwYkm/1wQ21XnID2ZnjuKawgeaIyqYDpsbT8wkytCvraSeDeRcHuhdT0k4Rfb5BTcRTZUHaF9hCq8XR1JtbxI4HckS4tBqukTNjH6581IoY0nMWiZUFjrTFrbUpxV7/BZ7U+CLJ1XSY2CRvyVpVq61Ci7/3G+Dg74PWba8OE2Vlc4MgH/LqtPc9jgfNgWqmFhv8AEGgEXkFc3EB2dt/JUzqhBg/quqV5ngFOzKtl3h8ewkMDRJcDrSco9mMrmEX9sbr6gueGQ5lZ2iNVzYM3HPMbElSu4VHQTIc4eZRd8j2Zpaj73QpUXCYtur2jfinnHNOwkDaIIT7iXkPIYlMJI4hQK+NJsDAm0W/VNdjoGrfmPVJ5viEWTVGxWJDEFmNhu8qvxOI1pkn9Uu434Cxa+OcD9ZJtPGxkY8x4IIIiD+qR2rBgQmI0ODqQ8gG1p2G5GaP1lz3qooVi2uR/MPRTH4k3ab8rK9qHdHHcmtxADoI3d6a+dxQK1Ab4hJzFYU6R3DyK5QH0DPtDvSpWgLXBYesari5vstcWtORslrPgNJaQ52Tc7/V1b4nEaj53tjxkKNWzpnj8WrCeVxdHSlaIfUEgzaPLah4nHFjQGe3nPujaO/0VpGfn4KgxLyHGDv8A9xRHLKXAapD6WPqvY90yQ5ltkGZHKylUXEhzoiDETt5qHQrnq6lxMs+JQaWOcIEiCb2WtyJ4LelWkjZYfG6rsXpM6xkXPwQ6mJdrmDwVhiNBa1GpXk/wiGEQL5Cc/wCbyTV+wZB/xQjJrZO2FLfiixnasTszBNj6jxUvA9EWv6nWqQKrC85dnVjszxlWVXQ1JzH6zgHMphwBi5NOIv8AhCdiM8HumoAAA0ZjYY/ulq1NazvdcCdpgWnvV2GUxTYNa7g0PHuy5wv4FPdoWk9ty4O/hZDY8RVtF4QJqzFvrxYFcMUd69ApdF8O1uqC9183C+RHu8k79x8Mbk1TN87f7EtURqYJlYA3Hht5q30XWD6OJaLHUD/yVGn/AGly0ruheDGfWH+pDwehqFOtqMpmHsqMJNSfaYRETyU6qxaMw1c803DDW17xDHOy3QtJ+yUibUQTs/iH0JU/RuhaADjUYxpMtIDnERtm42WRHhFKJjHVe14fAKbimuNR4azW7bsh/Mdq1NbBYYEhtGl/VUdJ3WhS26Nc9oeynQDpOtrNLo2jVkAq9UxOBiqjXtFw0c3NB8JQXuv69y3lGtVaWhzqTwXBvVtpDWcY9nWAJGYKu9L4QYhoaaQY8D2nsGqD94Q8AHmFXZg/BDTj5PHqjjvTNdeq0tC0g0B3UFwtP8MTfcAYHIKRhOjwfMUmQCQOw28RlLd9u5Jwr0VGn7PI21DESn02Cbm0T/bivYx0VP8ApM/I3/imVOh9Rx7MM/C1n/ApJclanj9KiSey0nda/kptPQjz/mEUW73mPBvtHwXplToFVd7VSqf/AJCPIAIdD7M2tdrFsn+Zzj471aS9g0eeY1jOvGpru7TdZxBaMxYDOI2nfkgPY8VHQ1xhzosfeK9lPR2qdoRB0cq+8PrvUtX6CkeQUhVP/Tf+V3yRW4N8Emi+BmdUx+i9a/d1+148kx3RUO9otPMgqO2FI8o/YnbG/wDk0Ll6qOhtL/t+A9AuT7Yaoy1Po61xIlpIzAc2RzCks6LC0md1wvS8Poqk09lrR/S35KS3DNH0E9R7HmDujLdo+Poo56N0pBFOo7kx59F607DjefFRDoilMkCfNPVBseZVejFMt/yK0bxTd6qM/oRWdJpNeA0TFWk0A7gCADK2uO6PYk1HGmKAZJ1Ze8GOIDTdDp9HMa3bR5dZVEcoarUV9I2fwxFDorjAb4ZsDiR5QiP6O4qOzhwMz2iY8SIngto/o7jTtod9SsfRV+J6G49338KP/tJT1X0N38MczRuJAIdTpBw+6QZPhZS8Lo3GGC7DB05RaIgC4mFoGdBdJWH7VRa20hjSDG2JbmvQsJhAxgbuAFzJPEnaSlKKXhgm35PHsRonGGdXBtF8yQSYyOY3pjuimNeAOqkxMfw2916hXs+u0ODJGs4EgbwIn4hF1FI7Z4xQ+zLEOBlopyR2ddpttIInwTaf2TVvvAG5yrxbZ/0yvaSFSaV6XYXDua2rUhzsgGkmJjZxTUNuEJzryed0/shdF3AHjUk//kpWjvszqUarKjX0ew4HtAuJANwDAgxN4WnqfaRgwSB1hIvZnzIURn2oYdzg1tOoZm/ZHqtH08ly0zNZoy4TK4dB8Tl+0spsnsinT1bbNY7bKxwnQ3s6tWt1lokU2tdz1pMlDqfaKxlupeY/maPRRXfaS4ns0Bfe4n4BZf1NkpEnF9BcOGFzW1HOGVxcjKQBko9R1cNgSwfytA4ZxKrdMfaXiKRbFOjDt+sT8eSqan2p4gz/AJQ3Qz5lbY5qHqyn0c81PeicaOoIDnAc3ZxHjCgvpAnJx7irboj04OIxDaNfVf1lmENAhwvBAzHwXoLcGwGQB4LVZ+KSo5M3R6S/s9jCdG8DR1i6psBABtmIJkraUscBMNi94jM5mykmkNyaKACylJydsqEFBUgQx5OwppxbpjVcimiOKacOOKksCccfdckONPuu8vNFOHEzdIcIOKYEc4/+UpBj/wCQozsGOMc01uBaNiBA/wBvAMEAd48kw6U/l+CKdHt2jPik/wANZ7qLGD/xI7GT9clyINHU/d8DC5AFw1yKHJ5au1VmUM1k0uRdX6lcWBOwBNcnh30U9V2ltOMw5Ac1xkTaN8bVLkkrY1Ft0ieEsKmb0rpETquH5fmuZ0oonY+/AfNZvMvRr2mW7oldrBU7uldAZ64/pQn9NMKBdzvylT3R9plxWqgObZx9oEgSBYG/gnftDRv8D8lTN6b4SJ6wj+l3yT/33wf+r/4v+SXfQdllhjapdTcGawcQdU6s35LxLTWjNKYiqXuwtTs2EMgADKN69XxfTigB2Nd/IQPE/JZTS/S6rUMCWgzAB+JQuq1dRfP4H2FLyjEVNE16NLrMRS1S89nWq6ji233GguI4rtCdE8VWqdYHMw9O5a57xutA9o84VriMeTFptabxByTf2szwscth3lTLqM0v1+zWPTRXgPh+ib3PcKmPawNycASHWBt2hx8FL/cjDff0jUdyYfUlV5qmM9pB5HIp5qyzPtDMbTGa5+7P4jTs/kr9I9CGTLcR1wGTYdTd4kEK00f0I0a5gNR2IpP+8NZrhO8EMyQmvIOXLbY/XmpFOvGYjZmtFOS5tfoTxI0fRno/o7CVBVp1Xl4BANQmBNjbVAyWwp4ym72XtPJwXmX7U21x4i3mkpYls+038wVrqJVbMXgX09UgJqyPRXSg6w0y6Q8dm83G7u+C1crpw5FkjZzTho6HLimE8U0uWpA9IUMuSFyACFJKEXprnoAMmkoWuuLygYQFKgyeK5AF6TIsmyl1+KaHhQULKdrJpulDTsv3oAS3FZH7QKnVsY+Ji0Gw9oZ+K1zm/UrE/ai6aDGjeMvxD5KMitUXB1IzrNItLXOizQDAJvPMpmE0wxwBaHR37e5Veh2atGtO9sd1/VX2Gwwa1gDQLCeUBZQx7N/s6Hl1Ssj4rENALiH5E3hVeExTa1Ivu3gTKvNPtAoPO5jvgVk9HO1cG48D8CsOoTxtV7N8UlONhamlqIAAqa3ISkfiwASGPMAm4gW3qh0Vhr0+Jb8Qtdpm1F/KPEgJ48UJW/hDyNSSryRcLptvVh1QhpOy5Q2aZpV6jabdYmc4gKixNGPAD1KTo2IxjOY+IC5ceOLexc3T4LfHaUFKl1rWExUczVJiLX2ZWyVBV6WPOVNg/MdvNWOnsVHW0YuKxdOzbaO9Z99Nd6gjneSX0lO6UYgn2gOTWj0V1jq73YfXD3ZNNiRaQsstdgKWvgjHuuBHLL0V6L4Q5MrCHHNxPeU39lKnMp28PFMOKaNh8QB8CuLFill5R1vgq8VhoC132UaHo161brqbamo1paHCQDrQTG1UeKYHMkfR3LRfY/UjGVG+9SPk5pW0YuE9ZGWT/LNo/BMo6TplrGgVKUNhoEObItGRgNyWoVD0uGocNW/06oB5O/VoV+fqF1w4k0ccuUmMJTSijvTXFamYw5JpT7JCEACdZK0J700oAYUhCeQkA8UDEj6uuTdVcgCz6wb8lxqBMLSNjvA/JNBJG1SAfrI4rutO/Pmo8wNqcbJgSDU3fEBZnpbQ60NB+7B8yr01Cc1T6VBLp4LDqHrCzXDzIw1XAupsfMEOOe0CwA3cfBWLKwMQcgf0QuldItaI2lo4fdQ8EyI4hVDhL8luNndJKsYR+8tPwWVpujAu/D8VoOl9UfsxA931AWaxJjBOH4B4lcfVO5xR1YFWMZohn8SkOLfJX2mzNIgbXNHmqHRx/jNjZ/xVvpBxLWg++PIE+irE6hJmdXkiUuLMuPMqJox+rimHiPiCuxNKo6oCxr3AG8Ds3/ui0NGVeta7UMDkuSDUVy/Jq+Wd0j/9VVO90+QVXUbZX2kNG1KtRzw3VmMyN3BA/duofvNHifRdbz417MNJP0Z40ytf0WqfwXNN7O9QqjSegXUqeuX61wIiM1M6L14Dhx8nAD4gLoxzU1aMpqvJKpMkN7vEtIHmQpGhy1je21kl2Z1S5oDSMjt1tiYGQCOBHDcnChmSQ60SW35kiQT52WfR5Fq4+0zrmk1T8MidR7ZtBNojidmVo8VYfZg/V0i0e82oPKfRBqNgZ3iIsGxbIDJJ0LfqaTo8XEeLSFGXInlST8CfMWetdKsKX4SqMyBrDmwh3wBUjReK6yhTeNrG+IEHzUmrDmlp2gg8jYqi6HVCKBpnOk97D3H+66nxkX5OBcwL8oZdwTjUTesutTMWUxz0rncEjnoASTuBHNdrJOs4rggBNZNLtll2rzSnfdACFxSpC8LkATC4nM+aSLIVWu1piZPutlzvACyaBVdk0Uxvd2nflBgePcpKHYnEim0ue4NaMyTs4lQ/3hoF4p9YCXRq6ocQS7LtCyJi9AUqzC2sOtn3rgcWgWaeQWV0ZXqYUFzWh1Muc219XUcWw4Ziwm0ZrObkvBpCKfk1VTGOa8NdTcATAdMidlwmY0Ag3uOfql0f0soVANY6p2jMd9pHeEXE0KdSXMgg7Wum/wAFzZpuSpm8IKLKDpDhGuNKRZpJdad0KqNJoyeOE288lpHUnAXMgRGw5qg07QaRLRBi9lCz1wzZQRmOlTCKDjaCWixB28FCdg+sw5bcAarjGcNunaTwutIMxI+asNG0/wCE85dkhc+fLtKLXo6FGo0U+Co02P1i922xbvEZqTjcQ12rqumNYnh2SPVSzSBGSiYmkGsJjOyy/lXFxS8krGk7O6OVJbU/GfgrcUyVQ9EXSyp+Nad9dtJms5uvrHVaJIsLuIO/IeKqGCWXJpEylNQVsazRxMSWjWylzRN4ymUGthoJBzBg9ymNq0arXFslzaR1WuAkEOL5B2kDdvQTpw1KurTpy1xOuLFzwc7/AHQMx5r0pf8Alf1WvD92cq6rl2U2m8POHqjOG6w/pv6LLdHXuc5wH1K32NoiXNnWFxO8GyxfRHDEVXg/dJHhIWXSKri/ReZ+yz1oJ5pwemYkw8jd8kPWOxeRlvd/s7If5RIc9R9EVNTHYd3/AHGeZhOFN5yY49xQGaPr9Y1zaTyWkEQNoMhaYW1Kwl4PdtYfX6qg0W4U8biaex+rUb3i8d5KyOiX4llUVK/WMN5/jUsjnAeZjgrTGdIGsxDK7e0GsLHHWaXOJJsAycpzXsSzJ0/jPPWJq0bp29BdUA2hefaQ6XVy8ubWFNpiGlpdYfiAzQ632nSRDoiNaGNh2+5JgLVZl8J7Mj0brOMJA/ivPh9pQceyKbebifkp374vpw6oxpa54aNWZOtkbmw5q1NMzcGjYud/NCZrH3h4wh1HcR4fqgvqja7w1VqQSiT7w81xqd88/mg9YyIv4EJxc2bA98wkATrCNh8FyYajfqVyVDLWhSa2zABOwW+Se6pfZwuhOrg7+66aKsZT8FIw7xG35fFUWE0BTZhqrGEnWqVH394OtkNzQrnrd5HjKjYPEAax3PfllnPqk1Y7owGIwoLpPcRZwPMIQxVen7FQOA96Q6PxNgnvVtpmlFV7Ij7zeRv8/BVbhaxj+91i/huvwOb0zrttUYSOQcPQ+ae3pjSOYjxHxBHmoGIp7FX1KAOYHgCsZY4PyaKbReYrStCo06pbrEWJDTfkDJSYR1HUDXOEx2oa4AnhayzVfRLIyjxVdU0aPuk+P6LN4I+i+6zYNw1OL1Gi535bNih6R0WHNhlRhz2xyWRqYdw++4ID2u/1HefzWX8SF3Y++/hqdAaJOHaQ+owyZtrH0V5S0jTbZ7wW7W6pIPiLc15o4HbUPmhuYPe8it449ZbJ8mbkpKmj0PA4yjSqmp1gFn6rQHW1gQM8wJQsFpehR1h1msHCHCGgnkdaQvP9RvveSQtbvJ7l1SzTkqcv+GahFeEb1/SLDbz+YegKr26ewrHlzWAEmSZdc77NCyRDeKbI3LkWOMfptvZsKnS2jNqbZ36pJ83oP77Fnsj/AMaYP+0rLA/yrtY7ghY8fwN2aOp07rHIu/O4f7QFDr9Kq783TzLnf7iVT3+oUsMFO7zLtjN3F/8AxVKK9IbyEyjjqvtvcWt2BoaHO5QLDiouNx9SoZc6BkBJgBQ8RiC8kuddDaWjaVerI3DObObkakxg9p5PJROsbxT6bgSAAmlIlyNJ0d6KnFEmk0kN9ok6o4QTn3L0TQfRl1Mg1dVwAhrT2oNrjYEToTo0UsKwEgOd2jOd8h4K9FRuxwPKPmumOP2zmlN+jhJzAQ3CT/ZOc9pzcPL5pvXDYtTI5uVviuaw8TPJDqVQdh8CfRJrTkR3yEDHupnaPMfJckayR7Y8CfMJUAWXWbyuDxGaGX2z8k9rLZjzUFDiUzBP9uA323bjsBSuFrlVhxzWa83h060AASLg3mZCTGVXSTSDH1dUgdkRrCxBPxCpqmFqM/7jN4zhGx3ac54OsNh2983UWnVdT9kgHifKFhKXJtFUhheDke45hRiImQZPkj1S2oO00hwyIy74QDTLRBMgXmPiol44NEyO+SMlDrUXN2WKnON7XR6NSbExq7N+0R4Ed6Iy24G3RQVWqI+itFj6IDHHVnKd+rvHL4LNOxJGxRLG14HF7EauyEB9NW7sIKlMGYM+SBWwjiJjKx322ocHVivmir1EmojEJIWWxdDdSyjVHnOVOqAapUKtkByz+sl04UnFyMZf6SBsJO1SKOCLjAnjuHEnYETC4WG6z+y3ZvP4R6p2IxttUDVbuG3i47Soc3fBpqhH1G0rM7Ttr934B6qEX8EYODk7qglvXkrVADyHBcHqR1YStYp3QxG3CsdA4E1sRSZ7zhPLb5KFqrcfZfozWruqkAhjbc3WHlrJ4ltIjI6R6SGNaABaMpC46vDwCc88PCPVNc87o/L6FeicDOdUb4cP0TOubtn67krjxPkhu7zwJHomIe2sL3HiD5wmtqHKQmgu97zAXXO0d5JPxCBhNWdp8B81yFqne3671yBkTF9P8Gz2S53NzR8TPkquv9pNLZE7I7XjZeTUWBTmNyXPudaxHtejtMirRp1CdU1J1QXATBIgfRzUDSmJNMu9oA3OwAmJkn5JnRTCtfg6Di1pc0O1S4SWnWMwdiZpXDkOLtaZysYtzsr8o53w6MnVx7iSXA8/1TKGLJyHxPonVcGXEkmTuEQhO1mj7o/EXR8IWEkbJhqjjEkDuChuc5t4PNK7GnaWDk43UDE4oE7DxMn4qeR8B3Y4jdO8WPlbySf4htDoPG3HPI3VWal8gFz2ztTS5J2oun6VeASWyCN/ZEbuHBV+JbTc6WgCwtNgdsKC2o5nsko40i0+21pnbEHxCqUbVDU6D4eo5gIBz70Orjd7QfJAL6ZPZc5m6RI8rodUlv3mu4/3Wek14Ze6flAamZhDITxVkwACeCNqtZ7efuj1OQWXakXuhhoFwIA2dw5nYg1qjGZDXdbO7ByH3u+3BEr4zWgey2ch9Z81CqUy4rphHTHTZkk5TDCqXXcZJTOpCPSwsAXT+o4rilPng6KIoohEhG6ob0moN6lzsqgcJQETs7/NJrt3pWKhAF630H0caWFaTnUJcc5jIeQ815lonCGtVa1oLuDQSedl7RQZqMawAgNAGzYI3rv6WPFs5M8uaCahP1813V748T8knVj6t8E0Um7WjnM/FdhzCubBvbvK4vtB+P6pr2gjZ5Jobst4BACOrhpAJF8vqSnHFbAkDeUck4k8uQTATrDuPl81yQ1f5vguSA8Jp1WgKwwsOi8KjIsn0C9tx9dy4nBM792ey9FNIhmHa0kQC6DI3yp2IxzXkhjvZzOQ5SRc8pWE6Gace9wZUa0UwCQ40iYfaLjOdxW6GlWR7bfylo8CtotpUc8lbsp8eZ7XWGR7oE+YCo8fRLjJaTkQX3PHatZ+30ybim4748LRJUfSuHFQdkWztTid3NDViXBjzQG2m3uj0ULEVQDDQ0dwPxVtpDRhbmDJ4fBU9XDkCwIJnITZZal2Q3Ok5ny9E4c/JBqSN4QTV5+KpLkh8kqoc8lDfzClBjoktAG9xsgucwH3jws35nyTkxRVAmUS4w0EngiHChvtu/pbc95yHmuOLJEeyNwsO/ehOSVj4EqYkxDAGDhmebsyoZBUkpqpNEsjwl8E9zE0tToLY1jBN3EJHsM+1benhNLUtUNTYgJBhSXsfEFm68EH9UCFY0NJOGYlGqK3IJa4RNpRGUnESBIHBTxiqJjWYfrepVeox1OKTw07dljmEu3H4PuM032XYETUqmLANHMw74L0Wm4bp5FZLoJhxSwrWwC5xLjBbJkCCRM5LVUTI93n+kreKSRjJ2xz3t90/m/RDGr7viP1TnsHvDw/VNbQE3qHwPzTEc5w91s/hHqE3rDuH13JXMaP+pPd+qC4jabc49U0Ie4lDeXfyd8pKOo3JrO8AlPOJZ7tOeU+qAA9Ydr2fXekUptZu4dzW/JciwPn6m5SReISU8C76/RTcNgCTmuejrv0bXoRVPUkazBDjZxjYLgwtSMISO0GGdzxf80Kk6LFtFsMBLjviPFxELU061YjtsoicpcT6R5p0QweE0Q037U85HKQ4go1TRrnACmI95z7Acm5kojtJspgCq5jHHZrBoPIEouExjHEik4OgAkh0gE7875oEyFj+jTXtHWA1CJ9ns24CVk8b0OY9pdQqOIH3TmDtuD6Lf8A7fSv/EDiLENMkHdqiSh1i0GQ18nZBDTzm3imB43pDRzqboe1525WPeJlV9R5AlrWt5C/ibr2x+kXNdDjRA3a0FZ/Tui8NXOs7qw7aWk356uZU0I8qqPdtMnio5C02M6NuE9WddsmbQ7wOYVRicCWmHAsJymw8SihU0QWJSUrqcbQeRn0TSECvkY5IU4BJCkdjSEMhGITCFa8E3yNDUjmp7UpCQweqigpIToTskcHp7gCMkJOBTEzd9DNLBoAdSZrAAa8Q62QJ5La0sW19pk7j4ry7o/X2Gm03J9tzDfkbeC3OAxBMODQCLQ6sY7rGbLVCL5zOHcm9W3dHcPmm0qznbhuIvPgntLiTJAvbiN/Db4J2B3VsOw/kHzSao3W5IFfR8u1hVcDAFoy1pPC4kIX+FuNV7td0OBAEGQLWiYECb5pWVRKFJnEcoHonM1Nhdxy9UH/AAh5yq1LzmWg+HDJLTwZbJLtYxe/GbCTvPiiwoK6mzaXeAPolSFrhbWA5k/NKmKjyas0bkfAtG7cuXLE3RudDUxAsPBabDUwcwDzEpVyCWNxWGYS2WtPcOKIymGmwA5CFy5NCkCwdMCo4gAEzJA4rO9K8U8ZPcO2Np3FcuR7GXeCpA02kgExnF8lGzZf6uuXIGV/SJgFIuAAcIgixz3rN4Ma+sH9oX9q/wAUq5JjXgpNM0GteA1obJMwAJyzhUbrN7/RcuSMiRotgJMifoqCM1y5MQbGMAIgRYJuIaNRlswZ8Vy5NEvyAalK5cpKOShIuQAqVcuQBN0dmebfivRdHi1M7TYneJFjwXLlpElF/h/ZajB11y5WMR/qU15y5eq5ckAPWSHNIuVCYqRcuSA//9k="/>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s-CO">
              <a:solidFill>
                <a:prstClr val="black"/>
              </a:solidFill>
              <a:latin typeface="Calibri"/>
            </a:endParaRPr>
          </a:p>
        </p:txBody>
      </p:sp>
      <p:sp>
        <p:nvSpPr>
          <p:cNvPr id="8" name="AutoShape 12" descr="data:image/jpeg;base64,/9j/4AAQSkZJRgABAQAAAQABAAD/2wCEAAkGBhQSERQUExQWFBUVFxUYFBgYGBgYFxcVFxQVFBUXFRgaHCYeFxojGRQUHy8gJCcpLCwsFR4xNTAqNSYrLCkBCQoKDgwOGg8PGiwdHBwpKSwsKSwsLCkpKSwpKSwpLCwpLCksLCksLCwpKSwsLCwpLCwsKSwsLCwpLCksNSwsLP/AABEIAMIBBAMBIgACEQEDEQH/xAAcAAABBQEBAQAAAAAAAAAAAAADAQIEBQYABwj/xABFEAABAwICBgcFBQYFAwUAAAABAAIRAyEEMQUSQVFhcQYTIoGRocEyUrHR8AdCcpLhFBYjYoLxFTNTstJDY6I0c4OTs//EABkBAAMBAQEAAAAAAAAAAAAAAAABAgMEBf/EACYRAAICAgEFAAIDAQEAAAAAAAABAhEDEiEEEzFBUWFxFCIysQX/2gAMAwEAAhEDEQA/AM4atkJxQzdNYTOc8OHNabUzKUWHBOxOa/fayBTZMFxjf8ylqOE2k7v0T3sUYkyi4HOx3LjXDtvszfwNlGdrDYQDvC5o1jNzvGVt0qGzSvgRtaRFue1BrVg3Zc/NFq6uqSxpDuJUerTII1jfZuCdvwZpNhn1mwYkm/1wQ21XnID2ZnjuKawgeaIyqYDpsbT8wkytCvraSeDeRcHuhdT0k4Rfb5BTcRTZUHaF9hCq8XR1JtbxI4HckS4tBqukTNjH6581IoY0nMWiZUFjrTFrbUpxV7/BZ7U+CLJ1XSY2CRvyVpVq61Ci7/3G+Dg74PWba8OE2Vlc4MgH/LqtPc9jgfNgWqmFhv8AEGgEXkFc3EB2dt/JUzqhBg/quqV5ngFOzKtl3h8ewkMDRJcDrSco9mMrmEX9sbr6gueGQ5lZ2iNVzYM3HPMbElSu4VHQTIc4eZRd8j2Zpaj73QpUXCYtur2jfinnHNOwkDaIIT7iXkPIYlMJI4hQK+NJsDAm0W/VNdjoGrfmPVJ5viEWTVGxWJDEFmNhu8qvxOI1pkn9Uu434Cxa+OcD9ZJtPGxkY8x4IIIiD+qR2rBgQmI0ODqQ8gG1p2G5GaP1lz3qooVi2uR/MPRTH4k3ab8rK9qHdHHcmtxADoI3d6a+dxQK1Ab4hJzFYU6R3DyK5QH0DPtDvSpWgLXBYesari5vstcWtORslrPgNJaQ52Tc7/V1b4nEaj53tjxkKNWzpnj8WrCeVxdHSlaIfUEgzaPLah4nHFjQGe3nPujaO/0VpGfn4KgxLyHGDv8A9xRHLKXAapD6WPqvY90yQ5ltkGZHKylUXEhzoiDETt5qHQrnq6lxMs+JQaWOcIEiCb2WtyJ4LelWkjZYfG6rsXpM6xkXPwQ6mJdrmDwVhiNBa1GpXk/wiGEQL5Cc/wCbyTV+wZB/xQjJrZO2FLfiixnasTszBNj6jxUvA9EWv6nWqQKrC85dnVjszxlWVXQ1JzH6zgHMphwBi5NOIv8AhCdiM8HumoAAA0ZjYY/ulq1NazvdcCdpgWnvV2GUxTYNa7g0PHuy5wv4FPdoWk9ty4O/hZDY8RVtF4QJqzFvrxYFcMUd69ApdF8O1uqC9183C+RHu8k79x8Mbk1TN87f7EtURqYJlYA3Hht5q30XWD6OJaLHUD/yVGn/AGly0ruheDGfWH+pDwehqFOtqMpmHsqMJNSfaYRETyU6qxaMw1c803DDW17xDHOy3QtJ+yUibUQTs/iH0JU/RuhaADjUYxpMtIDnERtm42WRHhFKJjHVe14fAKbimuNR4azW7bsh/Mdq1NbBYYEhtGl/VUdJ3WhS26Nc9oeynQDpOtrNLo2jVkAq9UxOBiqjXtFw0c3NB8JQXuv69y3lGtVaWhzqTwXBvVtpDWcY9nWAJGYKu9L4QYhoaaQY8D2nsGqD94Q8AHmFXZg/BDTj5PHqjjvTNdeq0tC0g0B3UFwtP8MTfcAYHIKRhOjwfMUmQCQOw28RlLd9u5Jwr0VGn7PI21DESn02Cbm0T/bivYx0VP8ApM/I3/imVOh9Rx7MM/C1n/ApJclanj9KiSey0nda/kptPQjz/mEUW73mPBvtHwXplToFVd7VSqf/AJCPIAIdD7M2tdrFsn+Zzj471aS9g0eeY1jOvGpru7TdZxBaMxYDOI2nfkgPY8VHQ1xhzosfeK9lPR2qdoRB0cq+8PrvUtX6CkeQUhVP/Tf+V3yRW4N8Emi+BmdUx+i9a/d1+148kx3RUO9otPMgqO2FI8o/YnbG/wDk0Ll6qOhtL/t+A9AuT7Yaoy1Po61xIlpIzAc2RzCks6LC0md1wvS8Poqk09lrR/S35KS3DNH0E9R7HmDujLdo+Poo56N0pBFOo7kx59F607DjefFRDoilMkCfNPVBseZVejFMt/yK0bxTd6qM/oRWdJpNeA0TFWk0A7gCADK2uO6PYk1HGmKAZJ1Ze8GOIDTdDp9HMa3bR5dZVEcoarUV9I2fwxFDorjAb4ZsDiR5QiP6O4qOzhwMz2iY8SIngto/o7jTtod9SsfRV+J6G49338KP/tJT1X0N38MczRuJAIdTpBw+6QZPhZS8Lo3GGC7DB05RaIgC4mFoGdBdJWH7VRa20hjSDG2JbmvQsJhAxgbuAFzJPEnaSlKKXhgm35PHsRonGGdXBtF8yQSYyOY3pjuimNeAOqkxMfw2916hXs+u0ODJGs4EgbwIn4hF1FI7Z4xQ+zLEOBlopyR2ddpttIInwTaf2TVvvAG5yrxbZ/0yvaSFSaV6XYXDua2rUhzsgGkmJjZxTUNuEJzryed0/shdF3AHjUk//kpWjvszqUarKjX0ew4HtAuJANwDAgxN4WnqfaRgwSB1hIvZnzIURn2oYdzg1tOoZm/ZHqtH08ly0zNZoy4TK4dB8Tl+0spsnsinT1bbNY7bKxwnQ3s6tWt1lokU2tdz1pMlDqfaKxlupeY/maPRRXfaS4ns0Bfe4n4BZf1NkpEnF9BcOGFzW1HOGVxcjKQBko9R1cNgSwfytA4ZxKrdMfaXiKRbFOjDt+sT8eSqan2p4gz/AJQ3Qz5lbY5qHqyn0c81PeicaOoIDnAc3ZxHjCgvpAnJx7irboj04OIxDaNfVf1lmENAhwvBAzHwXoLcGwGQB4LVZ+KSo5M3R6S/s9jCdG8DR1i6psBABtmIJkraUscBMNi94jM5mykmkNyaKACylJydsqEFBUgQx5OwppxbpjVcimiOKacOOKksCccfdckONPuu8vNFOHEzdIcIOKYEc4/+UpBj/wCQozsGOMc01uBaNiBA/wBvAMEAd48kw6U/l+CKdHt2jPik/wANZ7qLGD/xI7GT9clyINHU/d8DC5AFw1yKHJ5au1VmUM1k0uRdX6lcWBOwBNcnh30U9V2ltOMw5Ac1xkTaN8bVLkkrY1Ft0ieEsKmb0rpETquH5fmuZ0oonY+/AfNZvMvRr2mW7oldrBU7uldAZ64/pQn9NMKBdzvylT3R9plxWqgObZx9oEgSBYG/gnftDRv8D8lTN6b4SJ6wj+l3yT/33wf+r/4v+SXfQdllhjapdTcGawcQdU6s35LxLTWjNKYiqXuwtTs2EMgADKN69XxfTigB2Nd/IQPE/JZTS/S6rUMCWgzAB+JQuq1dRfP4H2FLyjEVNE16NLrMRS1S89nWq6ji233GguI4rtCdE8VWqdYHMw9O5a57xutA9o84VriMeTFptabxByTf2szwscth3lTLqM0v1+zWPTRXgPh+ib3PcKmPawNycASHWBt2hx8FL/cjDff0jUdyYfUlV5qmM9pB5HIp5qyzPtDMbTGa5+7P4jTs/kr9I9CGTLcR1wGTYdTd4kEK00f0I0a5gNR2IpP+8NZrhO8EMyQmvIOXLbY/XmpFOvGYjZmtFOS5tfoTxI0fRno/o7CVBVp1Xl4BANQmBNjbVAyWwp4ym72XtPJwXmX7U21x4i3mkpYls+038wVrqJVbMXgX09UgJqyPRXSg6w0y6Q8dm83G7u+C1crpw5FkjZzTho6HLimE8U0uWpA9IUMuSFyACFJKEXprnoAMmkoWuuLygYQFKgyeK5AF6TIsmyl1+KaHhQULKdrJpulDTsv3oAS3FZH7QKnVsY+Ji0Gw9oZ+K1zm/UrE/ai6aDGjeMvxD5KMitUXB1IzrNItLXOizQDAJvPMpmE0wxwBaHR37e5Veh2atGtO9sd1/VX2Gwwa1gDQLCeUBZQx7N/s6Hl1Ssj4rENALiH5E3hVeExTa1Ivu3gTKvNPtAoPO5jvgVk9HO1cG48D8CsOoTxtV7N8UlONhamlqIAAqa3ISkfiwASGPMAm4gW3qh0Vhr0+Jb8Qtdpm1F/KPEgJ48UJW/hDyNSSryRcLptvVh1QhpOy5Q2aZpV6jabdYmc4gKixNGPAD1KTo2IxjOY+IC5ceOLexc3T4LfHaUFKl1rWExUczVJiLX2ZWyVBV6WPOVNg/MdvNWOnsVHW0YuKxdOzbaO9Z99Nd6gjneSX0lO6UYgn2gOTWj0V1jq73YfXD3ZNNiRaQsstdgKWvgjHuuBHLL0V6L4Q5MrCHHNxPeU39lKnMp28PFMOKaNh8QB8CuLFill5R1vgq8VhoC132UaHo161brqbamo1paHCQDrQTG1UeKYHMkfR3LRfY/UjGVG+9SPk5pW0YuE9ZGWT/LNo/BMo6TplrGgVKUNhoEObItGRgNyWoVD0uGocNW/06oB5O/VoV+fqF1w4k0ccuUmMJTSijvTXFamYw5JpT7JCEACdZK0J700oAYUhCeQkA8UDEj6uuTdVcgCz6wb8lxqBMLSNjvA/JNBJG1SAfrI4rutO/Pmo8wNqcbJgSDU3fEBZnpbQ60NB+7B8yr01Cc1T6VBLp4LDqHrCzXDzIw1XAupsfMEOOe0CwA3cfBWLKwMQcgf0QuldItaI2lo4fdQ8EyI4hVDhL8luNndJKsYR+8tPwWVpujAu/D8VoOl9UfsxA931AWaxJjBOH4B4lcfVO5xR1YFWMZohn8SkOLfJX2mzNIgbXNHmqHRx/jNjZ/xVvpBxLWg++PIE+irE6hJmdXkiUuLMuPMqJox+rimHiPiCuxNKo6oCxr3AG8Ds3/ui0NGVeta7UMDkuSDUVy/Jq+Wd0j/9VVO90+QVXUbZX2kNG1KtRzw3VmMyN3BA/duofvNHifRdbz417MNJP0Z40ytf0WqfwXNN7O9QqjSegXUqeuX61wIiM1M6L14Dhx8nAD4gLoxzU1aMpqvJKpMkN7vEtIHmQpGhy1je21kl2Z1S5oDSMjt1tiYGQCOBHDcnChmSQ60SW35kiQT52WfR5Fq4+0zrmk1T8MidR7ZtBNojidmVo8VYfZg/V0i0e82oPKfRBqNgZ3iIsGxbIDJJ0LfqaTo8XEeLSFGXInlST8CfMWetdKsKX4SqMyBrDmwh3wBUjReK6yhTeNrG+IEHzUmrDmlp2gg8jYqi6HVCKBpnOk97D3H+66nxkX5OBcwL8oZdwTjUTesutTMWUxz0rncEjnoASTuBHNdrJOs4rggBNZNLtll2rzSnfdACFxSpC8LkATC4nM+aSLIVWu1piZPutlzvACyaBVdk0Uxvd2nflBgePcpKHYnEim0ue4NaMyTs4lQ/3hoF4p9YCXRq6ocQS7LtCyJi9AUqzC2sOtn3rgcWgWaeQWV0ZXqYUFzWh1Muc219XUcWw4Ziwm0ZrObkvBpCKfk1VTGOa8NdTcATAdMidlwmY0Ag3uOfql0f0soVANY6p2jMd9pHeEXE0KdSXMgg7Wum/wAFzZpuSpm8IKLKDpDhGuNKRZpJdad0KqNJoyeOE288lpHUnAXMgRGw5qg07QaRLRBi9lCz1wzZQRmOlTCKDjaCWixB28FCdg+sw5bcAarjGcNunaTwutIMxI+asNG0/wCE85dkhc+fLtKLXo6FGo0U+Co02P1i922xbvEZqTjcQ12rqumNYnh2SPVSzSBGSiYmkGsJjOyy/lXFxS8krGk7O6OVJbU/GfgrcUyVQ9EXSyp+Nad9dtJms5uvrHVaJIsLuIO/IeKqGCWXJpEylNQVsazRxMSWjWylzRN4ymUGthoJBzBg9ymNq0arXFslzaR1WuAkEOL5B2kDdvQTpw1KurTpy1xOuLFzwc7/AHQMx5r0pf8Alf1WvD92cq6rl2U2m8POHqjOG6w/pv6LLdHXuc5wH1K32NoiXNnWFxO8GyxfRHDEVXg/dJHhIWXSKri/ReZ+yz1oJ5pwemYkw8jd8kPWOxeRlvd/s7If5RIc9R9EVNTHYd3/AHGeZhOFN5yY49xQGaPr9Y1zaTyWkEQNoMhaYW1Kwl4PdtYfX6qg0W4U8biaex+rUb3i8d5KyOiX4llUVK/WMN5/jUsjnAeZjgrTGdIGsxDK7e0GsLHHWaXOJJsAycpzXsSzJ0/jPPWJq0bp29BdUA2hefaQ6XVy8ubWFNpiGlpdYfiAzQ632nSRDoiNaGNh2+5JgLVZl8J7Mj0brOMJA/ivPh9pQceyKbebifkp374vpw6oxpa54aNWZOtkbmw5q1NMzcGjYud/NCZrH3h4wh1HcR4fqgvqja7w1VqQSiT7w81xqd88/mg9YyIv4EJxc2bA98wkATrCNh8FyYajfqVyVDLWhSa2zABOwW+Se6pfZwuhOrg7+66aKsZT8FIw7xG35fFUWE0BTZhqrGEnWqVH394OtkNzQrnrd5HjKjYPEAax3PfllnPqk1Y7owGIwoLpPcRZwPMIQxVen7FQOA96Q6PxNgnvVtpmlFV7Ij7zeRv8/BVbhaxj+91i/huvwOb0zrttUYSOQcPQ+ae3pjSOYjxHxBHmoGIp7FX1KAOYHgCsZY4PyaKbReYrStCo06pbrEWJDTfkDJSYR1HUDXOEx2oa4AnhayzVfRLIyjxVdU0aPuk+P6LN4I+i+6zYNw1OL1Gi535bNih6R0WHNhlRhz2xyWRqYdw++4ID2u/1HefzWX8SF3Y++/hqdAaJOHaQ+owyZtrH0V5S0jTbZ7wW7W6pIPiLc15o4HbUPmhuYPe8it449ZbJ8mbkpKmj0PA4yjSqmp1gFn6rQHW1gQM8wJQsFpehR1h1msHCHCGgnkdaQvP9RvveSQtbvJ7l1SzTkqcv+GahFeEb1/SLDbz+YegKr26ewrHlzWAEmSZdc77NCyRDeKbI3LkWOMfptvZsKnS2jNqbZ36pJ83oP77Fnsj/AMaYP+0rLA/yrtY7ghY8fwN2aOp07rHIu/O4f7QFDr9Kq783TzLnf7iVT3+oUsMFO7zLtjN3F/8AxVKK9IbyEyjjqvtvcWt2BoaHO5QLDiouNx9SoZc6BkBJgBQ8RiC8kuddDaWjaVerI3DObObkakxg9p5PJROsbxT6bgSAAmlIlyNJ0d6KnFEmk0kN9ok6o4QTn3L0TQfRl1Mg1dVwAhrT2oNrjYEToTo0UsKwEgOd2jOd8h4K9FRuxwPKPmumOP2zmlN+jhJzAQ3CT/ZOc9pzcPL5pvXDYtTI5uVviuaw8TPJDqVQdh8CfRJrTkR3yEDHupnaPMfJckayR7Y8CfMJUAWXWbyuDxGaGX2z8k9rLZjzUFDiUzBP9uA323bjsBSuFrlVhxzWa83h060AASLg3mZCTGVXSTSDH1dUgdkRrCxBPxCpqmFqM/7jN4zhGx3ac54OsNh2983UWnVdT9kgHifKFhKXJtFUhheDke45hRiImQZPkj1S2oO00hwyIy74QDTLRBMgXmPiol44NEyO+SMlDrUXN2WKnON7XR6NSbExq7N+0R4Ed6Iy24G3RQVWqI+itFj6IDHHVnKd+rvHL4LNOxJGxRLG14HF7EauyEB9NW7sIKlMGYM+SBWwjiJjKx322ocHVivmir1EmojEJIWWxdDdSyjVHnOVOqAapUKtkByz+sl04UnFyMZf6SBsJO1SKOCLjAnjuHEnYETC4WG6z+y3ZvP4R6p2IxttUDVbuG3i47Soc3fBpqhH1G0rM7Ttr934B6qEX8EYODk7qglvXkrVADyHBcHqR1YStYp3QxG3CsdA4E1sRSZ7zhPLb5KFqrcfZfozWruqkAhjbc3WHlrJ4ltIjI6R6SGNaABaMpC46vDwCc88PCPVNc87o/L6FeicDOdUb4cP0TOubtn67krjxPkhu7zwJHomIe2sL3HiD5wmtqHKQmgu97zAXXO0d5JPxCBhNWdp8B81yFqne3671yBkTF9P8Gz2S53NzR8TPkquv9pNLZE7I7XjZeTUWBTmNyXPudaxHtejtMirRp1CdU1J1QXATBIgfRzUDSmJNMu9oA3OwAmJkn5JnRTCtfg6Di1pc0O1S4SWnWMwdiZpXDkOLtaZysYtzsr8o53w6MnVx7iSXA8/1TKGLJyHxPonVcGXEkmTuEQhO1mj7o/EXR8IWEkbJhqjjEkDuChuc5t4PNK7GnaWDk43UDE4oE7DxMn4qeR8B3Y4jdO8WPlbySf4htDoPG3HPI3VWal8gFz2ztTS5J2oun6VeASWyCN/ZEbuHBV+JbTc6WgCwtNgdsKC2o5nsko40i0+21pnbEHxCqUbVDU6D4eo5gIBz70Orjd7QfJAL6ZPZc5m6RI8rodUlv3mu4/3Wek14Ze6flAamZhDITxVkwACeCNqtZ7efuj1OQWXakXuhhoFwIA2dw5nYg1qjGZDXdbO7ByH3u+3BEr4zWgey2ch9Z81CqUy4rphHTHTZkk5TDCqXXcZJTOpCPSwsAXT+o4rilPng6KIoohEhG6ob0moN6lzsqgcJQETs7/NJrt3pWKhAF630H0caWFaTnUJcc5jIeQ815lonCGtVa1oLuDQSedl7RQZqMawAgNAGzYI3rv6WPFs5M8uaCahP1813V748T8knVj6t8E0Um7WjnM/FdhzCubBvbvK4vtB+P6pr2gjZ5Jobst4BACOrhpAJF8vqSnHFbAkDeUck4k8uQTATrDuPl81yQ1f5vguSA8Jp1WgKwwsOi8KjIsn0C9tx9dy4nBM792ey9FNIhmHa0kQC6DI3yp2IxzXkhjvZzOQ5SRc8pWE6Gace9wZUa0UwCQ40iYfaLjOdxW6GlWR7bfylo8CtotpUc8lbsp8eZ7XWGR7oE+YCo8fRLjJaTkQX3PHatZ+30ybim4748LRJUfSuHFQdkWztTid3NDViXBjzQG2m3uj0ULEVQDDQ0dwPxVtpDRhbmDJ4fBU9XDkCwIJnITZZal2Q3Ok5ny9E4c/JBqSN4QTV5+KpLkh8kqoc8lDfzClBjoktAG9xsgucwH3jws35nyTkxRVAmUS4w0EngiHChvtu/pbc95yHmuOLJEeyNwsO/ehOSVj4EqYkxDAGDhmebsyoZBUkpqpNEsjwl8E9zE0tToLY1jBN3EJHsM+1benhNLUtUNTYgJBhSXsfEFm68EH9UCFY0NJOGYlGqK3IJa4RNpRGUnESBIHBTxiqJjWYfrepVeox1OKTw07dljmEu3H4PuM032XYETUqmLANHMw74L0Wm4bp5FZLoJhxSwrWwC5xLjBbJkCCRM5LVUTI93n+kreKSRjJ2xz3t90/m/RDGr7viP1TnsHvDw/VNbQE3qHwPzTEc5w91s/hHqE3rDuH13JXMaP+pPd+qC4jabc49U0Ie4lDeXfyd8pKOo3JrO8AlPOJZ7tOeU+qAA9Ydr2fXekUptZu4dzW/JciwPn6m5SReISU8C76/RTcNgCTmuejrv0bXoRVPUkazBDjZxjYLgwtSMISO0GGdzxf80Kk6LFtFsMBLjviPFxELU061YjtsoicpcT6R5p0QweE0Q037U85HKQ4go1TRrnACmI95z7Acm5kojtJspgCq5jHHZrBoPIEouExjHEik4OgAkh0gE7875oEyFj+jTXtHWA1CJ9ns24CVk8b0OY9pdQqOIH3TmDtuD6Lf8A7fSv/EDiLENMkHdqiSh1i0GQ18nZBDTzm3imB43pDRzqboe1525WPeJlV9R5AlrWt5C/ibr2x+kXNdDjRA3a0FZ/Tui8NXOs7qw7aWk356uZU0I8qqPdtMnio5C02M6NuE9WddsmbQ7wOYVRicCWmHAsJymw8SihU0QWJSUrqcbQeRn0TSECvkY5IU4BJCkdjSEMhGITCFa8E3yNDUjmp7UpCQweqigpIToTskcHp7gCMkJOBTEzd9DNLBoAdSZrAAa8Q62QJ5La0sW19pk7j4ry7o/X2Gm03J9tzDfkbeC3OAxBMODQCLQ6sY7rGbLVCL5zOHcm9W3dHcPmm0qznbhuIvPgntLiTJAvbiN/Db4J2B3VsOw/kHzSao3W5IFfR8u1hVcDAFoy1pPC4kIX+FuNV7td0OBAEGQLWiYECb5pWVRKFJnEcoHonM1Nhdxy9UH/AAh5yq1LzmWg+HDJLTwZbJLtYxe/GbCTvPiiwoK6mzaXeAPolSFrhbWA5k/NKmKjyas0bkfAtG7cuXLE3RudDUxAsPBabDUwcwDzEpVyCWNxWGYS2WtPcOKIymGmwA5CFy5NCkCwdMCo4gAEzJA4rO9K8U8ZPcO2Np3FcuR7GXeCpA02kgExnF8lGzZf6uuXIGV/SJgFIuAAcIgixz3rN4Ma+sH9oX9q/wAUq5JjXgpNM0GteA1obJMwAJyzhUbrN7/RcuSMiRotgJMifoqCM1y5MQbGMAIgRYJuIaNRlswZ8Vy5NEvyAalK5cpKOShIuQAqVcuQBN0dmebfivRdHi1M7TYneJFjwXLlpElF/h/ZajB11y5WMR/qU15y5eq5ckAPWSHNIuVCYqRcuSA//9k="/>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s-CO">
              <a:solidFill>
                <a:prstClr val="black"/>
              </a:solidFill>
              <a:latin typeface="Calibri"/>
            </a:endParaRPr>
          </a:p>
        </p:txBody>
      </p:sp>
      <p:sp>
        <p:nvSpPr>
          <p:cNvPr id="9" name="AutoShape 14" descr="data:image/jpeg;base64,/9j/4AAQSkZJRgABAQAAAQABAAD/2wCEAAkGBhQSERQUExQWFBUVFxUYFBgYGBgYFxcVFxQVFBUXFRgaHCYeFxojGRQUHy8gJCcpLCwsFR4xNTAqNSYrLCkBCQoKDgwOGg8PGiwdHBwpKSwsKSwsLCkpKSwpKSwpLCwpLCksLCksLCwpKSwsLCwpLCwsKSwsLCwpLCksNSwsLP/AABEIAMIBBAMBIgACEQEDEQH/xAAcAAABBQEBAQAAAAAAAAAAAAADAQIEBQYABwj/xABFEAABAwICBgcFBQYFAwUAAAABAAIRAyEEMQUSQVFhcQYTIoGRocEyUrHR8AdCcpLhFBYjYoLxFTNTstJDY6I0c4OTs//EABkBAAMBAQEAAAAAAAAAAAAAAAABAgMEBf/EACYRAAICAgEFAAIDAQEAAAAAAAABAhEDEiEEEzFBUWFxFCIysQX/2gAMAwEAAhEDEQA/AM4atkJxQzdNYTOc8OHNabUzKUWHBOxOa/fayBTZMFxjf8ylqOE2k7v0T3sUYkyi4HOx3LjXDtvszfwNlGdrDYQDvC5o1jNzvGVt0qGzSvgRtaRFue1BrVg3Zc/NFq6uqSxpDuJUerTII1jfZuCdvwZpNhn1mwYkm/1wQ21XnID2ZnjuKawgeaIyqYDpsbT8wkytCvraSeDeRcHuhdT0k4Rfb5BTcRTZUHaF9hCq8XR1JtbxI4HckS4tBqukTNjH6581IoY0nMWiZUFjrTFrbUpxV7/BZ7U+CLJ1XSY2CRvyVpVq61Ci7/3G+Dg74PWba8OE2Vlc4MgH/LqtPc9jgfNgWqmFhv8AEGgEXkFc3EB2dt/JUzqhBg/quqV5ngFOzKtl3h8ewkMDRJcDrSco9mMrmEX9sbr6gueGQ5lZ2iNVzYM3HPMbElSu4VHQTIc4eZRd8j2Zpaj73QpUXCYtur2jfinnHNOwkDaIIT7iXkPIYlMJI4hQK+NJsDAm0W/VNdjoGrfmPVJ5viEWTVGxWJDEFmNhu8qvxOI1pkn9Uu434Cxa+OcD9ZJtPGxkY8x4IIIiD+qR2rBgQmI0ODqQ8gG1p2G5GaP1lz3qooVi2uR/MPRTH4k3ab8rK9qHdHHcmtxADoI3d6a+dxQK1Ab4hJzFYU6R3DyK5QH0DPtDvSpWgLXBYesari5vstcWtORslrPgNJaQ52Tc7/V1b4nEaj53tjxkKNWzpnj8WrCeVxdHSlaIfUEgzaPLah4nHFjQGe3nPujaO/0VpGfn4KgxLyHGDv8A9xRHLKXAapD6WPqvY90yQ5ltkGZHKylUXEhzoiDETt5qHQrnq6lxMs+JQaWOcIEiCb2WtyJ4LelWkjZYfG6rsXpM6xkXPwQ6mJdrmDwVhiNBa1GpXk/wiGEQL5Cc/wCbyTV+wZB/xQjJrZO2FLfiixnasTszBNj6jxUvA9EWv6nWqQKrC85dnVjszxlWVXQ1JzH6zgHMphwBi5NOIv8AhCdiM8HumoAAA0ZjYY/ulq1NazvdcCdpgWnvV2GUxTYNa7g0PHuy5wv4FPdoWk9ty4O/hZDY8RVtF4QJqzFvrxYFcMUd69ApdF8O1uqC9183C+RHu8k79x8Mbk1TN87f7EtURqYJlYA3Hht5q30XWD6OJaLHUD/yVGn/AGly0ruheDGfWH+pDwehqFOtqMpmHsqMJNSfaYRETyU6qxaMw1c803DDW17xDHOy3QtJ+yUibUQTs/iH0JU/RuhaADjUYxpMtIDnERtm42WRHhFKJjHVe14fAKbimuNR4azW7bsh/Mdq1NbBYYEhtGl/VUdJ3WhS26Nc9oeynQDpOtrNLo2jVkAq9UxOBiqjXtFw0c3NB8JQXuv69y3lGtVaWhzqTwXBvVtpDWcY9nWAJGYKu9L4QYhoaaQY8D2nsGqD94Q8AHmFXZg/BDTj5PHqjjvTNdeq0tC0g0B3UFwtP8MTfcAYHIKRhOjwfMUmQCQOw28RlLd9u5Jwr0VGn7PI21DESn02Cbm0T/bivYx0VP8ApM/I3/imVOh9Rx7MM/C1n/ApJclanj9KiSey0nda/kptPQjz/mEUW73mPBvtHwXplToFVd7VSqf/AJCPIAIdD7M2tdrFsn+Zzj471aS9g0eeY1jOvGpru7TdZxBaMxYDOI2nfkgPY8VHQ1xhzosfeK9lPR2qdoRB0cq+8PrvUtX6CkeQUhVP/Tf+V3yRW4N8Emi+BmdUx+i9a/d1+148kx3RUO9otPMgqO2FI8o/YnbG/wDk0Ll6qOhtL/t+A9AuT7Yaoy1Po61xIlpIzAc2RzCks6LC0md1wvS8Poqk09lrR/S35KS3DNH0E9R7HmDujLdo+Poo56N0pBFOo7kx59F607DjefFRDoilMkCfNPVBseZVejFMt/yK0bxTd6qM/oRWdJpNeA0TFWk0A7gCADK2uO6PYk1HGmKAZJ1Ze8GOIDTdDp9HMa3bR5dZVEcoarUV9I2fwxFDorjAb4ZsDiR5QiP6O4qOzhwMz2iY8SIngto/o7jTtod9SsfRV+J6G49338KP/tJT1X0N38MczRuJAIdTpBw+6QZPhZS8Lo3GGC7DB05RaIgC4mFoGdBdJWH7VRa20hjSDG2JbmvQsJhAxgbuAFzJPEnaSlKKXhgm35PHsRonGGdXBtF8yQSYyOY3pjuimNeAOqkxMfw2916hXs+u0ODJGs4EgbwIn4hF1FI7Z4xQ+zLEOBlopyR2ddpttIInwTaf2TVvvAG5yrxbZ/0yvaSFSaV6XYXDua2rUhzsgGkmJjZxTUNuEJzryed0/shdF3AHjUk//kpWjvszqUarKjX0ew4HtAuJANwDAgxN4WnqfaRgwSB1hIvZnzIURn2oYdzg1tOoZm/ZHqtH08ly0zNZoy4TK4dB8Tl+0spsnsinT1bbNY7bKxwnQ3s6tWt1lokU2tdz1pMlDqfaKxlupeY/maPRRXfaS4ns0Bfe4n4BZf1NkpEnF9BcOGFzW1HOGVxcjKQBko9R1cNgSwfytA4ZxKrdMfaXiKRbFOjDt+sT8eSqan2p4gz/AJQ3Qz5lbY5qHqyn0c81PeicaOoIDnAc3ZxHjCgvpAnJx7irboj04OIxDaNfVf1lmENAhwvBAzHwXoLcGwGQB4LVZ+KSo5M3R6S/s9jCdG8DR1i6psBABtmIJkraUscBMNi94jM5mykmkNyaKACylJydsqEFBUgQx5OwppxbpjVcimiOKacOOKksCccfdckONPuu8vNFOHEzdIcIOKYEc4/+UpBj/wCQozsGOMc01uBaNiBA/wBvAMEAd48kw6U/l+CKdHt2jPik/wANZ7qLGD/xI7GT9clyINHU/d8DC5AFw1yKHJ5au1VmUM1k0uRdX6lcWBOwBNcnh30U9V2ltOMw5Ac1xkTaN8bVLkkrY1Ft0ieEsKmb0rpETquH5fmuZ0oonY+/AfNZvMvRr2mW7oldrBU7uldAZ64/pQn9NMKBdzvylT3R9plxWqgObZx9oEgSBYG/gnftDRv8D8lTN6b4SJ6wj+l3yT/33wf+r/4v+SXfQdllhjapdTcGawcQdU6s35LxLTWjNKYiqXuwtTs2EMgADKN69XxfTigB2Nd/IQPE/JZTS/S6rUMCWgzAB+JQuq1dRfP4H2FLyjEVNE16NLrMRS1S89nWq6ji233GguI4rtCdE8VWqdYHMw9O5a57xutA9o84VriMeTFptabxByTf2szwscth3lTLqM0v1+zWPTRXgPh+ib3PcKmPawNycASHWBt2hx8FL/cjDff0jUdyYfUlV5qmM9pB5HIp5qyzPtDMbTGa5+7P4jTs/kr9I9CGTLcR1wGTYdTd4kEK00f0I0a5gNR2IpP+8NZrhO8EMyQmvIOXLbY/XmpFOvGYjZmtFOS5tfoTxI0fRno/o7CVBVp1Xl4BANQmBNjbVAyWwp4ym72XtPJwXmX7U21x4i3mkpYls+038wVrqJVbMXgX09UgJqyPRXSg6w0y6Q8dm83G7u+C1crpw5FkjZzTho6HLimE8U0uWpA9IUMuSFyACFJKEXprnoAMmkoWuuLygYQFKgyeK5AF6TIsmyl1+KaHhQULKdrJpulDTsv3oAS3FZH7QKnVsY+Ji0Gw9oZ+K1zm/UrE/ai6aDGjeMvxD5KMitUXB1IzrNItLXOizQDAJvPMpmE0wxwBaHR37e5Veh2atGtO9sd1/VX2Gwwa1gDQLCeUBZQx7N/s6Hl1Ssj4rENALiH5E3hVeExTa1Ivu3gTKvNPtAoPO5jvgVk9HO1cG48D8CsOoTxtV7N8UlONhamlqIAAqa3ISkfiwASGPMAm4gW3qh0Vhr0+Jb8Qtdpm1F/KPEgJ48UJW/hDyNSSryRcLptvVh1QhpOy5Q2aZpV6jabdYmc4gKixNGPAD1KTo2IxjOY+IC5ceOLexc3T4LfHaUFKl1rWExUczVJiLX2ZWyVBV6WPOVNg/MdvNWOnsVHW0YuKxdOzbaO9Z99Nd6gjneSX0lO6UYgn2gOTWj0V1jq73YfXD3ZNNiRaQsstdgKWvgjHuuBHLL0V6L4Q5MrCHHNxPeU39lKnMp28PFMOKaNh8QB8CuLFill5R1vgq8VhoC132UaHo161brqbamo1paHCQDrQTG1UeKYHMkfR3LRfY/UjGVG+9SPk5pW0YuE9ZGWT/LNo/BMo6TplrGgVKUNhoEObItGRgNyWoVD0uGocNW/06oB5O/VoV+fqF1w4k0ccuUmMJTSijvTXFamYw5JpT7JCEACdZK0J700oAYUhCeQkA8UDEj6uuTdVcgCz6wb8lxqBMLSNjvA/JNBJG1SAfrI4rutO/Pmo8wNqcbJgSDU3fEBZnpbQ60NB+7B8yr01Cc1T6VBLp4LDqHrCzXDzIw1XAupsfMEOOe0CwA3cfBWLKwMQcgf0QuldItaI2lo4fdQ8EyI4hVDhL8luNndJKsYR+8tPwWVpujAu/D8VoOl9UfsxA931AWaxJjBOH4B4lcfVO5xR1YFWMZohn8SkOLfJX2mzNIgbXNHmqHRx/jNjZ/xVvpBxLWg++PIE+irE6hJmdXkiUuLMuPMqJox+rimHiPiCuxNKo6oCxr3AG8Ds3/ui0NGVeta7UMDkuSDUVy/Jq+Wd0j/9VVO90+QVXUbZX2kNG1KtRzw3VmMyN3BA/duofvNHifRdbz417MNJP0Z40ytf0WqfwXNN7O9QqjSegXUqeuX61wIiM1M6L14Dhx8nAD4gLoxzU1aMpqvJKpMkN7vEtIHmQpGhy1je21kl2Z1S5oDSMjt1tiYGQCOBHDcnChmSQ60SW35kiQT52WfR5Fq4+0zrmk1T8MidR7ZtBNojidmVo8VYfZg/V0i0e82oPKfRBqNgZ3iIsGxbIDJJ0LfqaTo8XEeLSFGXInlST8CfMWetdKsKX4SqMyBrDmwh3wBUjReK6yhTeNrG+IEHzUmrDmlp2gg8jYqi6HVCKBpnOk97D3H+66nxkX5OBcwL8oZdwTjUTesutTMWUxz0rncEjnoASTuBHNdrJOs4rggBNZNLtll2rzSnfdACFxSpC8LkATC4nM+aSLIVWu1piZPutlzvACyaBVdk0Uxvd2nflBgePcpKHYnEim0ue4NaMyTs4lQ/3hoF4p9YCXRq6ocQS7LtCyJi9AUqzC2sOtn3rgcWgWaeQWV0ZXqYUFzWh1Muc219XUcWw4Ziwm0ZrObkvBpCKfk1VTGOa8NdTcATAdMidlwmY0Ag3uOfql0f0soVANY6p2jMd9pHeEXE0KdSXMgg7Wum/wAFzZpuSpm8IKLKDpDhGuNKRZpJdad0KqNJoyeOE288lpHUnAXMgRGw5qg07QaRLRBi9lCz1wzZQRmOlTCKDjaCWixB28FCdg+sw5bcAarjGcNunaTwutIMxI+asNG0/wCE85dkhc+fLtKLXo6FGo0U+Co02P1i922xbvEZqTjcQ12rqumNYnh2SPVSzSBGSiYmkGsJjOyy/lXFxS8krGk7O6OVJbU/GfgrcUyVQ9EXSyp+Nad9dtJms5uvrHVaJIsLuIO/IeKqGCWXJpEylNQVsazRxMSWjWylzRN4ymUGthoJBzBg9ymNq0arXFslzaR1WuAkEOL5B2kDdvQTpw1KurTpy1xOuLFzwc7/AHQMx5r0pf8Alf1WvD92cq6rl2U2m8POHqjOG6w/pv6LLdHXuc5wH1K32NoiXNnWFxO8GyxfRHDEVXg/dJHhIWXSKri/ReZ+yz1oJ5pwemYkw8jd8kPWOxeRlvd/s7If5RIc9R9EVNTHYd3/AHGeZhOFN5yY49xQGaPr9Y1zaTyWkEQNoMhaYW1Kwl4PdtYfX6qg0W4U8biaex+rUb3i8d5KyOiX4llUVK/WMN5/jUsjnAeZjgrTGdIGsxDK7e0GsLHHWaXOJJsAycpzXsSzJ0/jPPWJq0bp29BdUA2hefaQ6XVy8ubWFNpiGlpdYfiAzQ632nSRDoiNaGNh2+5JgLVZl8J7Mj0brOMJA/ivPh9pQceyKbebifkp374vpw6oxpa54aNWZOtkbmw5q1NMzcGjYud/NCZrH3h4wh1HcR4fqgvqja7w1VqQSiT7w81xqd88/mg9YyIv4EJxc2bA98wkATrCNh8FyYajfqVyVDLWhSa2zABOwW+Se6pfZwuhOrg7+66aKsZT8FIw7xG35fFUWE0BTZhqrGEnWqVH394OtkNzQrnrd5HjKjYPEAax3PfllnPqk1Y7owGIwoLpPcRZwPMIQxVen7FQOA96Q6PxNgnvVtpmlFV7Ij7zeRv8/BVbhaxj+91i/huvwOb0zrttUYSOQcPQ+ae3pjSOYjxHxBHmoGIp7FX1KAOYHgCsZY4PyaKbReYrStCo06pbrEWJDTfkDJSYR1HUDXOEx2oa4AnhayzVfRLIyjxVdU0aPuk+P6LN4I+i+6zYNw1OL1Gi535bNih6R0WHNhlRhz2xyWRqYdw++4ID2u/1HefzWX8SF3Y++/hqdAaJOHaQ+owyZtrH0V5S0jTbZ7wW7W6pIPiLc15o4HbUPmhuYPe8it449ZbJ8mbkpKmj0PA4yjSqmp1gFn6rQHW1gQM8wJQsFpehR1h1msHCHCGgnkdaQvP9RvveSQtbvJ7l1SzTkqcv+GahFeEb1/SLDbz+YegKr26ewrHlzWAEmSZdc77NCyRDeKbI3LkWOMfptvZsKnS2jNqbZ36pJ83oP77Fnsj/AMaYP+0rLA/yrtY7ghY8fwN2aOp07rHIu/O4f7QFDr9Kq783TzLnf7iVT3+oUsMFO7zLtjN3F/8AxVKK9IbyEyjjqvtvcWt2BoaHO5QLDiouNx9SoZc6BkBJgBQ8RiC8kuddDaWjaVerI3DObObkakxg9p5PJROsbxT6bgSAAmlIlyNJ0d6KnFEmk0kN9ok6o4QTn3L0TQfRl1Mg1dVwAhrT2oNrjYEToTo0UsKwEgOd2jOd8h4K9FRuxwPKPmumOP2zmlN+jhJzAQ3CT/ZOc9pzcPL5pvXDYtTI5uVviuaw8TPJDqVQdh8CfRJrTkR3yEDHupnaPMfJckayR7Y8CfMJUAWXWbyuDxGaGX2z8k9rLZjzUFDiUzBP9uA323bjsBSuFrlVhxzWa83h060AASLg3mZCTGVXSTSDH1dUgdkRrCxBPxCpqmFqM/7jN4zhGx3ac54OsNh2983UWnVdT9kgHifKFhKXJtFUhheDke45hRiImQZPkj1S2oO00hwyIy74QDTLRBMgXmPiol44NEyO+SMlDrUXN2WKnON7XR6NSbExq7N+0R4Ed6Iy24G3RQVWqI+itFj6IDHHVnKd+rvHL4LNOxJGxRLG14HF7EauyEB9NW7sIKlMGYM+SBWwjiJjKx322ocHVivmir1EmojEJIWWxdDdSyjVHnOVOqAapUKtkByz+sl04UnFyMZf6SBsJO1SKOCLjAnjuHEnYETC4WG6z+y3ZvP4R6p2IxttUDVbuG3i47Soc3fBpqhH1G0rM7Ttr934B6qEX8EYODk7qglvXkrVADyHBcHqR1YStYp3QxG3CsdA4E1sRSZ7zhPLb5KFqrcfZfozWruqkAhjbc3WHlrJ4ltIjI6R6SGNaABaMpC46vDwCc88PCPVNc87o/L6FeicDOdUb4cP0TOubtn67krjxPkhu7zwJHomIe2sL3HiD5wmtqHKQmgu97zAXXO0d5JPxCBhNWdp8B81yFqne3671yBkTF9P8Gz2S53NzR8TPkquv9pNLZE7I7XjZeTUWBTmNyXPudaxHtejtMirRp1CdU1J1QXATBIgfRzUDSmJNMu9oA3OwAmJkn5JnRTCtfg6Di1pc0O1S4SWnWMwdiZpXDkOLtaZysYtzsr8o53w6MnVx7iSXA8/1TKGLJyHxPonVcGXEkmTuEQhO1mj7o/EXR8IWEkbJhqjjEkDuChuc5t4PNK7GnaWDk43UDE4oE7DxMn4qeR8B3Y4jdO8WPlbySf4htDoPG3HPI3VWal8gFz2ztTS5J2oun6VeASWyCN/ZEbuHBV+JbTc6WgCwtNgdsKC2o5nsko40i0+21pnbEHxCqUbVDU6D4eo5gIBz70Orjd7QfJAL6ZPZc5m6RI8rodUlv3mu4/3Wek14Ze6flAamZhDITxVkwACeCNqtZ7efuj1OQWXakXuhhoFwIA2dw5nYg1qjGZDXdbO7ByH3u+3BEr4zWgey2ch9Z81CqUy4rphHTHTZkk5TDCqXXcZJTOpCPSwsAXT+o4rilPng6KIoohEhG6ob0moN6lzsqgcJQETs7/NJrt3pWKhAF630H0caWFaTnUJcc5jIeQ815lonCGtVa1oLuDQSedl7RQZqMawAgNAGzYI3rv6WPFs5M8uaCahP1813V748T8knVj6t8E0Um7WjnM/FdhzCubBvbvK4vtB+P6pr2gjZ5Jobst4BACOrhpAJF8vqSnHFbAkDeUck4k8uQTATrDuPl81yQ1f5vguSA8Jp1WgKwwsOi8KjIsn0C9tx9dy4nBM792ey9FNIhmHa0kQC6DI3yp2IxzXkhjvZzOQ5SRc8pWE6Gace9wZUa0UwCQ40iYfaLjOdxW6GlWR7bfylo8CtotpUc8lbsp8eZ7XWGR7oE+YCo8fRLjJaTkQX3PHatZ+30ybim4748LRJUfSuHFQdkWztTid3NDViXBjzQG2m3uj0ULEVQDDQ0dwPxVtpDRhbmDJ4fBU9XDkCwIJnITZZal2Q3Ok5ny9E4c/JBqSN4QTV5+KpLkh8kqoc8lDfzClBjoktAG9xsgucwH3jws35nyTkxRVAmUS4w0EngiHChvtu/pbc95yHmuOLJEeyNwsO/ehOSVj4EqYkxDAGDhmebsyoZBUkpqpNEsjwl8E9zE0tToLY1jBN3EJHsM+1benhNLUtUNTYgJBhSXsfEFm68EH9UCFY0NJOGYlGqK3IJa4RNpRGUnESBIHBTxiqJjWYfrepVeox1OKTw07dljmEu3H4PuM032XYETUqmLANHMw74L0Wm4bp5FZLoJhxSwrWwC5xLjBbJkCCRM5LVUTI93n+kreKSRjJ2xz3t90/m/RDGr7viP1TnsHvDw/VNbQE3qHwPzTEc5w91s/hHqE3rDuH13JXMaP+pPd+qC4jabc49U0Ie4lDeXfyd8pKOo3JrO8AlPOJZ7tOeU+qAA9Ydr2fXekUptZu4dzW/JciwPn6m5SReISU8C76/RTcNgCTmuejrv0bXoRVPUkazBDjZxjYLgwtSMISO0GGdzxf80Kk6LFtFsMBLjviPFxELU061YjtsoicpcT6R5p0QweE0Q037U85HKQ4go1TRrnACmI95z7Acm5kojtJspgCq5jHHZrBoPIEouExjHEik4OgAkh0gE7875oEyFj+jTXtHWA1CJ9ns24CVk8b0OY9pdQqOIH3TmDtuD6Lf8A7fSv/EDiLENMkHdqiSh1i0GQ18nZBDTzm3imB43pDRzqboe1525WPeJlV9R5AlrWt5C/ibr2x+kXNdDjRA3a0FZ/Tui8NXOs7qw7aWk356uZU0I8qqPdtMnio5C02M6NuE9WddsmbQ7wOYVRicCWmHAsJymw8SihU0QWJSUrqcbQeRn0TSECvkY5IU4BJCkdjSEMhGITCFa8E3yNDUjmp7UpCQweqigpIToTskcHp7gCMkJOBTEzd9DNLBoAdSZrAAa8Q62QJ5La0sW19pk7j4ry7o/X2Gm03J9tzDfkbeC3OAxBMODQCLQ6sY7rGbLVCL5zOHcm9W3dHcPmm0qznbhuIvPgntLiTJAvbiN/Db4J2B3VsOw/kHzSao3W5IFfR8u1hVcDAFoy1pPC4kIX+FuNV7td0OBAEGQLWiYECb5pWVRKFJnEcoHonM1Nhdxy9UH/AAh5yq1LzmWg+HDJLTwZbJLtYxe/GbCTvPiiwoK6mzaXeAPolSFrhbWA5k/NKmKjyas0bkfAtG7cuXLE3RudDUxAsPBabDUwcwDzEpVyCWNxWGYS2WtPcOKIymGmwA5CFy5NCkCwdMCo4gAEzJA4rO9K8U8ZPcO2Np3FcuR7GXeCpA02kgExnF8lGzZf6uuXIGV/SJgFIuAAcIgixz3rN4Ma+sH9oX9q/wAUq5JjXgpNM0GteA1obJMwAJyzhUbrN7/RcuSMiRotgJMifoqCM1y5MQbGMAIgRYJuIaNRlswZ8Vy5NEvyAalK5cpKOShIuQAqVcuQBN0dmebfivRdHi1M7TYneJFjwXLlpElF/h/ZajB11y5WMR/qU15y5eq5ckAPWSHNIuVCYqRcuSA//9k="/>
          <p:cNvSpPr>
            <a:spLocks noChangeAspect="1" noChangeArrowheads="1"/>
          </p:cNvSpPr>
          <p:nvPr/>
        </p:nvSpPr>
        <p:spPr bwMode="auto">
          <a:xfrm>
            <a:off x="1488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s-CO">
              <a:solidFill>
                <a:prstClr val="black"/>
              </a:solidFill>
              <a:latin typeface="Calibri"/>
            </a:endParaRPr>
          </a:p>
        </p:txBody>
      </p:sp>
      <p:sp>
        <p:nvSpPr>
          <p:cNvPr id="10" name="AutoShape 18" descr="data:image/jpeg;base64,/9j/4AAQSkZJRgABAQAAAQABAAD/2wCEAAkGBhQSERUUExQUFRUUGBcaGBcVFhUWGhcaFBgWFxcWFxgXHCYeFxkjGhcUHy8gIycpLCwsGB4xNTAqNSYrLCkBCQoKDgwOGQ8PGiwkHB0pLSwsKSwpLCkpLCwpLCwsKSwsLCktLCwpLCksLCksLCksLCwpKSw1LCkpKSksLCksLv/AABEIAK4BIQMBIgACEQEDEQH/xAAcAAABBQEBAQAAAAAAAAAAAAAAAgMEBQYHAQj/xABBEAABAwIDBAYHBgQGAwEAAAABAAIRAyEEEjEFQVFhBhMicYGRBzJSobHR8BRCYpLB4RUjgtIzQ3KiwvEkY3NT/8QAGQEBAQEBAQEAAAAAAAAAAAAAAAECAwQF/8QALBEBAQACAQMDAgUEAwAAAAAAAAECEQMSITEEQVETkSJhcaHRMkKBwQUUM//aAAwDAQACEQMRAD8A7ihCEAhCEAhCEAhCEAhCEAhCEAhCEAhCEAhYvpB07xGFc/NgT1bSQ15rR1kExlApm5AmEnBdPHVsP1zqbKY1FLriKrxuc0GnJbrprB4Kbjf08tb/ANxtkLC0+ngcYFGsbTIqOi+6ctjbRM4jp89rc4wlYt/+zw4TvLertuVSY29nQELm7vSy1jMxoWF4OI7W4aOZpz0Vzsnp2MRSdUYyk0AkAPxIa52UAkgZNL+5YyzmPl3w9Ly576Z4/Ofy16FS7I6Qdd67BT0jthxM7iIBBUzaGJLWjKbnfyC3O7z5y4Wy+ychUbsTXbqbcw1A2lW5Hw+S101z64vEKl/i9X2W+TvmvRtx+9g8z8k6avXFyhVA2/xZ/u/ZKHSBu9rvd806adUWqFWjb1Pg4eH7pY25S4keBU1V6onoSKNYPaHNMg6FLUUIQhAIQhAIQhAIQhAIQhAIQhAIQhAIQhAIQhALjHTj0j4ylj6tKhUYynTLWgFgcTYEkku5rsOJfaOPwXMek/olOJxVTEMxGTrSHFpZMGADcOFrT4rGcys/C9XpM+DHO/Xm5r91zsqg3E0qNasxj6rmgl5aJ7bKbiJiwvu3KX/BM9Q1H1KRJH/4Uc0NHZbmMmIlWWxNgmjQbTc4EtZlBHJgYD3w0HvUcYLFgZT1JFrg1AYHe6NFMpl20mGeO8rLr4/RCxtGkym6o6m0im2o4wA3MKZfw0JDQFhNkekM1azaT8Ph2Me6CWms4gHlmEnTgul7Y2DUqYGvSbBrPoua3cMzgSbncXEi64tS6CbRpPDhh3giYILDxGkpyXP+16/RY+mzxy+ve++3d1wUWV6bSW+tIIzOgyAdCTuMR3qQOhmFpUexTyRuaSBLiJtulStgbPIYzM0tiTB1EuOUGPwhvmrDa7opxxI+a6yS62+ZOTPDfRbIz+E2eyn6oPiSfiplSuXG/cmwhddRwuVy8vdvYmKDDwJPk0n9I8VzdvSquMjuspuBLMzcjJ7bg0wRUkRJOm7Rbzb9Nz8PlZGYExmmLg8ORKwGH6I4khrHOpBrMu+q71CCLF0CSBPKYXl55y7x+n8931f+Py9JMM/+xO+u3n824dh6uTrGVW5ZccrgSYBNpaRBslms7c4+ZVbQr4nqzSLaYa7PLg+rI6wknKM0b4CnZV6Zt8qlmu/2ikHGP4+4fJIIKQ4KocdjnAEmLAnQblBxu33UmdY+m3qy2WuBb2p9UZJzAnS4jjCXjKRdTe0aua4CeJBH6rObd2NXr4YUQKbcsXzOJMcez9eCltawktm/DoPo96TMxuFL2BzQyo5kOABsGu3Ez6y1Cw3on2OcJhnUXEFxdnJExLiRaeADQtyuXf3drrf4fAQhCIEIQgEIQgEIQgEIQgEIQgEIQgEIXhKD1U3SfpTSwVLPUlz3SKdNvrVCOHBo3uNgPAFzpD0hp4SlneRJnI0mMxAk+A1Jv4kgH5/6S9JHYmvVqOdmcRF9GtBEMA0DZvlvc3JN1GbdLvGemHHuquFNuHAkxDajrf6i4THGAn8H6UdokwW4TvcKoHd2XFYSnVvG83J1JKdrkiXC8STGggTKxc2ul0XB+ljHHrD9mw1RlES97aj2NEajNUNzy5KZgfTPVeATgHOBv/KrsefygFw7iuNV9p1RS6jO7q+y4sm2ZwzucRyzDyCrZE8VvbMlfQ1L044QEtq0cVScNQ6mDHfcEeSucD6VNnVNK+X/AF06jf8AiQvm7Z9So54Y0kzfWI43XQ9g42gxhp1cOyq4XLnETJiwkWjvWp3ZyunbMF0kw1aOrr0XE7g9s+UyvNsuMNjmVw3bWFp1KjBh6YZnIa1uYkuc4gbyYuRpuErWdN+lA2fhqbQBWrZAB1kns0w1pe7fcxbiTwWpPct3Goq4gg3qUW+Z/wCQXjcYJvUzcm03fEArhmI9K+Pd6rmUxwp02D3uBK82N6SsYMRTdUrPfTztD2PykFpIB0FjE3V6jorulTFBwsHflI0nimDV5O8h81Ic0XHAptzbrTmZzngfMILj7P8Au/ZQ9mbfpYhz2UyZp+tLS3eRadbhWEqSy+Gs8MsLrKapqT7I/Mf7V5fgPM/JOyvC5Vk1lPAe9JLDy96eJTbqwmJE943xHxHmgsujlYtrAGAHAjx1HwK1i41gek1Onjqo66Wv6o07ucBUHZLR7N9dy7FQqhzQ4aOAPndcrZfD1ZcWXHqZe8l+/wDBaEIUZCEIQCEIQCEIQCEIQCEIQCEIQC5x6cNovbg6VCnM4irBje2m0vIPInJPIFbzae1aWHpuq1ntpsbq5xjuA4k6AC5Xz9036fuxldzw0mmzs0g02YJuXWjO+LxwAvEolukXb+2aj2U21KkmnTZTDhrAADWtb3do8TroFnc4FhIGt9SeJUbEY8vjcQZvpy5zqkGod8LNjOM+U/D14MqRWc5zMg+9lYP63AH3FVdDFRfLHik4rHzETae4njCx092+rsTja0ueRo4uPhJA9wCRTwkDmfqE2KhIiPvA6eEW8FrujOwXFxq12kME5Q4anSddOS6MW6ir2bs+oHtdTBzW8jMg+QWpqbPaM0zJgkxx4KZhgM3YygnfwHtHw/RRtr44H+TTBc95DWc3FwBJ+HiFudnPe110E2a19V1d0CnhwWtJ0LyJe4ng1p/3cljek+0nbQdXrNBIcclMEgdhjmxrYEjM48yVqen+PGz9mMwlM/zKrSHEezrVd/U4x3E8FzrDV/8Ax2MBtcnnJsPcmXaabnyrOqSGU7P5D9YVlZeYjCjKXcAfgst7fQmzsT1lGm/26bHfma0/qk7Rx7aNPO+YEDsiTJ0UDodVzYDCn/00x+VuX/ipm2MD11J1MEAmIJ0EOB/Rdfbs58cx65MvG+/6MFgdpdRjK1ZjC9lXPDZDSMzg4TqLEFat22ahotqtptEsLnZnF2WHhsANEvtm0vpYrPVtiCniadBzpD8vaAj1iRYGd4Wxw+xqbWMZ2nBmaJPtazESuHHMt2Ps+ty4PwZa3e3z3kVbtpVXB8OAIp1CGhrSQWZLguJB1eIIi0plm2H9m7nkPkhrfuzTJbbcGmb3h+9WOOOHw4zmkCYcRlYCdGMNzvILRzAVc7pe0+owQYynNrIMHKBYTlvO92kX7ar5/wBXD2xNNwVXO4EPdcQ4zEMLh6xPAyBFyJmycZsarIIyU8sQBLvVDBJH9DSOCQ7aeKqR1bbFrSCKZAkskdp4IykzwItJJIBttm06oYetMuzHUtNoGmXQTNk6Uvqc/wAmLxXRMDHsa6oYrGrUGVoBaWEvDbkzuuu27Aq5qDeUjyJj3QsVUwjC9r3NBcycrt7c1jHCVruix/kn/Wfg1Y6JjvXu1y+oy5unq9pr9/40uEIQo5BCEIBCT1gXnWhAtCR1oR1oQLQkdaEdcEC14SqbHdIQ0E0xmDfWdBdzs1tz3+Uqndt8Pl1TMQ3d2e/1Z+ZRqY5XxGkrbZpt0Jcfwiffp71BrbecfVGX3n5fFQW46nVHYItqLW7+Gq8rtyNLiCY9lrnHyaJKskc71b1ruwXT/oHXx9TrWYlxMCKVUnIIH3C31Z1u3fquXbW6H43Cz1lGoG+00Z2W35mSB4rtox2OcXOZQaaf3Q8dW48wHPlWGw2Yl0uryzgwNpgeYJd5rMylutV6M/T5cePVllj+m+/2fNn2iP1HAr37XK+ltp9D8LiP8bD0nn2soa787Yd71ldo+hDBvvSfWonhIqN8nX/3Lenm6o4oKkqVhsC57oAP5Sde7mtztH0E4lsmjWo1OAdmpH/kPeqOt6Ptq0J/kVCB7BbVHk0n4KaXss+jnRAhwfUN2mYby0km4B4K72zijOXisZgekGIw2ZtRr6Th7bHjNH3SDdpPEW7kpvTAucXVaZJ3FrhbgIhJO7NxrQ1sS2m2B48/2U/oBsw1q78U8dilDWf63Ak+TMx73tWc2JUfi6nVU6ZdUdyNhvLjoxo3uP8A31vA7LGFo06DSDkkucJ7b3A5ncpJ8gAtxnWnIvSLtBtXGVesdZpyNF7BmvdLi4+Kz9FwIERA5/PVT+nlIfxDEAmO3I/qAd+qrqUxmhxB4RHndZy8uk8JDHQ4EAQJnTfoo2OxAO6OKRizGV0ASDvBO7WNFAfVkqeFd66A152bhrzDSO6KjrHwhaDrFmug+zxRwFECZe0VHT7VQAnuEZVoQV0nhxvlCxexmVazKzi4OpxEEAdklwm19VYOdzTZKE7RrLLLKSW+PBrF4VlSM7c+UyJteI8fG2h3BMU6Tx6rKVMngJPjAHE/RUuV4SqyaFI/ee46cGi3cldcJyyM2sSJjjCcAVVh9gNZiX4guc57gQAdGhxkgKNST3WS1HRQHqXc3mPANHxBWKx2Ezuac0NbujeDMgzbhp3QtzsN2WgwcQXfmJd+qxk1itkJjr0desbbPoTHXr1UVX2xeOxvNUH2tH2xZVe/bV4caqI43mvRjAggekfpRiMJhesoOYztQ5zhmcAQS3I09kkwQZ0tzXNejvpgxbajhiaoq0ntIIcAC0xYtLGjuINoO6Ff+mHGzgmN41R7mP8AmuSbIbNZoiZzSDGmUzr5qo1DelGJFc121nMqPMksdE6QABZzd0XEBbDY/pWDuzjKDKoOtSmAypwkj1XGP9K5lWwpDS5tu0RlvFg297b+9Iw+KizgRzH6tOvgQqTc7x9A7JxuDxLgcLiKZdqKGIBDmkC3VtLg0GdSA4XkRvk4rE4mh/iNeXlubjTmYyhwaGNPM2jcFwejWBE+sOIsfFpv5Sth0a6Z4qlDaWKkWilW7Te4F8gDucFNfDtjz2f+k26hgekoc4tewzJjqw5xPLIJdm4xIHFXlItdIa5pI1AIJE7iBp4rCUNrmt/KrYStQe4tGfD5iww4f5ZIaQRYSXAcF0PZuAp02AU25RvBEOneXzcu71cer3Tm+jlOrj3L8ECilDDKXlSHe/hvW3kM9SF6WgL15jUho8z8golXaIb6ovx1KqJT2ZhcCPx6eR/ZVVfZWDBl2HoPdxNGlv8A6VA21t/qmF7iYBAsM2thaRN4Gu9ZCr0mrvbnzsYCJAaC/wC7mALiAN7Rv18Dz5OXDi/rr2+l9Fzeqt+lPDburtaC2mxlNp3Ma1o8mhQK758x8VQY/amIeykaLDFSmHF7QwkEgENh5hogzMFSdj0q4Y7r3ZiXAtHZJa0R6zmtAJJvy4rpt5MsbLql4zYWHqv6x9Gm59hmcxpNtLkXTww4AiBA3bvLRSYSSERSbQ6IYSt/iUGSd7ZYfNkKuoei/Atdm6uo7k6o7L7okeK82htqo3aTKXWZaQLCRZouzMcztY7ytPh8W2o3MxwcJIlpkSNbrMyltnw78nDnx445XxlN/ctlRo7ALZA9UbgIAtuGidlZjZ+AqDaeIquaRTNJjWOOhl0kA8ezp3LR5ltwLzLyUgvXhegUXIzJljXXuTJm+UBo4CALd8lOBvE+SCv6QdJKWDpdZVJiYa1t3PPAfM2CwuG9KlWrWYBSpspOcAZLnOhxiS6QB5Kq6ebXdXxr2Ui5zaXYaBe7fXIj8UyeQ4Kh2NgS/EMEOzh7ZBGgBBJO/h5rGVdJj2dzqzcl0NF7cBe5+S1WDx7XU2Fjg5pa0tINiIEEcoWLxLKlRmRksD+yXaFrTZzhN5yzHMjdKusK9rGNYwBrWANaBuDRAHkAplVxjQ/aua9GMVM3FJX2pYb0uvtaFUfaOaEGcOL3JP2hVbsaBu9/6Lz7STMXAE7hZRFn9p5pRxMKkZjwdDPcvftfvVFF6U8Rmw1O/wDmG39KwvRigHVjOrWPcOBNhB5QStb6QiThmncKnxafksLhZaQWnW3DVWeCtbhsQKchzASGOBbUktGYS18GIdcEG4vpOtbTwRq1Ayozq6lVwIblLQ01D2WtbubwHgmNp7XNYAVgesbADvw8Hbzu1K9dtV7m0w9ziKYIY8HtAF2bLm1cAZIm7ZMQtMjbmzqmEzUagIcSNdwvpyNr7xCd6LvAFTMMzLHlImYO4wkdLdtvxT2PqVDUIYG5jbQkxoN7jr8kz0biasi+SxFi08ZFwpVdS9GXpIoUXvpVi/qz6hOd7qZAu3KJ7JBJlvC+5dj2biGPbnY4ODzmkcCBA5Wiy+V9hYmo6p23AiD2i1rtNAXNh3mV0no9VxTcOHU6WHqMvYwx+sWecpn+sqxmzTsmIxEENbGZ0nuAiXHukCOJHNRMVixTEDXeTqeZXI63SXaBdFPDuY7SftRIidAM5tKgt6SbQDndazrgwdpjK72ugieyWgSeSssSy10+vjid6jmoSs70N2n12FY/M50ufBcSXAZjAcTckC3gr5sldHLWkbamBFamWExMX1gtcHC3gqDDdA6QjrH1a0AABz4EAAAQ2NwA13LXikBqkGqBos5YY5d7Hfi9Ry8Us48rN+dXRmjh8oDWtAAAAAGgFgAvalEwUxW21SaYNWm08C9gPkSlmtO9Vy7nSAqTpZjXUsK91Nxa4FoBETdwBieUqex/ZHcPgvHOUveab48phnMrN6vhymlha2Jr5DJquuTUJBsJkzfT9F0fYGzjh6DabiCQXEkTHaJO9VzNj9RiamLr1WMD3FrQZ1qEBo4lxAiAN6tdm7UZWJytq5QGkOe3qw7NmHZB7VspmQFx4+PpttfQ9d6z60mGP9Op90sm8yd1t1p0Hj7glZSf3svHYgDSB3KPUxi7vmI21dssoFrXZnOf6rWwBqBcnS54KwdWDeHxVNjX05FWoGDLYPfADbzYusD71n9pdPqFOQwuqn8PZb+Zwk+DSpbPZZjWxq476Ky3THpaaFMsYf5rgY/APaPPh57lj9o9Oq9SQ1wpDhTsfF5l3lCz1d5yOJJJMSTcm41Kzcm5i3fo92GHUXViRndniblrWZRm5EucTf2QqjE4YM2pRaBr1ZOa5gSZnjACsei1PNhWOFTq2MkVSXAR6zi4D2QItvcQoNGu7EY12LIhpJyDeGhuRltPVhL4WeXSmY2U83FLN0cb3qXTxnMrk6L4YpODFKjbiuadGJPH3oq7+0L1VP2pCbRmXh0+K9qMO8iyddTub70nqgiG6TYEFxPOAJ8BZe9ae9OhqMm/4KDPdNZdhCY0c0/Efque03wuodIKGfDVW/hJH9Pa/RcuaYK3EqQ14NvrwT+GqZXXGdp1BMHvHNRn0STz3zrPPmgVI13ef/SqH8c5pjLOW+uqm7CxLWCoXTDhlB3SbwZIG73KtrvkNPf8VadGNqVqDyaBJJAkNdldbggkbBpxV9Uts647Q3cj8V1To9RBwodL2w0kvGgGYXIk2vGn3lzOttnrMSHw2i85sxe0AOLtcwECTxEXXQuiGKouojM9xyyDlu25ketLY0RmrcPpuDs+IabGMjKbjPMODuW5Uw2XUNS3Wdq8wacxF5hohaarttgaWsdhhN/5jWxYyLCoQTpysFmcVtElz3teTUe4tpNY1pGdxtEMNm3fA3NhYz4+qzvf8OvFy9Ev4Zf1h70dAto16Z/y8VXbHD1becrZCqGhYj0f0xTp4m5LBiakOdaQ1rBmMxBVH6ROmPWf+LQeC3/Ne0ggz/lgjd7XlxXeXUeezdWHSf0sBrjTwjRVcLGo6erB/CBd/fYd6wG1Nt47EyalV7h7LXZG/lbAUa1McTuHzUetiy7UnuGizbt0kkQqlItPaaR3hdS9FHSM1GnDPd2mDMyZu3eB3T5LmoqbjpwKvegNNw2hSLdAHE9xa4R5wsl7x2+m1oEGTB7hGo91vBZnau1qpc/JULG03SGU2QXCkzEEhz75w59IWA0gb1aHFkkxy0+uaqMVtXDYWcz2McS5xa3tPLnGXGBJBJ4wum3ORLwDXCg1gDuy97gapMxmdUpk5pd6xZO+zgpVA5ARM6X5NaGifATPElYfaHpGJkYel/XVPwY0/ElZjaG1q+I/xajnD2fVb+QQFnqb6a6JtbpvhqOtTO72aQz+Bd6o81lNoekWtUtQpimPadD3e/sjyWfpYZS6WDlZ6mpijV6lWsc1Wo6o7i5xMd06eCGbPlW1DBclNZhAstM8dizovX7EqkERM/QWspUQIsFNZTG8X8EGL2b0VquP8whrd4BkmO74rYYbAhoAA0UpjAn2hNmjdOmpDbL0AJbHBRSmOncnWtSAUtrZQScnchJyIRVOdShrRw1TkcTx8kVmyRGn1w0UZJyrwAfX7ILADxTQYSgHgXsO46LE43oS4BxY5roJyjR0cJ0J+uS2xppjqr/W7em9GmF2k6k+nnILazAA8Gf5kQJn2hvm9t6qajARe/Pz/Zbva+zKdYaQ4ffHwPEfBY/GbJfTcQfCPvd3utqtSpYr6rIDfFNNdBT1SkQ0Tv0uD8NO5Mhq0i6w+1uyA51+D252xyuS3wATzK9KZaDTdxo1C3/a+D71RhGZBf09v4inpXrRzLT8ZXtTpfXJa41XEsDg0mDlD/WiBqVnyV4VU0kVMWXCHOe4STBcYkmSY01UjCANBcRYbvgFAYJKnYo5Wtb4/oEV5QoPrVAxt3vP0SToAN/ALa7N6JU24Y1GsFao6erLwIfFi8NdZlOdCbmCbaKt6DUAHZj61QuaOTWAF58XOYPArqXUt6kO6xpbUaIAAluS0DdFt/8A3rGbYyunLdu9FS2j1kU21ACXNpkRbWwtpeR3Kq6N7X+zvLwwOdEDMSAJ10udNy3GI2cD19bNIbReCD+EOJI8FznZ9KZ8FmtRfY7pViawIdUyNOrafYb4xd3iSq9mF5FSKOG0+vFTqWHm8Hn4rLWkKnglIZghwVjSw3w+tFIZhVFQqeG7IECBy7/mVKpYRTaeF0O8aFSGYVBDp4RS6WGUhuHCcbSCgYbQAT7ad4T7aYSw0Ipr7OdYkcl6GcR3J/rSgBAgUwlNATkIy6aeJPnvQI6v6iUttIgXHklNPFL+CD2BzQlz9SfkvUFRluZPHxuk1HTHHh9bk5nv5ppoi7rxoO+Ce6yiPCQOa9DwBz+tErMDM7/oJB7tUUh1xbT9U0+nI1tfx+Sdj6+aQ5t5QQnssRpz8Z+vFQsRhpBDhIKuckpp1NBgNu7NFO40J8jwneqzC4YvcBBI3xu710fH4JtRoa5shpkHfPh9XUQbOAEQAPJXqTTIuwVRlgJHIZh5HRMVGEetTHgHN+FlsKmEsmHYF0Tw+h4K9Rpj3gbgR4/skRyWwp4US7O1siJzNBN9ITdTZQiQA2d0Ru/6TqTTOYKgSe5ObUs+Pwt+CsaOGyPJOh90b1H2/hYLXjQiPEae6PJXY0XQ/aeSkymGFxqPcyWgEyYcG6SJ/RXfW1A/q9LG28QY0G7TxWC6PbffhamZtxvExykHcblaOj06o0c76NB5rVBBdVqFzY1jKDcSBay3O7F2n9J6owWDfSJnEYsy4TJp0gRblmygc+1wWa2RgeyJ1N/NM0KVXGVXVqpLiTJJIlx0AA4DSAIFgtXg9lwBa/dCmVm+yyfKJRwWnxurClgsqm0sGpAwsW3jd+xWWkP7DBUhuEOWYtxspbaP0U71cdygh06I3fBO2jRSxTt9H9EV8O22Wd2qCMxoSy1emggMIPJRp4AnWsHFJCWAoE5EqEsgWuCTuG5elqBDGx4930EoM4FK6tKp04QI6sr0glO5UAIpXkhL6wIQ0pCLleQJg2Vl/CXk/c8z/akHYTwfuHxd8lWVa5l+A48EAiZ+atH7JqERLIuYl39qjM2FUjVn5nf2oI4+pXhOo3EQfGCR8PNT2bGqcWebv7V6NhvO9nm75IK04WdHAeC9rUjEanfG5WbdjVOLN+8/JKbsZ/4PM/2qCm+ziNZ3fskdQJ0kWtPDgbxxVz/A38Wa8T/akUtgv0lkd5+SChqYSHwRcRJFgbfH9l4/BHXWIWhOwHgT2LDieMeygbDfGrb8z8kGcOGmxAjzSnYbNFjvtczHyjcrytsB4H+WSd+Zw5+ynqew3w//AA5Dbdp3ZJMAgxu4po2yB2OHGQNZ/RMv2EHtLDoRoeM27outlT2C/KAckyby7Q/0pR6Pu/D5n5KjmD+gdf7sRzN/3U/ZPQxo7VXt8rtHzXRP4E8CxbOhk25x2V63YbwPueZ+Su0UFDZzWgZWBvdKm4bB5idJABude5Wbdiv4s8z8ksbIfYy2RzPyUXStbusRPIp51Lfz1A32/RWjdkPgklm7edSY9lKbsh0RLYtvPyQVlOl9d07uEJ2m3iLHW1+6VOGyXD2fM+O7gvW7LfxHgT7raoKwtjQ/W5LCnfwdxAPZvxJ5cBbcmxs50kdmB+I/Ja1bNpueEcN5lIDFYjZb4+55n5Lz+FPnVvmR+iy0rYQ0Ke7ZTvwg8QT7+ylN2U/i3zPyUEEtS6LBPaMADVTRsx34fM/oEr+FO/D5n5IIBiSAc0RcDju+uISsqnfwp/Fvmfkvf4Y/i3zPyQQmt4fXfxXpapn8Nfxb5n5JTdmu/D5n5IqMvFYfYHcvM/JCI//Z"/>
          <p:cNvSpPr>
            <a:spLocks noChangeAspect="1" noChangeArrowheads="1"/>
          </p:cNvSpPr>
          <p:nvPr/>
        </p:nvSpPr>
        <p:spPr bwMode="auto">
          <a:xfrm>
            <a:off x="1602581" y="2345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s-CO">
              <a:solidFill>
                <a:prstClr val="black"/>
              </a:solidFill>
              <a:latin typeface="Calibri"/>
            </a:endParaRPr>
          </a:p>
        </p:txBody>
      </p:sp>
      <p:sp>
        <p:nvSpPr>
          <p:cNvPr id="6" name="Rectángulo 5">
            <a:extLst>
              <a:ext uri="{FF2B5EF4-FFF2-40B4-BE49-F238E27FC236}">
                <a16:creationId xmlns:a16="http://schemas.microsoft.com/office/drawing/2014/main" id="{7ADEF6BB-7597-4E4A-85E1-B59FE0D2842F}"/>
              </a:ext>
            </a:extLst>
          </p:cNvPr>
          <p:cNvSpPr/>
          <p:nvPr/>
        </p:nvSpPr>
        <p:spPr>
          <a:xfrm>
            <a:off x="1335420" y="162781"/>
            <a:ext cx="2808312" cy="350714"/>
          </a:xfrm>
          <a:prstGeom prst="rect">
            <a:avLst/>
          </a:prstGeom>
          <a:solidFill>
            <a:schemeClr val="accent1">
              <a:lumMod val="75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700" b="1" dirty="0">
                <a:solidFill>
                  <a:prstClr val="white"/>
                </a:solidFill>
                <a:latin typeface="Arial" panose="020B0604020202020204" pitchFamily="34" charset="0"/>
                <a:cs typeface="Arial" panose="020B0604020202020204" pitchFamily="34" charset="0"/>
              </a:rPr>
              <a:t>SEGUIMIENTO:</a:t>
            </a:r>
          </a:p>
        </p:txBody>
      </p:sp>
      <p:pic>
        <p:nvPicPr>
          <p:cNvPr id="12" name="Imagen 11">
            <a:extLst>
              <a:ext uri="{FF2B5EF4-FFF2-40B4-BE49-F238E27FC236}">
                <a16:creationId xmlns:a16="http://schemas.microsoft.com/office/drawing/2014/main" id="{F0ED7EA1-E8B6-4B16-810C-D2DB0F17B81F}"/>
              </a:ext>
            </a:extLst>
          </p:cNvPr>
          <p:cNvPicPr>
            <a:picLocks noChangeAspect="1"/>
          </p:cNvPicPr>
          <p:nvPr/>
        </p:nvPicPr>
        <p:blipFill>
          <a:blip r:embed="rId3"/>
          <a:stretch>
            <a:fillRect/>
          </a:stretch>
        </p:blipFill>
        <p:spPr>
          <a:xfrm>
            <a:off x="1331118" y="775098"/>
            <a:ext cx="4860578" cy="1822717"/>
          </a:xfrm>
          <a:prstGeom prst="rect">
            <a:avLst/>
          </a:prstGeom>
        </p:spPr>
      </p:pic>
      <p:pic>
        <p:nvPicPr>
          <p:cNvPr id="15" name="Imagen 14">
            <a:extLst>
              <a:ext uri="{FF2B5EF4-FFF2-40B4-BE49-F238E27FC236}">
                <a16:creationId xmlns:a16="http://schemas.microsoft.com/office/drawing/2014/main" id="{9413F32C-EB46-4A30-B54B-2CEA8850B7DF}"/>
              </a:ext>
            </a:extLst>
          </p:cNvPr>
          <p:cNvPicPr>
            <a:picLocks noChangeAspect="1"/>
          </p:cNvPicPr>
          <p:nvPr/>
        </p:nvPicPr>
        <p:blipFill>
          <a:blip r:embed="rId4"/>
          <a:stretch>
            <a:fillRect/>
          </a:stretch>
        </p:blipFill>
        <p:spPr>
          <a:xfrm>
            <a:off x="3653898" y="2753129"/>
            <a:ext cx="4087338" cy="2267661"/>
          </a:xfrm>
          <a:prstGeom prst="rect">
            <a:avLst/>
          </a:prstGeom>
        </p:spPr>
      </p:pic>
    </p:spTree>
    <p:extLst>
      <p:ext uri="{BB962C8B-B14F-4D97-AF65-F5344CB8AC3E}">
        <p14:creationId xmlns:p14="http://schemas.microsoft.com/office/powerpoint/2010/main" val="4028479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20 Grupo"/>
          <p:cNvGrpSpPr>
            <a:grpSpLocks/>
          </p:cNvGrpSpPr>
          <p:nvPr/>
        </p:nvGrpSpPr>
        <p:grpSpPr bwMode="auto">
          <a:xfrm>
            <a:off x="1143000" y="2761060"/>
            <a:ext cx="2781300" cy="2402681"/>
            <a:chOff x="0" y="3654152"/>
            <a:chExt cx="3707904" cy="3203848"/>
          </a:xfrm>
          <a:solidFill>
            <a:schemeClr val="accent1">
              <a:lumMod val="75000"/>
            </a:schemeClr>
          </a:solidFill>
        </p:grpSpPr>
        <p:sp>
          <p:nvSpPr>
            <p:cNvPr id="28" name="27 Rectángulo"/>
            <p:cNvSpPr/>
            <p:nvPr/>
          </p:nvSpPr>
          <p:spPr bwMode="auto">
            <a:xfrm>
              <a:off x="0" y="6669071"/>
              <a:ext cx="3707904" cy="188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CO" sz="1350" b="0" i="0" u="none" strike="noStrike" kern="1200" cap="none" spc="0" normalizeH="0" baseline="0" noProof="0">
                <a:ln>
                  <a:noFill/>
                </a:ln>
                <a:solidFill>
                  <a:prstClr val="white"/>
                </a:solidFill>
                <a:effectLst/>
                <a:uLnTx/>
                <a:uFillTx/>
                <a:latin typeface="Calibri"/>
                <a:ea typeface="+mn-ea"/>
                <a:cs typeface="+mn-cs"/>
              </a:endParaRPr>
            </a:p>
          </p:txBody>
        </p:sp>
        <p:sp>
          <p:nvSpPr>
            <p:cNvPr id="11" name="10 Rectángulo"/>
            <p:cNvSpPr/>
            <p:nvPr/>
          </p:nvSpPr>
          <p:spPr bwMode="auto">
            <a:xfrm rot="16200000">
              <a:off x="-1476528" y="5130680"/>
              <a:ext cx="3203848" cy="2507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CO" sz="1350" b="0" i="0" u="none" strike="noStrike" kern="1200" cap="none" spc="0" normalizeH="0" baseline="0" noProof="0">
                <a:ln>
                  <a:noFill/>
                </a:ln>
                <a:solidFill>
                  <a:prstClr val="white"/>
                </a:solidFill>
                <a:effectLst/>
                <a:uLnTx/>
                <a:uFillTx/>
                <a:latin typeface="Calibri"/>
                <a:ea typeface="+mn-ea"/>
                <a:cs typeface="+mn-cs"/>
              </a:endParaRPr>
            </a:p>
          </p:txBody>
        </p:sp>
        <p:sp>
          <p:nvSpPr>
            <p:cNvPr id="17" name="16 Rectángulo"/>
            <p:cNvSpPr/>
            <p:nvPr/>
          </p:nvSpPr>
          <p:spPr bwMode="auto">
            <a:xfrm>
              <a:off x="34920" y="6237234"/>
              <a:ext cx="1872999" cy="2159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CO" sz="1350" b="0" i="0" u="none" strike="noStrike" kern="1200" cap="none" spc="0" normalizeH="0" baseline="0" noProof="0">
                <a:ln>
                  <a:noFill/>
                </a:ln>
                <a:solidFill>
                  <a:prstClr val="white"/>
                </a:solidFill>
                <a:effectLst/>
                <a:uLnTx/>
                <a:uFillTx/>
                <a:latin typeface="Calibri"/>
                <a:ea typeface="+mn-ea"/>
                <a:cs typeface="+mn-cs"/>
              </a:endParaRPr>
            </a:p>
          </p:txBody>
        </p:sp>
        <p:sp>
          <p:nvSpPr>
            <p:cNvPr id="18" name="17 Rectángulo"/>
            <p:cNvSpPr/>
            <p:nvPr/>
          </p:nvSpPr>
          <p:spPr bwMode="auto">
            <a:xfrm>
              <a:off x="34920" y="6453153"/>
              <a:ext cx="2809499" cy="2159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CO" sz="1350" b="0" i="0" u="none" strike="noStrike" kern="1200" cap="none" spc="0" normalizeH="0" baseline="0" noProof="0">
                <a:ln>
                  <a:noFill/>
                </a:ln>
                <a:solidFill>
                  <a:prstClr val="white"/>
                </a:solidFill>
                <a:effectLst/>
                <a:uLnTx/>
                <a:uFillTx/>
                <a:latin typeface="Calibri"/>
                <a:ea typeface="+mn-ea"/>
                <a:cs typeface="+mn-cs"/>
              </a:endParaRPr>
            </a:p>
          </p:txBody>
        </p:sp>
        <p:sp>
          <p:nvSpPr>
            <p:cNvPr id="19" name="18 Rectángulo"/>
            <p:cNvSpPr/>
            <p:nvPr/>
          </p:nvSpPr>
          <p:spPr bwMode="auto">
            <a:xfrm rot="16200000">
              <a:off x="-674824" y="5670473"/>
              <a:ext cx="2068689" cy="2174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CO" sz="1350" b="0" i="0" u="none" strike="noStrike" kern="1200" cap="none" spc="0" normalizeH="0" baseline="0" noProof="0">
                <a:ln>
                  <a:noFill/>
                </a:ln>
                <a:solidFill>
                  <a:prstClr val="white"/>
                </a:solidFill>
                <a:effectLst/>
                <a:uLnTx/>
                <a:uFillTx/>
                <a:latin typeface="Calibri"/>
                <a:ea typeface="+mn-ea"/>
                <a:cs typeface="+mn-cs"/>
              </a:endParaRPr>
            </a:p>
          </p:txBody>
        </p:sp>
        <p:sp>
          <p:nvSpPr>
            <p:cNvPr id="20" name="19 Rectángulo"/>
            <p:cNvSpPr/>
            <p:nvPr/>
          </p:nvSpPr>
          <p:spPr bwMode="auto">
            <a:xfrm rot="16200000">
              <a:off x="-36649" y="6021347"/>
              <a:ext cx="1297099" cy="2872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CO" sz="1350" b="0" i="0" u="none" strike="noStrike" kern="1200" cap="none" spc="0" normalizeH="0" baseline="0" noProof="0">
                <a:ln>
                  <a:noFill/>
                </a:ln>
                <a:solidFill>
                  <a:prstClr val="white"/>
                </a:solidFill>
                <a:effectLst/>
                <a:uLnTx/>
                <a:uFillTx/>
                <a:latin typeface="Calibri"/>
                <a:ea typeface="+mn-ea"/>
                <a:cs typeface="+mn-cs"/>
              </a:endParaRPr>
            </a:p>
          </p:txBody>
        </p:sp>
      </p:grpSp>
      <p:sp>
        <p:nvSpPr>
          <p:cNvPr id="4" name="Título 3">
            <a:extLst>
              <a:ext uri="{FF2B5EF4-FFF2-40B4-BE49-F238E27FC236}">
                <a16:creationId xmlns:a16="http://schemas.microsoft.com/office/drawing/2014/main" id="{DF39289D-2520-4D10-983B-F67ED115F5D1}"/>
              </a:ext>
            </a:extLst>
          </p:cNvPr>
          <p:cNvSpPr>
            <a:spLocks noGrp="1"/>
          </p:cNvSpPr>
          <p:nvPr>
            <p:ph type="title"/>
          </p:nvPr>
        </p:nvSpPr>
        <p:spPr>
          <a:xfrm>
            <a:off x="525780" y="503574"/>
            <a:ext cx="8206740" cy="828676"/>
          </a:xfrm>
        </p:spPr>
        <p:txBody>
          <a:bodyPr>
            <a:normAutofit fontScale="90000"/>
          </a:bodyPr>
          <a:lstStyle/>
          <a:p>
            <a:r>
              <a:rPr lang="es-CO" b="0" i="0" dirty="0">
                <a:solidFill>
                  <a:srgbClr val="201F1E"/>
                </a:solidFill>
                <a:effectLst/>
                <a:latin typeface="Arial Narrow" panose="020B0606020202030204" pitchFamily="34" charset="0"/>
              </a:rPr>
              <a:t>Cronograma del cargue de información de los planes de acción de la PPSS</a:t>
            </a:r>
            <a:endParaRPr lang="es-ES" dirty="0"/>
          </a:p>
        </p:txBody>
      </p:sp>
      <p:sp>
        <p:nvSpPr>
          <p:cNvPr id="14" name="3 Marcador de número de diapositiva"/>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075DF1B-80FD-4CB3-B998-B61B3063C59A}" type="slidenum">
              <a:rPr kumimoji="0" lang="es-CO" sz="9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37</a:t>
            </a:fld>
            <a:endParaRPr kumimoji="0" lang="es-CO"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AutoShape 10" descr="data:image/jpeg;base64,/9j/4AAQSkZJRgABAQAAAQABAAD/2wCEAAkGBhQSERQUExQWFBUVFxUYFBgYGBgYFxcVFxQVFBUXFRgaHCYeFxojGRQUHy8gJCcpLCwsFR4xNTAqNSYrLCkBCQoKDgwOGg8PGiwdHBwpKSwsKSwsLCkpKSwpKSwpLCwpLCksLCksLCwpKSwsLCwpLCwsKSwsLCwpLCksNSwsLP/AABEIAMIBBAMBIgACEQEDEQH/xAAcAAABBQEBAQAAAAAAAAAAAAADAQIEBQYABwj/xABFEAABAwICBgcFBQYFAwUAAAABAAIRAyEEMQUSQVFhcQYTIoGRocEyUrHR8AdCcpLhFBYjYoLxFTNTstJDY6I0c4OTs//EABkBAAMBAQEAAAAAAAAAAAAAAAABAgMEBf/EACYRAAICAgEFAAIDAQEAAAAAAAABAhEDEiEEEzFBUWFxFCIysQX/2gAMAwEAAhEDEQA/AM4atkJxQzdNYTOc8OHNabUzKUWHBOxOa/fayBTZMFxjf8ylqOE2k7v0T3sUYkyi4HOx3LjXDtvszfwNlGdrDYQDvC5o1jNzvGVt0qGzSvgRtaRFue1BrVg3Zc/NFq6uqSxpDuJUerTII1jfZuCdvwZpNhn1mwYkm/1wQ21XnID2ZnjuKawgeaIyqYDpsbT8wkytCvraSeDeRcHuhdT0k4Rfb5BTcRTZUHaF9hCq8XR1JtbxI4HckS4tBqukTNjH6581IoY0nMWiZUFjrTFrbUpxV7/BZ7U+CLJ1XSY2CRvyVpVq61Ci7/3G+Dg74PWba8OE2Vlc4MgH/LqtPc9jgfNgWqmFhv8AEGgEXkFc3EB2dt/JUzqhBg/quqV5ngFOzKtl3h8ewkMDRJcDrSco9mMrmEX9sbr6gueGQ5lZ2iNVzYM3HPMbElSu4VHQTIc4eZRd8j2Zpaj73QpUXCYtur2jfinnHNOwkDaIIT7iXkPIYlMJI4hQK+NJsDAm0W/VNdjoGrfmPVJ5viEWTVGxWJDEFmNhu8qvxOI1pkn9Uu434Cxa+OcD9ZJtPGxkY8x4IIIiD+qR2rBgQmI0ODqQ8gG1p2G5GaP1lz3qooVi2uR/MPRTH4k3ab8rK9qHdHHcmtxADoI3d6a+dxQK1Ab4hJzFYU6R3DyK5QH0DPtDvSpWgLXBYesari5vstcWtORslrPgNJaQ52Tc7/V1b4nEaj53tjxkKNWzpnj8WrCeVxdHSlaIfUEgzaPLah4nHFjQGe3nPujaO/0VpGfn4KgxLyHGDv8A9xRHLKXAapD6WPqvY90yQ5ltkGZHKylUXEhzoiDETt5qHQrnq6lxMs+JQaWOcIEiCb2WtyJ4LelWkjZYfG6rsXpM6xkXPwQ6mJdrmDwVhiNBa1GpXk/wiGEQL5Cc/wCbyTV+wZB/xQjJrZO2FLfiixnasTszBNj6jxUvA9EWv6nWqQKrC85dnVjszxlWVXQ1JzH6zgHMphwBi5NOIv8AhCdiM8HumoAAA0ZjYY/ulq1NazvdcCdpgWnvV2GUxTYNa7g0PHuy5wv4FPdoWk9ty4O/hZDY8RVtF4QJqzFvrxYFcMUd69ApdF8O1uqC9183C+RHu8k79x8Mbk1TN87f7EtURqYJlYA3Hht5q30XWD6OJaLHUD/yVGn/AGly0ruheDGfWH+pDwehqFOtqMpmHsqMJNSfaYRETyU6qxaMw1c803DDW17xDHOy3QtJ+yUibUQTs/iH0JU/RuhaADjUYxpMtIDnERtm42WRHhFKJjHVe14fAKbimuNR4azW7bsh/Mdq1NbBYYEhtGl/VUdJ3WhS26Nc9oeynQDpOtrNLo2jVkAq9UxOBiqjXtFw0c3NB8JQXuv69y3lGtVaWhzqTwXBvVtpDWcY9nWAJGYKu9L4QYhoaaQY8D2nsGqD94Q8AHmFXZg/BDTj5PHqjjvTNdeq0tC0g0B3UFwtP8MTfcAYHIKRhOjwfMUmQCQOw28RlLd9u5Jwr0VGn7PI21DESn02Cbm0T/bivYx0VP8ApM/I3/imVOh9Rx7MM/C1n/ApJclanj9KiSey0nda/kptPQjz/mEUW73mPBvtHwXplToFVd7VSqf/AJCPIAIdD7M2tdrFsn+Zzj471aS9g0eeY1jOvGpru7TdZxBaMxYDOI2nfkgPY8VHQ1xhzosfeK9lPR2qdoRB0cq+8PrvUtX6CkeQUhVP/Tf+V3yRW4N8Emi+BmdUx+i9a/d1+148kx3RUO9otPMgqO2FI8o/YnbG/wDk0Ll6qOhtL/t+A9AuT7Yaoy1Po61xIlpIzAc2RzCks6LC0md1wvS8Poqk09lrR/S35KS3DNH0E9R7HmDujLdo+Poo56N0pBFOo7kx59F607DjefFRDoilMkCfNPVBseZVejFMt/yK0bxTd6qM/oRWdJpNeA0TFWk0A7gCADK2uO6PYk1HGmKAZJ1Ze8GOIDTdDp9HMa3bR5dZVEcoarUV9I2fwxFDorjAb4ZsDiR5QiP6O4qOzhwMz2iY8SIngto/o7jTtod9SsfRV+J6G49338KP/tJT1X0N38MczRuJAIdTpBw+6QZPhZS8Lo3GGC7DB05RaIgC4mFoGdBdJWH7VRa20hjSDG2JbmvQsJhAxgbuAFzJPEnaSlKKXhgm35PHsRonGGdXBtF8yQSYyOY3pjuimNeAOqkxMfw2916hXs+u0ODJGs4EgbwIn4hF1FI7Z4xQ+zLEOBlopyR2ddpttIInwTaf2TVvvAG5yrxbZ/0yvaSFSaV6XYXDua2rUhzsgGkmJjZxTUNuEJzryed0/shdF3AHjUk//kpWjvszqUarKjX0ew4HtAuJANwDAgxN4WnqfaRgwSB1hIvZnzIURn2oYdzg1tOoZm/ZHqtH08ly0zNZoy4TK4dB8Tl+0spsnsinT1bbNY7bKxwnQ3s6tWt1lokU2tdz1pMlDqfaKxlupeY/maPRRXfaS4ns0Bfe4n4BZf1NkpEnF9BcOGFzW1HOGVxcjKQBko9R1cNgSwfytA4ZxKrdMfaXiKRbFOjDt+sT8eSqan2p4gz/AJQ3Qz5lbY5qHqyn0c81PeicaOoIDnAc3ZxHjCgvpAnJx7irboj04OIxDaNfVf1lmENAhwvBAzHwXoLcGwGQB4LVZ+KSo5M3R6S/s9jCdG8DR1i6psBABtmIJkraUscBMNi94jM5mykmkNyaKACylJydsqEFBUgQx5OwppxbpjVcimiOKacOOKksCccfdckONPuu8vNFOHEzdIcIOKYEc4/+UpBj/wCQozsGOMc01uBaNiBA/wBvAMEAd48kw6U/l+CKdHt2jPik/wANZ7qLGD/xI7GT9clyINHU/d8DC5AFw1yKHJ5au1VmUM1k0uRdX6lcWBOwBNcnh30U9V2ltOMw5Ac1xkTaN8bVLkkrY1Ft0ieEsKmb0rpETquH5fmuZ0oonY+/AfNZvMvRr2mW7oldrBU7uldAZ64/pQn9NMKBdzvylT3R9plxWqgObZx9oEgSBYG/gnftDRv8D8lTN6b4SJ6wj+l3yT/33wf+r/4v+SXfQdllhjapdTcGawcQdU6s35LxLTWjNKYiqXuwtTs2EMgADKN69XxfTigB2Nd/IQPE/JZTS/S6rUMCWgzAB+JQuq1dRfP4H2FLyjEVNE16NLrMRS1S89nWq6ji233GguI4rtCdE8VWqdYHMw9O5a57xutA9o84VriMeTFptabxByTf2szwscth3lTLqM0v1+zWPTRXgPh+ib3PcKmPawNycASHWBt2hx8FL/cjDff0jUdyYfUlV5qmM9pB5HIp5qyzPtDMbTGa5+7P4jTs/kr9I9CGTLcR1wGTYdTd4kEK00f0I0a5gNR2IpP+8NZrhO8EMyQmvIOXLbY/XmpFOvGYjZmtFOS5tfoTxI0fRno/o7CVBVp1Xl4BANQmBNjbVAyWwp4ym72XtPJwXmX7U21x4i3mkpYls+038wVrqJVbMXgX09UgJqyPRXSg6w0y6Q8dm83G7u+C1crpw5FkjZzTho6HLimE8U0uWpA9IUMuSFyACFJKEXprnoAMmkoWuuLygYQFKgyeK5AF6TIsmyl1+KaHhQULKdrJpulDTsv3oAS3FZH7QKnVsY+Ji0Gw9oZ+K1zm/UrE/ai6aDGjeMvxD5KMitUXB1IzrNItLXOizQDAJvPMpmE0wxwBaHR37e5Veh2atGtO9sd1/VX2Gwwa1gDQLCeUBZQx7N/s6Hl1Ssj4rENALiH5E3hVeExTa1Ivu3gTKvNPtAoPO5jvgVk9HO1cG48D8CsOoTxtV7N8UlONhamlqIAAqa3ISkfiwASGPMAm4gW3qh0Vhr0+Jb8Qtdpm1F/KPEgJ48UJW/hDyNSSryRcLptvVh1QhpOy5Q2aZpV6jabdYmc4gKixNGPAD1KTo2IxjOY+IC5ceOLexc3T4LfHaUFKl1rWExUczVJiLX2ZWyVBV6WPOVNg/MdvNWOnsVHW0YuKxdOzbaO9Z99Nd6gjneSX0lO6UYgn2gOTWj0V1jq73YfXD3ZNNiRaQsstdgKWvgjHuuBHLL0V6L4Q5MrCHHNxPeU39lKnMp28PFMOKaNh8QB8CuLFill5R1vgq8VhoC132UaHo161brqbamo1paHCQDrQTG1UeKYHMkfR3LRfY/UjGVG+9SPk5pW0YuE9ZGWT/LNo/BMo6TplrGgVKUNhoEObItGRgNyWoVD0uGocNW/06oB5O/VoV+fqF1w4k0ccuUmMJTSijvTXFamYw5JpT7JCEACdZK0J700oAYUhCeQkA8UDEj6uuTdVcgCz6wb8lxqBMLSNjvA/JNBJG1SAfrI4rutO/Pmo8wNqcbJgSDU3fEBZnpbQ60NB+7B8yr01Cc1T6VBLp4LDqHrCzXDzIw1XAupsfMEOOe0CwA3cfBWLKwMQcgf0QuldItaI2lo4fdQ8EyI4hVDhL8luNndJKsYR+8tPwWVpujAu/D8VoOl9UfsxA931AWaxJjBOH4B4lcfVO5xR1YFWMZohn8SkOLfJX2mzNIgbXNHmqHRx/jNjZ/xVvpBxLWg++PIE+irE6hJmdXkiUuLMuPMqJox+rimHiPiCuxNKo6oCxr3AG8Ds3/ui0NGVeta7UMDkuSDUVy/Jq+Wd0j/9VVO90+QVXUbZX2kNG1KtRzw3VmMyN3BA/duofvNHifRdbz417MNJP0Z40ytf0WqfwXNN7O9QqjSegXUqeuX61wIiM1M6L14Dhx8nAD4gLoxzU1aMpqvJKpMkN7vEtIHmQpGhy1je21kl2Z1S5oDSMjt1tiYGQCOBHDcnChmSQ60SW35kiQT52WfR5Fq4+0zrmk1T8MidR7ZtBNojidmVo8VYfZg/V0i0e82oPKfRBqNgZ3iIsGxbIDJJ0LfqaTo8XEeLSFGXInlST8CfMWetdKsKX4SqMyBrDmwh3wBUjReK6yhTeNrG+IEHzUmrDmlp2gg8jYqi6HVCKBpnOk97D3H+66nxkX5OBcwL8oZdwTjUTesutTMWUxz0rncEjnoASTuBHNdrJOs4rggBNZNLtll2rzSnfdACFxSpC8LkATC4nM+aSLIVWu1piZPutlzvACyaBVdk0Uxvd2nflBgePcpKHYnEim0ue4NaMyTs4lQ/3hoF4p9YCXRq6ocQS7LtCyJi9AUqzC2sOtn3rgcWgWaeQWV0ZXqYUFzWh1Muc219XUcWw4Ziwm0ZrObkvBpCKfk1VTGOa8NdTcATAdMidlwmY0Ag3uOfql0f0soVANY6p2jMd9pHeEXE0KdSXMgg7Wum/wAFzZpuSpm8IKLKDpDhGuNKRZpJdad0KqNJoyeOE288lpHUnAXMgRGw5qg07QaRLRBi9lCz1wzZQRmOlTCKDjaCWixB28FCdg+sw5bcAarjGcNunaTwutIMxI+asNG0/wCE85dkhc+fLtKLXo6FGo0U+Co02P1i922xbvEZqTjcQ12rqumNYnh2SPVSzSBGSiYmkGsJjOyy/lXFxS8krGk7O6OVJbU/GfgrcUyVQ9EXSyp+Nad9dtJms5uvrHVaJIsLuIO/IeKqGCWXJpEylNQVsazRxMSWjWylzRN4ymUGthoJBzBg9ymNq0arXFslzaR1WuAkEOL5B2kDdvQTpw1KurTpy1xOuLFzwc7/AHQMx5r0pf8Alf1WvD92cq6rl2U2m8POHqjOG6w/pv6LLdHXuc5wH1K32NoiXNnWFxO8GyxfRHDEVXg/dJHhIWXSKri/ReZ+yz1oJ5pwemYkw8jd8kPWOxeRlvd/s7If5RIc9R9EVNTHYd3/AHGeZhOFN5yY49xQGaPr9Y1zaTyWkEQNoMhaYW1Kwl4PdtYfX6qg0W4U8biaex+rUb3i8d5KyOiX4llUVK/WMN5/jUsjnAeZjgrTGdIGsxDK7e0GsLHHWaXOJJsAycpzXsSzJ0/jPPWJq0bp29BdUA2hefaQ6XVy8ubWFNpiGlpdYfiAzQ632nSRDoiNaGNh2+5JgLVZl8J7Mj0brOMJA/ivPh9pQceyKbebifkp374vpw6oxpa54aNWZOtkbmw5q1NMzcGjYud/NCZrH3h4wh1HcR4fqgvqja7w1VqQSiT7w81xqd88/mg9YyIv4EJxc2bA98wkATrCNh8FyYajfqVyVDLWhSa2zABOwW+Se6pfZwuhOrg7+66aKsZT8FIw7xG35fFUWE0BTZhqrGEnWqVH394OtkNzQrnrd5HjKjYPEAax3PfllnPqk1Y7owGIwoLpPcRZwPMIQxVen7FQOA96Q6PxNgnvVtpmlFV7Ij7zeRv8/BVbhaxj+91i/huvwOb0zrttUYSOQcPQ+ae3pjSOYjxHxBHmoGIp7FX1KAOYHgCsZY4PyaKbReYrStCo06pbrEWJDTfkDJSYR1HUDXOEx2oa4AnhayzVfRLIyjxVdU0aPuk+P6LN4I+i+6zYNw1OL1Gi535bNih6R0WHNhlRhz2xyWRqYdw++4ID2u/1HefzWX8SF3Y++/hqdAaJOHaQ+owyZtrH0V5S0jTbZ7wW7W6pIPiLc15o4HbUPmhuYPe8it449ZbJ8mbkpKmj0PA4yjSqmp1gFn6rQHW1gQM8wJQsFpehR1h1msHCHCGgnkdaQvP9RvveSQtbvJ7l1SzTkqcv+GahFeEb1/SLDbz+YegKr26ewrHlzWAEmSZdc77NCyRDeKbI3LkWOMfptvZsKnS2jNqbZ36pJ83oP77Fnsj/AMaYP+0rLA/yrtY7ghY8fwN2aOp07rHIu/O4f7QFDr9Kq783TzLnf7iVT3+oUsMFO7zLtjN3F/8AxVKK9IbyEyjjqvtvcWt2BoaHO5QLDiouNx9SoZc6BkBJgBQ8RiC8kuddDaWjaVerI3DObObkakxg9p5PJROsbxT6bgSAAmlIlyNJ0d6KnFEmk0kN9ok6o4QTn3L0TQfRl1Mg1dVwAhrT2oNrjYEToTo0UsKwEgOd2jOd8h4K9FRuxwPKPmumOP2zmlN+jhJzAQ3CT/ZOc9pzcPL5pvXDYtTI5uVviuaw8TPJDqVQdh8CfRJrTkR3yEDHupnaPMfJckayR7Y8CfMJUAWXWbyuDxGaGX2z8k9rLZjzUFDiUzBP9uA323bjsBSuFrlVhxzWa83h060AASLg3mZCTGVXSTSDH1dUgdkRrCxBPxCpqmFqM/7jN4zhGx3ac54OsNh2983UWnVdT9kgHifKFhKXJtFUhheDke45hRiImQZPkj1S2oO00hwyIy74QDTLRBMgXmPiol44NEyO+SMlDrUXN2WKnON7XR6NSbExq7N+0R4Ed6Iy24G3RQVWqI+itFj6IDHHVnKd+rvHL4LNOxJGxRLG14HF7EauyEB9NW7sIKlMGYM+SBWwjiJjKx322ocHVivmir1EmojEJIWWxdDdSyjVHnOVOqAapUKtkByz+sl04UnFyMZf6SBsJO1SKOCLjAnjuHEnYETC4WG6z+y3ZvP4R6p2IxttUDVbuG3i47Soc3fBpqhH1G0rM7Ttr934B6qEX8EYODk7qglvXkrVADyHBcHqR1YStYp3QxG3CsdA4E1sRSZ7zhPLb5KFqrcfZfozWruqkAhjbc3WHlrJ4ltIjI6R6SGNaABaMpC46vDwCc88PCPVNc87o/L6FeicDOdUb4cP0TOubtn67krjxPkhu7zwJHomIe2sL3HiD5wmtqHKQmgu97zAXXO0d5JPxCBhNWdp8B81yFqne3671yBkTF9P8Gz2S53NzR8TPkquv9pNLZE7I7XjZeTUWBTmNyXPudaxHtejtMirRp1CdU1J1QXATBIgfRzUDSmJNMu9oA3OwAmJkn5JnRTCtfg6Di1pc0O1S4SWnWMwdiZpXDkOLtaZysYtzsr8o53w6MnVx7iSXA8/1TKGLJyHxPonVcGXEkmTuEQhO1mj7o/EXR8IWEkbJhqjjEkDuChuc5t4PNK7GnaWDk43UDE4oE7DxMn4qeR8B3Y4jdO8WPlbySf4htDoPG3HPI3VWal8gFz2ztTS5J2oun6VeASWyCN/ZEbuHBV+JbTc6WgCwtNgdsKC2o5nsko40i0+21pnbEHxCqUbVDU6D4eo5gIBz70Orjd7QfJAL6ZPZc5m6RI8rodUlv3mu4/3Wek14Ze6flAamZhDITxVkwACeCNqtZ7efuj1OQWXakXuhhoFwIA2dw5nYg1qjGZDXdbO7ByH3u+3BEr4zWgey2ch9Z81CqUy4rphHTHTZkk5TDCqXXcZJTOpCPSwsAXT+o4rilPng6KIoohEhG6ob0moN6lzsqgcJQETs7/NJrt3pWKhAF630H0caWFaTnUJcc5jIeQ815lonCGtVa1oLuDQSedl7RQZqMawAgNAGzYI3rv6WPFs5M8uaCahP1813V748T8knVj6t8E0Um7WjnM/FdhzCubBvbvK4vtB+P6pr2gjZ5Jobst4BACOrhpAJF8vqSnHFbAkDeUck4k8uQTATrDuPl81yQ1f5vguSA8Jp1WgKwwsOi8KjIsn0C9tx9dy4nBM792ey9FNIhmHa0kQC6DI3yp2IxzXkhjvZzOQ5SRc8pWE6Gace9wZUa0UwCQ40iYfaLjOdxW6GlWR7bfylo8CtotpUc8lbsp8eZ7XWGR7oE+YCo8fRLjJaTkQX3PHatZ+30ybim4748LRJUfSuHFQdkWztTid3NDViXBjzQG2m3uj0ULEVQDDQ0dwPxVtpDRhbmDJ4fBU9XDkCwIJnITZZal2Q3Ok5ny9E4c/JBqSN4QTV5+KpLkh8kqoc8lDfzClBjoktAG9xsgucwH3jws35nyTkxRVAmUS4w0EngiHChvtu/pbc95yHmuOLJEeyNwsO/ehOSVj4EqYkxDAGDhmebsyoZBUkpqpNEsjwl8E9zE0tToLY1jBN3EJHsM+1benhNLUtUNTYgJBhSXsfEFm68EH9UCFY0NJOGYlGqK3IJa4RNpRGUnESBIHBTxiqJjWYfrepVeox1OKTw07dljmEu3H4PuM032XYETUqmLANHMw74L0Wm4bp5FZLoJhxSwrWwC5xLjBbJkCCRM5LVUTI93n+kreKSRjJ2xz3t90/m/RDGr7viP1TnsHvDw/VNbQE3qHwPzTEc5w91s/hHqE3rDuH13JXMaP+pPd+qC4jabc49U0Ie4lDeXfyd8pKOo3JrO8AlPOJZ7tOeU+qAA9Ydr2fXekUptZu4dzW/JciwPn6m5SReISU8C76/RTcNgCTmuejrv0bXoRVPUkazBDjZxjYLgwtSMISO0GGdzxf80Kk6LFtFsMBLjviPFxELU061YjtsoicpcT6R5p0QweE0Q037U85HKQ4go1TRrnACmI95z7Acm5kojtJspgCq5jHHZrBoPIEouExjHEik4OgAkh0gE7875oEyFj+jTXtHWA1CJ9ns24CVk8b0OY9pdQqOIH3TmDtuD6Lf8A7fSv/EDiLENMkHdqiSh1i0GQ18nZBDTzm3imB43pDRzqboe1525WPeJlV9R5AlrWt5C/ibr2x+kXNdDjRA3a0FZ/Tui8NXOs7qw7aWk356uZU0I8qqPdtMnio5C02M6NuE9WddsmbQ7wOYVRicCWmHAsJymw8SihU0QWJSUrqcbQeRn0TSECvkY5IU4BJCkdjSEMhGITCFa8E3yNDUjmp7UpCQweqigpIToTskcHp7gCMkJOBTEzd9DNLBoAdSZrAAa8Q62QJ5La0sW19pk7j4ry7o/X2Gm03J9tzDfkbeC3OAxBMODQCLQ6sY7rGbLVCL5zOHcm9W3dHcPmm0qznbhuIvPgntLiTJAvbiN/Db4J2B3VsOw/kHzSao3W5IFfR8u1hVcDAFoy1pPC4kIX+FuNV7td0OBAEGQLWiYECb5pWVRKFJnEcoHonM1Nhdxy9UH/AAh5yq1LzmWg+HDJLTwZbJLtYxe/GbCTvPiiwoK6mzaXeAPolSFrhbWA5k/NKmKjyas0bkfAtG7cuXLE3RudDUxAsPBabDUwcwDzEpVyCWNxWGYS2WtPcOKIymGmwA5CFy5NCkCwdMCo4gAEzJA4rO9K8U8ZPcO2Np3FcuR7GXeCpA02kgExnF8lGzZf6uuXIGV/SJgFIuAAcIgixz3rN4Ma+sH9oX9q/wAUq5JjXgpNM0GteA1obJMwAJyzhUbrN7/RcuSMiRotgJMifoqCM1y5MQbGMAIgRYJuIaNRlswZ8Vy5NEvyAalK5cpKOShIuQAqVcuQBN0dmebfivRdHi1M7TYneJFjwXLlpElF/h/ZajB11y5WMR/qU15y5eq5ckAPWSHNIuVCYqRcuSA//9k="/>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CO" sz="1350" b="0" i="0" u="none" strike="noStrike" kern="1200" cap="none" spc="0" normalizeH="0" baseline="0" noProof="0">
              <a:ln>
                <a:noFill/>
              </a:ln>
              <a:solidFill>
                <a:prstClr val="black"/>
              </a:solidFill>
              <a:effectLst/>
              <a:uLnTx/>
              <a:uFillTx/>
              <a:latin typeface="Calibri"/>
              <a:ea typeface="+mn-ea"/>
              <a:cs typeface="+mn-cs"/>
            </a:endParaRPr>
          </a:p>
        </p:txBody>
      </p:sp>
      <p:sp>
        <p:nvSpPr>
          <p:cNvPr id="8" name="AutoShape 12" descr="data:image/jpeg;base64,/9j/4AAQSkZJRgABAQAAAQABAAD/2wCEAAkGBhQSERQUExQWFBUVFxUYFBgYGBgYFxcVFxQVFBUXFRgaHCYeFxojGRQUHy8gJCcpLCwsFR4xNTAqNSYrLCkBCQoKDgwOGg8PGiwdHBwpKSwsKSwsLCkpKSwpKSwpLCwpLCksLCksLCwpKSwsLCwpLCwsKSwsLCwpLCksNSwsLP/AABEIAMIBBAMBIgACEQEDEQH/xAAcAAABBQEBAQAAAAAAAAAAAAADAQIEBQYABwj/xABFEAABAwICBgcFBQYFAwUAAAABAAIRAyEEMQUSQVFhcQYTIoGRocEyUrHR8AdCcpLhFBYjYoLxFTNTstJDY6I0c4OTs//EABkBAAMBAQEAAAAAAAAAAAAAAAABAgMEBf/EACYRAAICAgEFAAIDAQEAAAAAAAABAhEDEiEEEzFBUWFxFCIysQX/2gAMAwEAAhEDEQA/AM4atkJxQzdNYTOc8OHNabUzKUWHBOxOa/fayBTZMFxjf8ylqOE2k7v0T3sUYkyi4HOx3LjXDtvszfwNlGdrDYQDvC5o1jNzvGVt0qGzSvgRtaRFue1BrVg3Zc/NFq6uqSxpDuJUerTII1jfZuCdvwZpNhn1mwYkm/1wQ21XnID2ZnjuKawgeaIyqYDpsbT8wkytCvraSeDeRcHuhdT0k4Rfb5BTcRTZUHaF9hCq8XR1JtbxI4HckS4tBqukTNjH6581IoY0nMWiZUFjrTFrbUpxV7/BZ7U+CLJ1XSY2CRvyVpVq61Ci7/3G+Dg74PWba8OE2Vlc4MgH/LqtPc9jgfNgWqmFhv8AEGgEXkFc3EB2dt/JUzqhBg/quqV5ngFOzKtl3h8ewkMDRJcDrSco9mMrmEX9sbr6gueGQ5lZ2iNVzYM3HPMbElSu4VHQTIc4eZRd8j2Zpaj73QpUXCYtur2jfinnHNOwkDaIIT7iXkPIYlMJI4hQK+NJsDAm0W/VNdjoGrfmPVJ5viEWTVGxWJDEFmNhu8qvxOI1pkn9Uu434Cxa+OcD9ZJtPGxkY8x4IIIiD+qR2rBgQmI0ODqQ8gG1p2G5GaP1lz3qooVi2uR/MPRTH4k3ab8rK9qHdHHcmtxADoI3d6a+dxQK1Ab4hJzFYU6R3DyK5QH0DPtDvSpWgLXBYesari5vstcWtORslrPgNJaQ52Tc7/V1b4nEaj53tjxkKNWzpnj8WrCeVxdHSlaIfUEgzaPLah4nHFjQGe3nPujaO/0VpGfn4KgxLyHGDv8A9xRHLKXAapD6WPqvY90yQ5ltkGZHKylUXEhzoiDETt5qHQrnq6lxMs+JQaWOcIEiCb2WtyJ4LelWkjZYfG6rsXpM6xkXPwQ6mJdrmDwVhiNBa1GpXk/wiGEQL5Cc/wCbyTV+wZB/xQjJrZO2FLfiixnasTszBNj6jxUvA9EWv6nWqQKrC85dnVjszxlWVXQ1JzH6zgHMphwBi5NOIv8AhCdiM8HumoAAA0ZjYY/ulq1NazvdcCdpgWnvV2GUxTYNa7g0PHuy5wv4FPdoWk9ty4O/hZDY8RVtF4QJqzFvrxYFcMUd69ApdF8O1uqC9183C+RHu8k79x8Mbk1TN87f7EtURqYJlYA3Hht5q30XWD6OJaLHUD/yVGn/AGly0ruheDGfWH+pDwehqFOtqMpmHsqMJNSfaYRETyU6qxaMw1c803DDW17xDHOy3QtJ+yUibUQTs/iH0JU/RuhaADjUYxpMtIDnERtm42WRHhFKJjHVe14fAKbimuNR4azW7bsh/Mdq1NbBYYEhtGl/VUdJ3WhS26Nc9oeynQDpOtrNLo2jVkAq9UxOBiqjXtFw0c3NB8JQXuv69y3lGtVaWhzqTwXBvVtpDWcY9nWAJGYKu9L4QYhoaaQY8D2nsGqD94Q8AHmFXZg/BDTj5PHqjjvTNdeq0tC0g0B3UFwtP8MTfcAYHIKRhOjwfMUmQCQOw28RlLd9u5Jwr0VGn7PI21DESn02Cbm0T/bivYx0VP8ApM/I3/imVOh9Rx7MM/C1n/ApJclanj9KiSey0nda/kptPQjz/mEUW73mPBvtHwXplToFVd7VSqf/AJCPIAIdD7M2tdrFsn+Zzj471aS9g0eeY1jOvGpru7TdZxBaMxYDOI2nfkgPY8VHQ1xhzosfeK9lPR2qdoRB0cq+8PrvUtX6CkeQUhVP/Tf+V3yRW4N8Emi+BmdUx+i9a/d1+148kx3RUO9otPMgqO2FI8o/YnbG/wDk0Ll6qOhtL/t+A9AuT7Yaoy1Po61xIlpIzAc2RzCks6LC0md1wvS8Poqk09lrR/S35KS3DNH0E9R7HmDujLdo+Poo56N0pBFOo7kx59F607DjefFRDoilMkCfNPVBseZVejFMt/yK0bxTd6qM/oRWdJpNeA0TFWk0A7gCADK2uO6PYk1HGmKAZJ1Ze8GOIDTdDp9HMa3bR5dZVEcoarUV9I2fwxFDorjAb4ZsDiR5QiP6O4qOzhwMz2iY8SIngto/o7jTtod9SsfRV+J6G49338KP/tJT1X0N38MczRuJAIdTpBw+6QZPhZS8Lo3GGC7DB05RaIgC4mFoGdBdJWH7VRa20hjSDG2JbmvQsJhAxgbuAFzJPEnaSlKKXhgm35PHsRonGGdXBtF8yQSYyOY3pjuimNeAOqkxMfw2916hXs+u0ODJGs4EgbwIn4hF1FI7Z4xQ+zLEOBlopyR2ddpttIInwTaf2TVvvAG5yrxbZ/0yvaSFSaV6XYXDua2rUhzsgGkmJjZxTUNuEJzryed0/shdF3AHjUk//kpWjvszqUarKjX0ew4HtAuJANwDAgxN4WnqfaRgwSB1hIvZnzIURn2oYdzg1tOoZm/ZHqtH08ly0zNZoy4TK4dB8Tl+0spsnsinT1bbNY7bKxwnQ3s6tWt1lokU2tdz1pMlDqfaKxlupeY/maPRRXfaS4ns0Bfe4n4BZf1NkpEnF9BcOGFzW1HOGVxcjKQBko9R1cNgSwfytA4ZxKrdMfaXiKRbFOjDt+sT8eSqan2p4gz/AJQ3Qz5lbY5qHqyn0c81PeicaOoIDnAc3ZxHjCgvpAnJx7irboj04OIxDaNfVf1lmENAhwvBAzHwXoLcGwGQB4LVZ+KSo5M3R6S/s9jCdG8DR1i6psBABtmIJkraUscBMNi94jM5mykmkNyaKACylJydsqEFBUgQx5OwppxbpjVcimiOKacOOKksCccfdckONPuu8vNFOHEzdIcIOKYEc4/+UpBj/wCQozsGOMc01uBaNiBA/wBvAMEAd48kw6U/l+CKdHt2jPik/wANZ7qLGD/xI7GT9clyINHU/d8DC5AFw1yKHJ5au1VmUM1k0uRdX6lcWBOwBNcnh30U9V2ltOMw5Ac1xkTaN8bVLkkrY1Ft0ieEsKmb0rpETquH5fmuZ0oonY+/AfNZvMvRr2mW7oldrBU7uldAZ64/pQn9NMKBdzvylT3R9plxWqgObZx9oEgSBYG/gnftDRv8D8lTN6b4SJ6wj+l3yT/33wf+r/4v+SXfQdllhjapdTcGawcQdU6s35LxLTWjNKYiqXuwtTs2EMgADKN69XxfTigB2Nd/IQPE/JZTS/S6rUMCWgzAB+JQuq1dRfP4H2FLyjEVNE16NLrMRS1S89nWq6ji233GguI4rtCdE8VWqdYHMw9O5a57xutA9o84VriMeTFptabxByTf2szwscth3lTLqM0v1+zWPTRXgPh+ib3PcKmPawNycASHWBt2hx8FL/cjDff0jUdyYfUlV5qmM9pB5HIp5qyzPtDMbTGa5+7P4jTs/kr9I9CGTLcR1wGTYdTd4kEK00f0I0a5gNR2IpP+8NZrhO8EMyQmvIOXLbY/XmpFOvGYjZmtFOS5tfoTxI0fRno/o7CVBVp1Xl4BANQmBNjbVAyWwp4ym72XtPJwXmX7U21x4i3mkpYls+038wVrqJVbMXgX09UgJqyPRXSg6w0y6Q8dm83G7u+C1crpw5FkjZzTho6HLimE8U0uWpA9IUMuSFyACFJKEXprnoAMmkoWuuLygYQFKgyeK5AF6TIsmyl1+KaHhQULKdrJpulDTsv3oAS3FZH7QKnVsY+Ji0Gw9oZ+K1zm/UrE/ai6aDGjeMvxD5KMitUXB1IzrNItLXOizQDAJvPMpmE0wxwBaHR37e5Veh2atGtO9sd1/VX2Gwwa1gDQLCeUBZQx7N/s6Hl1Ssj4rENALiH5E3hVeExTa1Ivu3gTKvNPtAoPO5jvgVk9HO1cG48D8CsOoTxtV7N8UlONhamlqIAAqa3ISkfiwASGPMAm4gW3qh0Vhr0+Jb8Qtdpm1F/KPEgJ48UJW/hDyNSSryRcLptvVh1QhpOy5Q2aZpV6jabdYmc4gKixNGPAD1KTo2IxjOY+IC5ceOLexc3T4LfHaUFKl1rWExUczVJiLX2ZWyVBV6WPOVNg/MdvNWOnsVHW0YuKxdOzbaO9Z99Nd6gjneSX0lO6UYgn2gOTWj0V1jq73YfXD3ZNNiRaQsstdgKWvgjHuuBHLL0V6L4Q5MrCHHNxPeU39lKnMp28PFMOKaNh8QB8CuLFill5R1vgq8VhoC132UaHo161brqbamo1paHCQDrQTG1UeKYHMkfR3LRfY/UjGVG+9SPk5pW0YuE9ZGWT/LNo/BMo6TplrGgVKUNhoEObItGRgNyWoVD0uGocNW/06oB5O/VoV+fqF1w4k0ccuUmMJTSijvTXFamYw5JpT7JCEACdZK0J700oAYUhCeQkA8UDEj6uuTdVcgCz6wb8lxqBMLSNjvA/JNBJG1SAfrI4rutO/Pmo8wNqcbJgSDU3fEBZnpbQ60NB+7B8yr01Cc1T6VBLp4LDqHrCzXDzIw1XAupsfMEOOe0CwA3cfBWLKwMQcgf0QuldItaI2lo4fdQ8EyI4hVDhL8luNndJKsYR+8tPwWVpujAu/D8VoOl9UfsxA931AWaxJjBOH4B4lcfVO5xR1YFWMZohn8SkOLfJX2mzNIgbXNHmqHRx/jNjZ/xVvpBxLWg++PIE+irE6hJmdXkiUuLMuPMqJox+rimHiPiCuxNKo6oCxr3AG8Ds3/ui0NGVeta7UMDkuSDUVy/Jq+Wd0j/9VVO90+QVXUbZX2kNG1KtRzw3VmMyN3BA/duofvNHifRdbz417MNJP0Z40ytf0WqfwXNN7O9QqjSegXUqeuX61wIiM1M6L14Dhx8nAD4gLoxzU1aMpqvJKpMkN7vEtIHmQpGhy1je21kl2Z1S5oDSMjt1tiYGQCOBHDcnChmSQ60SW35kiQT52WfR5Fq4+0zrmk1T8MidR7ZtBNojidmVo8VYfZg/V0i0e82oPKfRBqNgZ3iIsGxbIDJJ0LfqaTo8XEeLSFGXInlST8CfMWetdKsKX4SqMyBrDmwh3wBUjReK6yhTeNrG+IEHzUmrDmlp2gg8jYqi6HVCKBpnOk97D3H+66nxkX5OBcwL8oZdwTjUTesutTMWUxz0rncEjnoASTuBHNdrJOs4rggBNZNLtll2rzSnfdACFxSpC8LkATC4nM+aSLIVWu1piZPutlzvACyaBVdk0Uxvd2nflBgePcpKHYnEim0ue4NaMyTs4lQ/3hoF4p9YCXRq6ocQS7LtCyJi9AUqzC2sOtn3rgcWgWaeQWV0ZXqYUFzWh1Muc219XUcWw4Ziwm0ZrObkvBpCKfk1VTGOa8NdTcATAdMidlwmY0Ag3uOfql0f0soVANY6p2jMd9pHeEXE0KdSXMgg7Wum/wAFzZpuSpm8IKLKDpDhGuNKRZpJdad0KqNJoyeOE288lpHUnAXMgRGw5qg07QaRLRBi9lCz1wzZQRmOlTCKDjaCWixB28FCdg+sw5bcAarjGcNunaTwutIMxI+asNG0/wCE85dkhc+fLtKLXo6FGo0U+Co02P1i922xbvEZqTjcQ12rqumNYnh2SPVSzSBGSiYmkGsJjOyy/lXFxS8krGk7O6OVJbU/GfgrcUyVQ9EXSyp+Nad9dtJms5uvrHVaJIsLuIO/IeKqGCWXJpEylNQVsazRxMSWjWylzRN4ymUGthoJBzBg9ymNq0arXFslzaR1WuAkEOL5B2kDdvQTpw1KurTpy1xOuLFzwc7/AHQMx5r0pf8Alf1WvD92cq6rl2U2m8POHqjOG6w/pv6LLdHXuc5wH1K32NoiXNnWFxO8GyxfRHDEVXg/dJHhIWXSKri/ReZ+yz1oJ5pwemYkw8jd8kPWOxeRlvd/s7If5RIc9R9EVNTHYd3/AHGeZhOFN5yY49xQGaPr9Y1zaTyWkEQNoMhaYW1Kwl4PdtYfX6qg0W4U8biaex+rUb3i8d5KyOiX4llUVK/WMN5/jUsjnAeZjgrTGdIGsxDK7e0GsLHHWaXOJJsAycpzXsSzJ0/jPPWJq0bp29BdUA2hefaQ6XVy8ubWFNpiGlpdYfiAzQ632nSRDoiNaGNh2+5JgLVZl8J7Mj0brOMJA/ivPh9pQceyKbebifkp374vpw6oxpa54aNWZOtkbmw5q1NMzcGjYud/NCZrH3h4wh1HcR4fqgvqja7w1VqQSiT7w81xqd88/mg9YyIv4EJxc2bA98wkATrCNh8FyYajfqVyVDLWhSa2zABOwW+Se6pfZwuhOrg7+66aKsZT8FIw7xG35fFUWE0BTZhqrGEnWqVH394OtkNzQrnrd5HjKjYPEAax3PfllnPqk1Y7owGIwoLpPcRZwPMIQxVen7FQOA96Q6PxNgnvVtpmlFV7Ij7zeRv8/BVbhaxj+91i/huvwOb0zrttUYSOQcPQ+ae3pjSOYjxHxBHmoGIp7FX1KAOYHgCsZY4PyaKbReYrStCo06pbrEWJDTfkDJSYR1HUDXOEx2oa4AnhayzVfRLIyjxVdU0aPuk+P6LN4I+i+6zYNw1OL1Gi535bNih6R0WHNhlRhz2xyWRqYdw++4ID2u/1HefzWX8SF3Y++/hqdAaJOHaQ+owyZtrH0V5S0jTbZ7wW7W6pIPiLc15o4HbUPmhuYPe8it449ZbJ8mbkpKmj0PA4yjSqmp1gFn6rQHW1gQM8wJQsFpehR1h1msHCHCGgnkdaQvP9RvveSQtbvJ7l1SzTkqcv+GahFeEb1/SLDbz+YegKr26ewrHlzWAEmSZdc77NCyRDeKbI3LkWOMfptvZsKnS2jNqbZ36pJ83oP77Fnsj/AMaYP+0rLA/yrtY7ghY8fwN2aOp07rHIu/O4f7QFDr9Kq783TzLnf7iVT3+oUsMFO7zLtjN3F/8AxVKK9IbyEyjjqvtvcWt2BoaHO5QLDiouNx9SoZc6BkBJgBQ8RiC8kuddDaWjaVerI3DObObkakxg9p5PJROsbxT6bgSAAmlIlyNJ0d6KnFEmk0kN9ok6o4QTn3L0TQfRl1Mg1dVwAhrT2oNrjYEToTo0UsKwEgOd2jOd8h4K9FRuxwPKPmumOP2zmlN+jhJzAQ3CT/ZOc9pzcPL5pvXDYtTI5uVviuaw8TPJDqVQdh8CfRJrTkR3yEDHupnaPMfJckayR7Y8CfMJUAWXWbyuDxGaGX2z8k9rLZjzUFDiUzBP9uA323bjsBSuFrlVhxzWa83h060AASLg3mZCTGVXSTSDH1dUgdkRrCxBPxCpqmFqM/7jN4zhGx3ac54OsNh2983UWnVdT9kgHifKFhKXJtFUhheDke45hRiImQZPkj1S2oO00hwyIy74QDTLRBMgXmPiol44NEyO+SMlDrUXN2WKnON7XR6NSbExq7N+0R4Ed6Iy24G3RQVWqI+itFj6IDHHVnKd+rvHL4LNOxJGxRLG14HF7EauyEB9NW7sIKlMGYM+SBWwjiJjKx322ocHVivmir1EmojEJIWWxdDdSyjVHnOVOqAapUKtkByz+sl04UnFyMZf6SBsJO1SKOCLjAnjuHEnYETC4WG6z+y3ZvP4R6p2IxttUDVbuG3i47Soc3fBpqhH1G0rM7Ttr934B6qEX8EYODk7qglvXkrVADyHBcHqR1YStYp3QxG3CsdA4E1sRSZ7zhPLb5KFqrcfZfozWruqkAhjbc3WHlrJ4ltIjI6R6SGNaABaMpC46vDwCc88PCPVNc87o/L6FeicDOdUb4cP0TOubtn67krjxPkhu7zwJHomIe2sL3HiD5wmtqHKQmgu97zAXXO0d5JPxCBhNWdp8B81yFqne3671yBkTF9P8Gz2S53NzR8TPkquv9pNLZE7I7XjZeTUWBTmNyXPudaxHtejtMirRp1CdU1J1QXATBIgfRzUDSmJNMu9oA3OwAmJkn5JnRTCtfg6Di1pc0O1S4SWnWMwdiZpXDkOLtaZysYtzsr8o53w6MnVx7iSXA8/1TKGLJyHxPonVcGXEkmTuEQhO1mj7o/EXR8IWEkbJhqjjEkDuChuc5t4PNK7GnaWDk43UDE4oE7DxMn4qeR8B3Y4jdO8WPlbySf4htDoPG3HPI3VWal8gFz2ztTS5J2oun6VeASWyCN/ZEbuHBV+JbTc6WgCwtNgdsKC2o5nsko40i0+21pnbEHxCqUbVDU6D4eo5gIBz70Orjd7QfJAL6ZPZc5m6RI8rodUlv3mu4/3Wek14Ze6flAamZhDITxVkwACeCNqtZ7efuj1OQWXakXuhhoFwIA2dw5nYg1qjGZDXdbO7ByH3u+3BEr4zWgey2ch9Z81CqUy4rphHTHTZkk5TDCqXXcZJTOpCPSwsAXT+o4rilPng6KIoohEhG6ob0moN6lzsqgcJQETs7/NJrt3pWKhAF630H0caWFaTnUJcc5jIeQ815lonCGtVa1oLuDQSedl7RQZqMawAgNAGzYI3rv6WPFs5M8uaCahP1813V748T8knVj6t8E0Um7WjnM/FdhzCubBvbvK4vtB+P6pr2gjZ5Jobst4BACOrhpAJF8vqSnHFbAkDeUck4k8uQTATrDuPl81yQ1f5vguSA8Jp1WgKwwsOi8KjIsn0C9tx9dy4nBM792ey9FNIhmHa0kQC6DI3yp2IxzXkhjvZzOQ5SRc8pWE6Gace9wZUa0UwCQ40iYfaLjOdxW6GlWR7bfylo8CtotpUc8lbsp8eZ7XWGR7oE+YCo8fRLjJaTkQX3PHatZ+30ybim4748LRJUfSuHFQdkWztTid3NDViXBjzQG2m3uj0ULEVQDDQ0dwPxVtpDRhbmDJ4fBU9XDkCwIJnITZZal2Q3Ok5ny9E4c/JBqSN4QTV5+KpLkh8kqoc8lDfzClBjoktAG9xsgucwH3jws35nyTkxRVAmUS4w0EngiHChvtu/pbc95yHmuOLJEeyNwsO/ehOSVj4EqYkxDAGDhmebsyoZBUkpqpNEsjwl8E9zE0tToLY1jBN3EJHsM+1benhNLUtUNTYgJBhSXsfEFm68EH9UCFY0NJOGYlGqK3IJa4RNpRGUnESBIHBTxiqJjWYfrepVeox1OKTw07dljmEu3H4PuM032XYETUqmLANHMw74L0Wm4bp5FZLoJhxSwrWwC5xLjBbJkCCRM5LVUTI93n+kreKSRjJ2xz3t90/m/RDGr7viP1TnsHvDw/VNbQE3qHwPzTEc5w91s/hHqE3rDuH13JXMaP+pPd+qC4jabc49U0Ie4lDeXfyd8pKOo3JrO8AlPOJZ7tOeU+qAA9Ydr2fXekUptZu4dzW/JciwPn6m5SReISU8C76/RTcNgCTmuejrv0bXoRVPUkazBDjZxjYLgwtSMISO0GGdzxf80Kk6LFtFsMBLjviPFxELU061YjtsoicpcT6R5p0QweE0Q037U85HKQ4go1TRrnACmI95z7Acm5kojtJspgCq5jHHZrBoPIEouExjHEik4OgAkh0gE7875oEyFj+jTXtHWA1CJ9ns24CVk8b0OY9pdQqOIH3TmDtuD6Lf8A7fSv/EDiLENMkHdqiSh1i0GQ18nZBDTzm3imB43pDRzqboe1525WPeJlV9R5AlrWt5C/ibr2x+kXNdDjRA3a0FZ/Tui8NXOs7qw7aWk356uZU0I8qqPdtMnio5C02M6NuE9WddsmbQ7wOYVRicCWmHAsJymw8SihU0QWJSUrqcbQeRn0TSECvkY5IU4BJCkdjSEMhGITCFa8E3yNDUjmp7UpCQweqigpIToTskcHp7gCMkJOBTEzd9DNLBoAdSZrAAa8Q62QJ5La0sW19pk7j4ry7o/X2Gm03J9tzDfkbeC3OAxBMODQCLQ6sY7rGbLVCL5zOHcm9W3dHcPmm0qznbhuIvPgntLiTJAvbiN/Db4J2B3VsOw/kHzSao3W5IFfR8u1hVcDAFoy1pPC4kIX+FuNV7td0OBAEGQLWiYECb5pWVRKFJnEcoHonM1Nhdxy9UH/AAh5yq1LzmWg+HDJLTwZbJLtYxe/GbCTvPiiwoK6mzaXeAPolSFrhbWA5k/NKmKjyas0bkfAtG7cuXLE3RudDUxAsPBabDUwcwDzEpVyCWNxWGYS2WtPcOKIymGmwA5CFy5NCkCwdMCo4gAEzJA4rO9K8U8ZPcO2Np3FcuR7GXeCpA02kgExnF8lGzZf6uuXIGV/SJgFIuAAcIgixz3rN4Ma+sH9oX9q/wAUq5JjXgpNM0GteA1obJMwAJyzhUbrN7/RcuSMiRotgJMifoqCM1y5MQbGMAIgRYJuIaNRlswZ8Vy5NEvyAalK5cpKOShIuQAqVcuQBN0dmebfivRdHi1M7TYneJFjwXLlpElF/h/ZajB11y5WMR/qU15y5eq5ckAPWSHNIuVCYqRcuSA//9k="/>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CO" sz="135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14" descr="data:image/jpeg;base64,/9j/4AAQSkZJRgABAQAAAQABAAD/2wCEAAkGBhQSERQUExQWFBUVFxUYFBgYGBgYFxcVFxQVFBUXFRgaHCYeFxojGRQUHy8gJCcpLCwsFR4xNTAqNSYrLCkBCQoKDgwOGg8PGiwdHBwpKSwsKSwsLCkpKSwpKSwpLCwpLCksLCksLCwpKSwsLCwpLCwsKSwsLCwpLCksNSwsLP/AABEIAMIBBAMBIgACEQEDEQH/xAAcAAABBQEBAQAAAAAAAAAAAAADAQIEBQYABwj/xABFEAABAwICBgcFBQYFAwUAAAABAAIRAyEEMQUSQVFhcQYTIoGRocEyUrHR8AdCcpLhFBYjYoLxFTNTstJDY6I0c4OTs//EABkBAAMBAQEAAAAAAAAAAAAAAAABAgMEBf/EACYRAAICAgEFAAIDAQEAAAAAAAABAhEDEiEEEzFBUWFxFCIysQX/2gAMAwEAAhEDEQA/AM4atkJxQzdNYTOc8OHNabUzKUWHBOxOa/fayBTZMFxjf8ylqOE2k7v0T3sUYkyi4HOx3LjXDtvszfwNlGdrDYQDvC5o1jNzvGVt0qGzSvgRtaRFue1BrVg3Zc/NFq6uqSxpDuJUerTII1jfZuCdvwZpNhn1mwYkm/1wQ21XnID2ZnjuKawgeaIyqYDpsbT8wkytCvraSeDeRcHuhdT0k4Rfb5BTcRTZUHaF9hCq8XR1JtbxI4HckS4tBqukTNjH6581IoY0nMWiZUFjrTFrbUpxV7/BZ7U+CLJ1XSY2CRvyVpVq61Ci7/3G+Dg74PWba8OE2Vlc4MgH/LqtPc9jgfNgWqmFhv8AEGgEXkFc3EB2dt/JUzqhBg/quqV5ngFOzKtl3h8ewkMDRJcDrSco9mMrmEX9sbr6gueGQ5lZ2iNVzYM3HPMbElSu4VHQTIc4eZRd8j2Zpaj73QpUXCYtur2jfinnHNOwkDaIIT7iXkPIYlMJI4hQK+NJsDAm0W/VNdjoGrfmPVJ5viEWTVGxWJDEFmNhu8qvxOI1pkn9Uu434Cxa+OcD9ZJtPGxkY8x4IIIiD+qR2rBgQmI0ODqQ8gG1p2G5GaP1lz3qooVi2uR/MPRTH4k3ab8rK9qHdHHcmtxADoI3d6a+dxQK1Ab4hJzFYU6R3DyK5QH0DPtDvSpWgLXBYesari5vstcWtORslrPgNJaQ52Tc7/V1b4nEaj53tjxkKNWzpnj8WrCeVxdHSlaIfUEgzaPLah4nHFjQGe3nPujaO/0VpGfn4KgxLyHGDv8A9xRHLKXAapD6WPqvY90yQ5ltkGZHKylUXEhzoiDETt5qHQrnq6lxMs+JQaWOcIEiCb2WtyJ4LelWkjZYfG6rsXpM6xkXPwQ6mJdrmDwVhiNBa1GpXk/wiGEQL5Cc/wCbyTV+wZB/xQjJrZO2FLfiixnasTszBNj6jxUvA9EWv6nWqQKrC85dnVjszxlWVXQ1JzH6zgHMphwBi5NOIv8AhCdiM8HumoAAA0ZjYY/ulq1NazvdcCdpgWnvV2GUxTYNa7g0PHuy5wv4FPdoWk9ty4O/hZDY8RVtF4QJqzFvrxYFcMUd69ApdF8O1uqC9183C+RHu8k79x8Mbk1TN87f7EtURqYJlYA3Hht5q30XWD6OJaLHUD/yVGn/AGly0ruheDGfWH+pDwehqFOtqMpmHsqMJNSfaYRETyU6qxaMw1c803DDW17xDHOy3QtJ+yUibUQTs/iH0JU/RuhaADjUYxpMtIDnERtm42WRHhFKJjHVe14fAKbimuNR4azW7bsh/Mdq1NbBYYEhtGl/VUdJ3WhS26Nc9oeynQDpOtrNLo2jVkAq9UxOBiqjXtFw0c3NB8JQXuv69y3lGtVaWhzqTwXBvVtpDWcY9nWAJGYKu9L4QYhoaaQY8D2nsGqD94Q8AHmFXZg/BDTj5PHqjjvTNdeq0tC0g0B3UFwtP8MTfcAYHIKRhOjwfMUmQCQOw28RlLd9u5Jwr0VGn7PI21DESn02Cbm0T/bivYx0VP8ApM/I3/imVOh9Rx7MM/C1n/ApJclanj9KiSey0nda/kptPQjz/mEUW73mPBvtHwXplToFVd7VSqf/AJCPIAIdD7M2tdrFsn+Zzj471aS9g0eeY1jOvGpru7TdZxBaMxYDOI2nfkgPY8VHQ1xhzosfeK9lPR2qdoRB0cq+8PrvUtX6CkeQUhVP/Tf+V3yRW4N8Emi+BmdUx+i9a/d1+148kx3RUO9otPMgqO2FI8o/YnbG/wDk0Ll6qOhtL/t+A9AuT7Yaoy1Po61xIlpIzAc2RzCks6LC0md1wvS8Poqk09lrR/S35KS3DNH0E9R7HmDujLdo+Poo56N0pBFOo7kx59F607DjefFRDoilMkCfNPVBseZVejFMt/yK0bxTd6qM/oRWdJpNeA0TFWk0A7gCADK2uO6PYk1HGmKAZJ1Ze8GOIDTdDp9HMa3bR5dZVEcoarUV9I2fwxFDorjAb4ZsDiR5QiP6O4qOzhwMz2iY8SIngto/o7jTtod9SsfRV+J6G49338KP/tJT1X0N38MczRuJAIdTpBw+6QZPhZS8Lo3GGC7DB05RaIgC4mFoGdBdJWH7VRa20hjSDG2JbmvQsJhAxgbuAFzJPEnaSlKKXhgm35PHsRonGGdXBtF8yQSYyOY3pjuimNeAOqkxMfw2916hXs+u0ODJGs4EgbwIn4hF1FI7Z4xQ+zLEOBlopyR2ddpttIInwTaf2TVvvAG5yrxbZ/0yvaSFSaV6XYXDua2rUhzsgGkmJjZxTUNuEJzryed0/shdF3AHjUk//kpWjvszqUarKjX0ew4HtAuJANwDAgxN4WnqfaRgwSB1hIvZnzIURn2oYdzg1tOoZm/ZHqtH08ly0zNZoy4TK4dB8Tl+0spsnsinT1bbNY7bKxwnQ3s6tWt1lokU2tdz1pMlDqfaKxlupeY/maPRRXfaS4ns0Bfe4n4BZf1NkpEnF9BcOGFzW1HOGVxcjKQBko9R1cNgSwfytA4ZxKrdMfaXiKRbFOjDt+sT8eSqan2p4gz/AJQ3Qz5lbY5qHqyn0c81PeicaOoIDnAc3ZxHjCgvpAnJx7irboj04OIxDaNfVf1lmENAhwvBAzHwXoLcGwGQB4LVZ+KSo5M3R6S/s9jCdG8DR1i6psBABtmIJkraUscBMNi94jM5mykmkNyaKACylJydsqEFBUgQx5OwppxbpjVcimiOKacOOKksCccfdckONPuu8vNFOHEzdIcIOKYEc4/+UpBj/wCQozsGOMc01uBaNiBA/wBvAMEAd48kw6U/l+CKdHt2jPik/wANZ7qLGD/xI7GT9clyINHU/d8DC5AFw1yKHJ5au1VmUM1k0uRdX6lcWBOwBNcnh30U9V2ltOMw5Ac1xkTaN8bVLkkrY1Ft0ieEsKmb0rpETquH5fmuZ0oonY+/AfNZvMvRr2mW7oldrBU7uldAZ64/pQn9NMKBdzvylT3R9plxWqgObZx9oEgSBYG/gnftDRv8D8lTN6b4SJ6wj+l3yT/33wf+r/4v+SXfQdllhjapdTcGawcQdU6s35LxLTWjNKYiqXuwtTs2EMgADKN69XxfTigB2Nd/IQPE/JZTS/S6rUMCWgzAB+JQuq1dRfP4H2FLyjEVNE16NLrMRS1S89nWq6ji233GguI4rtCdE8VWqdYHMw9O5a57xutA9o84VriMeTFptabxByTf2szwscth3lTLqM0v1+zWPTRXgPh+ib3PcKmPawNycASHWBt2hx8FL/cjDff0jUdyYfUlV5qmM9pB5HIp5qyzPtDMbTGa5+7P4jTs/kr9I9CGTLcR1wGTYdTd4kEK00f0I0a5gNR2IpP+8NZrhO8EMyQmvIOXLbY/XmpFOvGYjZmtFOS5tfoTxI0fRno/o7CVBVp1Xl4BANQmBNjbVAyWwp4ym72XtPJwXmX7U21x4i3mkpYls+038wVrqJVbMXgX09UgJqyPRXSg6w0y6Q8dm83G7u+C1crpw5FkjZzTho6HLimE8U0uWpA9IUMuSFyACFJKEXprnoAMmkoWuuLygYQFKgyeK5AF6TIsmyl1+KaHhQULKdrJpulDTsv3oAS3FZH7QKnVsY+Ji0Gw9oZ+K1zm/UrE/ai6aDGjeMvxD5KMitUXB1IzrNItLXOizQDAJvPMpmE0wxwBaHR37e5Veh2atGtO9sd1/VX2Gwwa1gDQLCeUBZQx7N/s6Hl1Ssj4rENALiH5E3hVeExTa1Ivu3gTKvNPtAoPO5jvgVk9HO1cG48D8CsOoTxtV7N8UlONhamlqIAAqa3ISkfiwASGPMAm4gW3qh0Vhr0+Jb8Qtdpm1F/KPEgJ48UJW/hDyNSSryRcLptvVh1QhpOy5Q2aZpV6jabdYmc4gKixNGPAD1KTo2IxjOY+IC5ceOLexc3T4LfHaUFKl1rWExUczVJiLX2ZWyVBV6WPOVNg/MdvNWOnsVHW0YuKxdOzbaO9Z99Nd6gjneSX0lO6UYgn2gOTWj0V1jq73YfXD3ZNNiRaQsstdgKWvgjHuuBHLL0V6L4Q5MrCHHNxPeU39lKnMp28PFMOKaNh8QB8CuLFill5R1vgq8VhoC132UaHo161brqbamo1paHCQDrQTG1UeKYHMkfR3LRfY/UjGVG+9SPk5pW0YuE9ZGWT/LNo/BMo6TplrGgVKUNhoEObItGRgNyWoVD0uGocNW/06oB5O/VoV+fqF1w4k0ccuUmMJTSijvTXFamYw5JpT7JCEACdZK0J700oAYUhCeQkA8UDEj6uuTdVcgCz6wb8lxqBMLSNjvA/JNBJG1SAfrI4rutO/Pmo8wNqcbJgSDU3fEBZnpbQ60NB+7B8yr01Cc1T6VBLp4LDqHrCzXDzIw1XAupsfMEOOe0CwA3cfBWLKwMQcgf0QuldItaI2lo4fdQ8EyI4hVDhL8luNndJKsYR+8tPwWVpujAu/D8VoOl9UfsxA931AWaxJjBOH4B4lcfVO5xR1YFWMZohn8SkOLfJX2mzNIgbXNHmqHRx/jNjZ/xVvpBxLWg++PIE+irE6hJmdXkiUuLMuPMqJox+rimHiPiCuxNKo6oCxr3AG8Ds3/ui0NGVeta7UMDkuSDUVy/Jq+Wd0j/9VVO90+QVXUbZX2kNG1KtRzw3VmMyN3BA/duofvNHifRdbz417MNJP0Z40ytf0WqfwXNN7O9QqjSegXUqeuX61wIiM1M6L14Dhx8nAD4gLoxzU1aMpqvJKpMkN7vEtIHmQpGhy1je21kl2Z1S5oDSMjt1tiYGQCOBHDcnChmSQ60SW35kiQT52WfR5Fq4+0zrmk1T8MidR7ZtBNojidmVo8VYfZg/V0i0e82oPKfRBqNgZ3iIsGxbIDJJ0LfqaTo8XEeLSFGXInlST8CfMWetdKsKX4SqMyBrDmwh3wBUjReK6yhTeNrG+IEHzUmrDmlp2gg8jYqi6HVCKBpnOk97D3H+66nxkX5OBcwL8oZdwTjUTesutTMWUxz0rncEjnoASTuBHNdrJOs4rggBNZNLtll2rzSnfdACFxSpC8LkATC4nM+aSLIVWu1piZPutlzvACyaBVdk0Uxvd2nflBgePcpKHYnEim0ue4NaMyTs4lQ/3hoF4p9YCXRq6ocQS7LtCyJi9AUqzC2sOtn3rgcWgWaeQWV0ZXqYUFzWh1Muc219XUcWw4Ziwm0ZrObkvBpCKfk1VTGOa8NdTcATAdMidlwmY0Ag3uOfql0f0soVANY6p2jMd9pHeEXE0KdSXMgg7Wum/wAFzZpuSpm8IKLKDpDhGuNKRZpJdad0KqNJoyeOE288lpHUnAXMgRGw5qg07QaRLRBi9lCz1wzZQRmOlTCKDjaCWixB28FCdg+sw5bcAarjGcNunaTwutIMxI+asNG0/wCE85dkhc+fLtKLXo6FGo0U+Co02P1i922xbvEZqTjcQ12rqumNYnh2SPVSzSBGSiYmkGsJjOyy/lXFxS8krGk7O6OVJbU/GfgrcUyVQ9EXSyp+Nad9dtJms5uvrHVaJIsLuIO/IeKqGCWXJpEylNQVsazRxMSWjWylzRN4ymUGthoJBzBg9ymNq0arXFslzaR1WuAkEOL5B2kDdvQTpw1KurTpy1xOuLFzwc7/AHQMx5r0pf8Alf1WvD92cq6rl2U2m8POHqjOG6w/pv6LLdHXuc5wH1K32NoiXNnWFxO8GyxfRHDEVXg/dJHhIWXSKri/ReZ+yz1oJ5pwemYkw8jd8kPWOxeRlvd/s7If5RIc9R9EVNTHYd3/AHGeZhOFN5yY49xQGaPr9Y1zaTyWkEQNoMhaYW1Kwl4PdtYfX6qg0W4U8biaex+rUb3i8d5KyOiX4llUVK/WMN5/jUsjnAeZjgrTGdIGsxDK7e0GsLHHWaXOJJsAycpzXsSzJ0/jPPWJq0bp29BdUA2hefaQ6XVy8ubWFNpiGlpdYfiAzQ632nSRDoiNaGNh2+5JgLVZl8J7Mj0brOMJA/ivPh9pQceyKbebifkp374vpw6oxpa54aNWZOtkbmw5q1NMzcGjYud/NCZrH3h4wh1HcR4fqgvqja7w1VqQSiT7w81xqd88/mg9YyIv4EJxc2bA98wkATrCNh8FyYajfqVyVDLWhSa2zABOwW+Se6pfZwuhOrg7+66aKsZT8FIw7xG35fFUWE0BTZhqrGEnWqVH394OtkNzQrnrd5HjKjYPEAax3PfllnPqk1Y7owGIwoLpPcRZwPMIQxVen7FQOA96Q6PxNgnvVtpmlFV7Ij7zeRv8/BVbhaxj+91i/huvwOb0zrttUYSOQcPQ+ae3pjSOYjxHxBHmoGIp7FX1KAOYHgCsZY4PyaKbReYrStCo06pbrEWJDTfkDJSYR1HUDXOEx2oa4AnhayzVfRLIyjxVdU0aPuk+P6LN4I+i+6zYNw1OL1Gi535bNih6R0WHNhlRhz2xyWRqYdw++4ID2u/1HefzWX8SF3Y++/hqdAaJOHaQ+owyZtrH0V5S0jTbZ7wW7W6pIPiLc15o4HbUPmhuYPe8it449ZbJ8mbkpKmj0PA4yjSqmp1gFn6rQHW1gQM8wJQsFpehR1h1msHCHCGgnkdaQvP9RvveSQtbvJ7l1SzTkqcv+GahFeEb1/SLDbz+YegKr26ewrHlzWAEmSZdc77NCyRDeKbI3LkWOMfptvZsKnS2jNqbZ36pJ83oP77Fnsj/AMaYP+0rLA/yrtY7ghY8fwN2aOp07rHIu/O4f7QFDr9Kq783TzLnf7iVT3+oUsMFO7zLtjN3F/8AxVKK9IbyEyjjqvtvcWt2BoaHO5QLDiouNx9SoZc6BkBJgBQ8RiC8kuddDaWjaVerI3DObObkakxg9p5PJROsbxT6bgSAAmlIlyNJ0d6KnFEmk0kN9ok6o4QTn3L0TQfRl1Mg1dVwAhrT2oNrjYEToTo0UsKwEgOd2jOd8h4K9FRuxwPKPmumOP2zmlN+jhJzAQ3CT/ZOc9pzcPL5pvXDYtTI5uVviuaw8TPJDqVQdh8CfRJrTkR3yEDHupnaPMfJckayR7Y8CfMJUAWXWbyuDxGaGX2z8k9rLZjzUFDiUzBP9uA323bjsBSuFrlVhxzWa83h060AASLg3mZCTGVXSTSDH1dUgdkRrCxBPxCpqmFqM/7jN4zhGx3ac54OsNh2983UWnVdT9kgHifKFhKXJtFUhheDke45hRiImQZPkj1S2oO00hwyIy74QDTLRBMgXmPiol44NEyO+SMlDrUXN2WKnON7XR6NSbExq7N+0R4Ed6Iy24G3RQVWqI+itFj6IDHHVnKd+rvHL4LNOxJGxRLG14HF7EauyEB9NW7sIKlMGYM+SBWwjiJjKx322ocHVivmir1EmojEJIWWxdDdSyjVHnOVOqAapUKtkByz+sl04UnFyMZf6SBsJO1SKOCLjAnjuHEnYETC4WG6z+y3ZvP4R6p2IxttUDVbuG3i47Soc3fBpqhH1G0rM7Ttr934B6qEX8EYODk7qglvXkrVADyHBcHqR1YStYp3QxG3CsdA4E1sRSZ7zhPLb5KFqrcfZfozWruqkAhjbc3WHlrJ4ltIjI6R6SGNaABaMpC46vDwCc88PCPVNc87o/L6FeicDOdUb4cP0TOubtn67krjxPkhu7zwJHomIe2sL3HiD5wmtqHKQmgu97zAXXO0d5JPxCBhNWdp8B81yFqne3671yBkTF9P8Gz2S53NzR8TPkquv9pNLZE7I7XjZeTUWBTmNyXPudaxHtejtMirRp1CdU1J1QXATBIgfRzUDSmJNMu9oA3OwAmJkn5JnRTCtfg6Di1pc0O1S4SWnWMwdiZpXDkOLtaZysYtzsr8o53w6MnVx7iSXA8/1TKGLJyHxPonVcGXEkmTuEQhO1mj7o/EXR8IWEkbJhqjjEkDuChuc5t4PNK7GnaWDk43UDE4oE7DxMn4qeR8B3Y4jdO8WPlbySf4htDoPG3HPI3VWal8gFz2ztTS5J2oun6VeASWyCN/ZEbuHBV+JbTc6WgCwtNgdsKC2o5nsko40i0+21pnbEHxCqUbVDU6D4eo5gIBz70Orjd7QfJAL6ZPZc5m6RI8rodUlv3mu4/3Wek14Ze6flAamZhDITxVkwACeCNqtZ7efuj1OQWXakXuhhoFwIA2dw5nYg1qjGZDXdbO7ByH3u+3BEr4zWgey2ch9Z81CqUy4rphHTHTZkk5TDCqXXcZJTOpCPSwsAXT+o4rilPng6KIoohEhG6ob0moN6lzsqgcJQETs7/NJrt3pWKhAF630H0caWFaTnUJcc5jIeQ815lonCGtVa1oLuDQSedl7RQZqMawAgNAGzYI3rv6WPFs5M8uaCahP1813V748T8knVj6t8E0Um7WjnM/FdhzCubBvbvK4vtB+P6pr2gjZ5Jobst4BACOrhpAJF8vqSnHFbAkDeUck4k8uQTATrDuPl81yQ1f5vguSA8Jp1WgKwwsOi8KjIsn0C9tx9dy4nBM792ey9FNIhmHa0kQC6DI3yp2IxzXkhjvZzOQ5SRc8pWE6Gace9wZUa0UwCQ40iYfaLjOdxW6GlWR7bfylo8CtotpUc8lbsp8eZ7XWGR7oE+YCo8fRLjJaTkQX3PHatZ+30ybim4748LRJUfSuHFQdkWztTid3NDViXBjzQG2m3uj0ULEVQDDQ0dwPxVtpDRhbmDJ4fBU9XDkCwIJnITZZal2Q3Ok5ny9E4c/JBqSN4QTV5+KpLkh8kqoc8lDfzClBjoktAG9xsgucwH3jws35nyTkxRVAmUS4w0EngiHChvtu/pbc95yHmuOLJEeyNwsO/ehOSVj4EqYkxDAGDhmebsyoZBUkpqpNEsjwl8E9zE0tToLY1jBN3EJHsM+1benhNLUtUNTYgJBhSXsfEFm68EH9UCFY0NJOGYlGqK3IJa4RNpRGUnESBIHBTxiqJjWYfrepVeox1OKTw07dljmEu3H4PuM032XYETUqmLANHMw74L0Wm4bp5FZLoJhxSwrWwC5xLjBbJkCCRM5LVUTI93n+kreKSRjJ2xz3t90/m/RDGr7viP1TnsHvDw/VNbQE3qHwPzTEc5w91s/hHqE3rDuH13JXMaP+pPd+qC4jabc49U0Ie4lDeXfyd8pKOo3JrO8AlPOJZ7tOeU+qAA9Ydr2fXekUptZu4dzW/JciwPn6m5SReISU8C76/RTcNgCTmuejrv0bXoRVPUkazBDjZxjYLgwtSMISO0GGdzxf80Kk6LFtFsMBLjviPFxELU061YjtsoicpcT6R5p0QweE0Q037U85HKQ4go1TRrnACmI95z7Acm5kojtJspgCq5jHHZrBoPIEouExjHEik4OgAkh0gE7875oEyFj+jTXtHWA1CJ9ns24CVk8b0OY9pdQqOIH3TmDtuD6Lf8A7fSv/EDiLENMkHdqiSh1i0GQ18nZBDTzm3imB43pDRzqboe1525WPeJlV9R5AlrWt5C/ibr2x+kXNdDjRA3a0FZ/Tui8NXOs7qw7aWk356uZU0I8qqPdtMnio5C02M6NuE9WddsmbQ7wOYVRicCWmHAsJymw8SihU0QWJSUrqcbQeRn0TSECvkY5IU4BJCkdjSEMhGITCFa8E3yNDUjmp7UpCQweqigpIToTskcHp7gCMkJOBTEzd9DNLBoAdSZrAAa8Q62QJ5La0sW19pk7j4ry7o/X2Gm03J9tzDfkbeC3OAxBMODQCLQ6sY7rGbLVCL5zOHcm9W3dHcPmm0qznbhuIvPgntLiTJAvbiN/Db4J2B3VsOw/kHzSao3W5IFfR8u1hVcDAFoy1pPC4kIX+FuNV7td0OBAEGQLWiYECb5pWVRKFJnEcoHonM1Nhdxy9UH/AAh5yq1LzmWg+HDJLTwZbJLtYxe/GbCTvPiiwoK6mzaXeAPolSFrhbWA5k/NKmKjyas0bkfAtG7cuXLE3RudDUxAsPBabDUwcwDzEpVyCWNxWGYS2WtPcOKIymGmwA5CFy5NCkCwdMCo4gAEzJA4rO9K8U8ZPcO2Np3FcuR7GXeCpA02kgExnF8lGzZf6uuXIGV/SJgFIuAAcIgixz3rN4Ma+sH9oX9q/wAUq5JjXgpNM0GteA1obJMwAJyzhUbrN7/RcuSMiRotgJMifoqCM1y5MQbGMAIgRYJuIaNRlswZ8Vy5NEvyAalK5cpKOShIuQAqVcuQBN0dmebfivRdHi1M7TYneJFjwXLlpElF/h/ZajB11y5WMR/qU15y5eq5ckAPWSHNIuVCYqRcuSA//9k="/>
          <p:cNvSpPr>
            <a:spLocks noChangeAspect="1" noChangeArrowheads="1"/>
          </p:cNvSpPr>
          <p:nvPr/>
        </p:nvSpPr>
        <p:spPr bwMode="auto">
          <a:xfrm>
            <a:off x="1488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CO" sz="135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8" descr="data:image/jpeg;base64,/9j/4AAQSkZJRgABAQAAAQABAAD/2wCEAAkGBhQSERUUExQUFRUUGBcaGBcVFhUWGhcaFBgWFxcWFxgXHCYeFxkjGhcUHy8gIycpLCwsGB4xNTAqNSYrLCkBCQoKDgwOGQ8PGiwkHB0pLSwsKSwpLCkpLCwpLCwsKSwsLCktLCwpLCksLCksLCksLCwpKSw1LCkpKSksLCksLv/AABEIAK4BIQMBIgACEQEDEQH/xAAcAAABBQEBAQAAAAAAAAAAAAAAAgMEBQYHAQj/xABBEAABAwIDBAYHBgQGAwEAAAABAAIRAyEEEjEFQVFhBhMicYGRBzJSobHR8BRCYpLB4RUjgtIzQ3KiwvEkY3NT/8QAGQEBAQEBAQEAAAAAAAAAAAAAAAECAwQF/8QALBEBAQACAQMDAgUEAwAAAAAAAAECEQMSITEEQVETkSJhcaHRMkKBwQUUM//aAAwDAQACEQMRAD8A7ihCEAhCEAhCEAhCEAhCEAhCEAhCEAhCEAhYvpB07xGFc/NgT1bSQ15rR1kExlApm5AmEnBdPHVsP1zqbKY1FLriKrxuc0GnJbrprB4Kbjf08tb/ANxtkLC0+ngcYFGsbTIqOi+6ctjbRM4jp89rc4wlYt/+zw4TvLertuVSY29nQELm7vSy1jMxoWF4OI7W4aOZpz0Vzsnp2MRSdUYyk0AkAPxIa52UAkgZNL+5YyzmPl3w9Ly576Z4/Ofy16FS7I6Qdd67BT0jthxM7iIBBUzaGJLWjKbnfyC3O7z5y4Wy+ychUbsTXbqbcw1A2lW5Hw+S101z64vEKl/i9X2W+TvmvRtx+9g8z8k6avXFyhVA2/xZ/u/ZKHSBu9rvd806adUWqFWjb1Pg4eH7pY25S4keBU1V6onoSKNYPaHNMg6FLUUIQhAIQhAIQhAIQhAIQhAIQhAIQhAIQhAIQhALjHTj0j4ylj6tKhUYynTLWgFgcTYEkku5rsOJfaOPwXMek/olOJxVTEMxGTrSHFpZMGADcOFrT4rGcys/C9XpM+DHO/Xm5r91zsqg3E0qNasxj6rmgl5aJ7bKbiJiwvu3KX/BM9Q1H1KRJH/4Uc0NHZbmMmIlWWxNgmjQbTc4EtZlBHJgYD3w0HvUcYLFgZT1JFrg1AYHe6NFMpl20mGeO8rLr4/RCxtGkym6o6m0im2o4wA3MKZfw0JDQFhNkekM1azaT8Ph2Me6CWms4gHlmEnTgul7Y2DUqYGvSbBrPoua3cMzgSbncXEi64tS6CbRpPDhh3giYILDxGkpyXP+16/RY+mzxy+ve++3d1wUWV6bSW+tIIzOgyAdCTuMR3qQOhmFpUexTyRuaSBLiJtulStgbPIYzM0tiTB1EuOUGPwhvmrDa7opxxI+a6yS62+ZOTPDfRbIz+E2eyn6oPiSfiplSuXG/cmwhddRwuVy8vdvYmKDDwJPk0n9I8VzdvSquMjuspuBLMzcjJ7bg0wRUkRJOm7Rbzb9Nz8PlZGYExmmLg8ORKwGH6I4khrHOpBrMu+q71CCLF0CSBPKYXl55y7x+n8931f+Py9JMM/+xO+u3n824dh6uTrGVW5ZccrgSYBNpaRBslms7c4+ZVbQr4nqzSLaYa7PLg+rI6wknKM0b4CnZV6Zt8qlmu/2ikHGP4+4fJIIKQ4KocdjnAEmLAnQblBxu33UmdY+m3qy2WuBb2p9UZJzAnS4jjCXjKRdTe0aua4CeJBH6rObd2NXr4YUQKbcsXzOJMcez9eCltawktm/DoPo96TMxuFL2BzQyo5kOABsGu3Ez6y1Cw3on2OcJhnUXEFxdnJExLiRaeADQtyuXf3drrf4fAQhCIEIQgEIQgEIQgEIQgEIQgEIQgEIXhKD1U3SfpTSwVLPUlz3SKdNvrVCOHBo3uNgPAFzpD0hp4SlneRJnI0mMxAk+A1Jv4kgH5/6S9JHYmvVqOdmcRF9GtBEMA0DZvlvc3JN1GbdLvGemHHuquFNuHAkxDajrf6i4THGAn8H6UdokwW4TvcKoHd2XFYSnVvG83J1JKdrkiXC8STGggTKxc2ul0XB+ljHHrD9mw1RlES97aj2NEajNUNzy5KZgfTPVeATgHOBv/KrsefygFw7iuNV9p1RS6jO7q+y4sm2ZwzucRyzDyCrZE8VvbMlfQ1L044QEtq0cVScNQ6mDHfcEeSucD6VNnVNK+X/AF06jf8AiQvm7Z9So54Y0kzfWI43XQ9g42gxhp1cOyq4XLnETJiwkWjvWp3ZyunbMF0kw1aOrr0XE7g9s+UyvNsuMNjmVw3bWFp1KjBh6YZnIa1uYkuc4gbyYuRpuErWdN+lA2fhqbQBWrZAB1kns0w1pe7fcxbiTwWpPct3Goq4gg3qUW+Z/wCQXjcYJvUzcm03fEArhmI9K+Pd6rmUxwp02D3uBK82N6SsYMRTdUrPfTztD2PykFpIB0FjE3V6jorulTFBwsHflI0nimDV5O8h81Ic0XHAptzbrTmZzngfMILj7P8Au/ZQ9mbfpYhz2UyZp+tLS3eRadbhWEqSy+Gs8MsLrKapqT7I/Mf7V5fgPM/JOyvC5Vk1lPAe9JLDy96eJTbqwmJE943xHxHmgsujlYtrAGAHAjx1HwK1i41gek1Onjqo66Wv6o07ucBUHZLR7N9dy7FQqhzQ4aOAPndcrZfD1ZcWXHqZe8l+/wDBaEIUZCEIQCEIQCEIQCEIQCEIQCEIQC5x6cNovbg6VCnM4irBje2m0vIPInJPIFbzae1aWHpuq1ntpsbq5xjuA4k6AC5Xz9036fuxldzw0mmzs0g02YJuXWjO+LxwAvEolukXb+2aj2U21KkmnTZTDhrAADWtb3do8TroFnc4FhIGt9SeJUbEY8vjcQZvpy5zqkGod8LNjOM+U/D14MqRWc5zMg+9lYP63AH3FVdDFRfLHik4rHzETae4njCx092+rsTja0ueRo4uPhJA9wCRTwkDmfqE2KhIiPvA6eEW8FrujOwXFxq12kME5Q4anSddOS6MW6ir2bs+oHtdTBzW8jMg+QWpqbPaM0zJgkxx4KZhgM3YygnfwHtHw/RRtr44H+TTBc95DWc3FwBJ+HiFudnPe110E2a19V1d0CnhwWtJ0LyJe4ng1p/3cljek+0nbQdXrNBIcclMEgdhjmxrYEjM48yVqen+PGz9mMwlM/zKrSHEezrVd/U4x3E8FzrDV/8Ax2MBtcnnJsPcmXaabnyrOqSGU7P5D9YVlZeYjCjKXcAfgst7fQmzsT1lGm/26bHfma0/qk7Rx7aNPO+YEDsiTJ0UDodVzYDCn/00x+VuX/ipm2MD11J1MEAmIJ0EOB/Rdfbs58cx65MvG+/6MFgdpdRjK1ZjC9lXPDZDSMzg4TqLEFat22ahotqtptEsLnZnF2WHhsANEvtm0vpYrPVtiCniadBzpD8vaAj1iRYGd4Wxw+xqbWMZ2nBmaJPtazESuHHMt2Ps+ty4PwZa3e3z3kVbtpVXB8OAIp1CGhrSQWZLguJB1eIIi0plm2H9m7nkPkhrfuzTJbbcGmb3h+9WOOOHw4zmkCYcRlYCdGMNzvILRzAVc7pe0+owQYynNrIMHKBYTlvO92kX7ar5/wBXD2xNNwVXO4EPdcQ4zEMLh6xPAyBFyJmycZsarIIyU8sQBLvVDBJH9DSOCQ7aeKqR1bbFrSCKZAkskdp4IykzwItJJIBttm06oYetMuzHUtNoGmXQTNk6Uvqc/wAmLxXRMDHsa6oYrGrUGVoBaWEvDbkzuuu27Aq5qDeUjyJj3QsVUwjC9r3NBcycrt7c1jHCVruix/kn/Wfg1Y6JjvXu1y+oy5unq9pr9/40uEIQo5BCEIBCT1gXnWhAtCR1oR1oQLQkdaEdcEC14SqbHdIQ0E0xmDfWdBdzs1tz3+Uqndt8Pl1TMQ3d2e/1Z+ZRqY5XxGkrbZpt0Jcfwiffp71BrbecfVGX3n5fFQW46nVHYItqLW7+Gq8rtyNLiCY9lrnHyaJKskc71b1ruwXT/oHXx9TrWYlxMCKVUnIIH3C31Z1u3fquXbW6H43Cz1lGoG+00Z2W35mSB4rtox2OcXOZQaaf3Q8dW48wHPlWGw2Yl0uryzgwNpgeYJd5rMylutV6M/T5cePVllj+m+/2fNn2iP1HAr37XK+ltp9D8LiP8bD0nn2soa787Yd71ldo+hDBvvSfWonhIqN8nX/3Lenm6o4oKkqVhsC57oAP5Sde7mtztH0E4lsmjWo1OAdmpH/kPeqOt6Ptq0J/kVCB7BbVHk0n4KaXss+jnRAhwfUN2mYby0km4B4K72zijOXisZgekGIw2ZtRr6Th7bHjNH3SDdpPEW7kpvTAucXVaZJ3FrhbgIhJO7NxrQ1sS2m2B48/2U/oBsw1q78U8dilDWf63Ak+TMx73tWc2JUfi6nVU6ZdUdyNhvLjoxo3uP8A31vA7LGFo06DSDkkucJ7b3A5ncpJ8gAtxnWnIvSLtBtXGVesdZpyNF7BmvdLi4+Kz9FwIERA5/PVT+nlIfxDEAmO3I/qAd+qrqUxmhxB4RHndZy8uk8JDHQ4EAQJnTfoo2OxAO6OKRizGV0ASDvBO7WNFAfVkqeFd66A152bhrzDSO6KjrHwhaDrFmug+zxRwFECZe0VHT7VQAnuEZVoQV0nhxvlCxexmVazKzi4OpxEEAdklwm19VYOdzTZKE7RrLLLKSW+PBrF4VlSM7c+UyJteI8fG2h3BMU6Tx6rKVMngJPjAHE/RUuV4SqyaFI/ee46cGi3cldcJyyM2sSJjjCcAVVh9gNZiX4guc57gQAdGhxkgKNST3WS1HRQHqXc3mPANHxBWKx2Ezuac0NbujeDMgzbhp3QtzsN2WgwcQXfmJd+qxk1itkJjr0desbbPoTHXr1UVX2xeOxvNUH2tH2xZVe/bV4caqI43mvRjAggekfpRiMJhesoOYztQ5zhmcAQS3I09kkwQZ0tzXNejvpgxbajhiaoq0ntIIcAC0xYtLGjuINoO6Ff+mHGzgmN41R7mP8AmuSbIbNZoiZzSDGmUzr5qo1DelGJFc121nMqPMksdE6QABZzd0XEBbDY/pWDuzjKDKoOtSmAypwkj1XGP9K5lWwpDS5tu0RlvFg297b+9Iw+KizgRzH6tOvgQqTc7x9A7JxuDxLgcLiKZdqKGIBDmkC3VtLg0GdSA4XkRvk4rE4mh/iNeXlubjTmYyhwaGNPM2jcFwejWBE+sOIsfFpv5Sth0a6Z4qlDaWKkWilW7Te4F8gDucFNfDtjz2f+k26hgekoc4tewzJjqw5xPLIJdm4xIHFXlItdIa5pI1AIJE7iBp4rCUNrmt/KrYStQe4tGfD5iww4f5ZIaQRYSXAcF0PZuAp02AU25RvBEOneXzcu71cer3Tm+jlOrj3L8ECilDDKXlSHe/hvW3kM9SF6WgL15jUho8z8golXaIb6ovx1KqJT2ZhcCPx6eR/ZVVfZWDBl2HoPdxNGlv8A6VA21t/qmF7iYBAsM2thaRN4Gu9ZCr0mrvbnzsYCJAaC/wC7mALiAN7Rv18Dz5OXDi/rr2+l9Fzeqt+lPDburtaC2mxlNp3Ma1o8mhQK758x8VQY/amIeykaLDFSmHF7QwkEgENh5hogzMFSdj0q4Y7r3ZiXAtHZJa0R6zmtAJJvy4rpt5MsbLql4zYWHqv6x9Gm59hmcxpNtLkXTww4AiBA3bvLRSYSSERSbQ6IYSt/iUGSd7ZYfNkKuoei/Atdm6uo7k6o7L7okeK82htqo3aTKXWZaQLCRZouzMcztY7ytPh8W2o3MxwcJIlpkSNbrMyltnw78nDnx445XxlN/ctlRo7ALZA9UbgIAtuGidlZjZ+AqDaeIquaRTNJjWOOhl0kA8ezp3LR5ltwLzLyUgvXhegUXIzJljXXuTJm+UBo4CALd8lOBvE+SCv6QdJKWDpdZVJiYa1t3PPAfM2CwuG9KlWrWYBSpspOcAZLnOhxiS6QB5Kq6ebXdXxr2Ui5zaXYaBe7fXIj8UyeQ4Kh2NgS/EMEOzh7ZBGgBBJO/h5rGVdJj2dzqzcl0NF7cBe5+S1WDx7XU2Fjg5pa0tINiIEEcoWLxLKlRmRksD+yXaFrTZzhN5yzHMjdKusK9rGNYwBrWANaBuDRAHkAplVxjQ/aua9GMVM3FJX2pYb0uvtaFUfaOaEGcOL3JP2hVbsaBu9/6Lz7STMXAE7hZRFn9p5pRxMKkZjwdDPcvftfvVFF6U8Rmw1O/wDmG39KwvRigHVjOrWPcOBNhB5QStb6QiThmncKnxafksLhZaQWnW3DVWeCtbhsQKchzASGOBbUktGYS18GIdcEG4vpOtbTwRq1Ayozq6lVwIblLQ01D2WtbubwHgmNp7XNYAVgesbADvw8Hbzu1K9dtV7m0w9ziKYIY8HtAF2bLm1cAZIm7ZMQtMjbmzqmEzUagIcSNdwvpyNr7xCd6LvAFTMMzLHlImYO4wkdLdtvxT2PqVDUIYG5jbQkxoN7jr8kz0biasi+SxFi08ZFwpVdS9GXpIoUXvpVi/qz6hOd7qZAu3KJ7JBJlvC+5dj2biGPbnY4ODzmkcCBA5Wiy+V9hYmo6p23AiD2i1rtNAXNh3mV0no9VxTcOHU6WHqMvYwx+sWecpn+sqxmzTsmIxEENbGZ0nuAiXHukCOJHNRMVixTEDXeTqeZXI63SXaBdFPDuY7SftRIidAM5tKgt6SbQDndazrgwdpjK72ugieyWgSeSssSy10+vjid6jmoSs70N2n12FY/M50ufBcSXAZjAcTckC3gr5sldHLWkbamBFamWExMX1gtcHC3gqDDdA6QjrH1a0AABz4EAAAQ2NwA13LXikBqkGqBos5YY5d7Hfi9Ry8Us48rN+dXRmjh8oDWtAAAAAGgFgAvalEwUxW21SaYNWm08C9gPkSlmtO9Vy7nSAqTpZjXUsK91Nxa4FoBETdwBieUqex/ZHcPgvHOUveab48phnMrN6vhymlha2Jr5DJquuTUJBsJkzfT9F0fYGzjh6DabiCQXEkTHaJO9VzNj9RiamLr1WMD3FrQZ1qEBo4lxAiAN6tdm7UZWJytq5QGkOe3qw7NmHZB7VspmQFx4+PpttfQ9d6z60mGP9Op90sm8yd1t1p0Hj7glZSf3svHYgDSB3KPUxi7vmI21dssoFrXZnOf6rWwBqBcnS54KwdWDeHxVNjX05FWoGDLYPfADbzYusD71n9pdPqFOQwuqn8PZb+Zwk+DSpbPZZjWxq476Ky3THpaaFMsYf5rgY/APaPPh57lj9o9Oq9SQ1wpDhTsfF5l3lCz1d5yOJJJMSTcm41Kzcm5i3fo92GHUXViRndniblrWZRm5EucTf2QqjE4YM2pRaBr1ZOa5gSZnjACsei1PNhWOFTq2MkVSXAR6zi4D2QItvcQoNGu7EY12LIhpJyDeGhuRltPVhL4WeXSmY2U83FLN0cb3qXTxnMrk6L4YpODFKjbiuadGJPH3oq7+0L1VP2pCbRmXh0+K9qMO8iyddTub70nqgiG6TYEFxPOAJ8BZe9ae9OhqMm/4KDPdNZdhCY0c0/Efque03wuodIKGfDVW/hJH9Pa/RcuaYK3EqQ14NvrwT+GqZXXGdp1BMHvHNRn0STz3zrPPmgVI13ef/SqH8c5pjLOW+uqm7CxLWCoXTDhlB3SbwZIG73KtrvkNPf8VadGNqVqDyaBJJAkNdldbggkbBpxV9Uts647Q3cj8V1To9RBwodL2w0kvGgGYXIk2vGn3lzOttnrMSHw2i85sxe0AOLtcwECTxEXXQuiGKouojM9xyyDlu25ketLY0RmrcPpuDs+IabGMjKbjPMODuW5Uw2XUNS3Wdq8wacxF5hohaarttgaWsdhhN/5jWxYyLCoQTpysFmcVtElz3teTUe4tpNY1pGdxtEMNm3fA3NhYz4+qzvf8OvFy9Ev4Zf1h70dAto16Z/y8VXbHD1becrZCqGhYj0f0xTp4m5LBiakOdaQ1rBmMxBVH6ROmPWf+LQeC3/Ne0ggz/lgjd7XlxXeXUeezdWHSf0sBrjTwjRVcLGo6erB/CBd/fYd6wG1Nt47EyalV7h7LXZG/lbAUa1McTuHzUetiy7UnuGizbt0kkQqlItPaaR3hdS9FHSM1GnDPd2mDMyZu3eB3T5LmoqbjpwKvegNNw2hSLdAHE9xa4R5wsl7x2+m1oEGTB7hGo91vBZnau1qpc/JULG03SGU2QXCkzEEhz75w59IWA0gb1aHFkkxy0+uaqMVtXDYWcz2McS5xa3tPLnGXGBJBJ4wum3ORLwDXCg1gDuy97gapMxmdUpk5pd6xZO+zgpVA5ARM6X5NaGifATPElYfaHpGJkYel/XVPwY0/ElZjaG1q+I/xajnD2fVb+QQFnqb6a6JtbpvhqOtTO72aQz+Bd6o81lNoekWtUtQpimPadD3e/sjyWfpYZS6WDlZ6mpijV6lWsc1Wo6o7i5xMd06eCGbPlW1DBclNZhAstM8dizovX7EqkERM/QWspUQIsFNZTG8X8EGL2b0VquP8whrd4BkmO74rYYbAhoAA0UpjAn2hNmjdOmpDbL0AJbHBRSmOncnWtSAUtrZQScnchJyIRVOdShrRw1TkcTx8kVmyRGn1w0UZJyrwAfX7ILADxTQYSgHgXsO46LE43oS4BxY5roJyjR0cJ0J+uS2xppjqr/W7em9GmF2k6k+nnILazAA8Gf5kQJn2hvm9t6qajARe/Pz/Zbva+zKdYaQ4ffHwPEfBY/GbJfTcQfCPvd3utqtSpYr6rIDfFNNdBT1SkQ0Tv0uD8NO5Mhq0i6w+1uyA51+D252xyuS3wATzK9KZaDTdxo1C3/a+D71RhGZBf09v4inpXrRzLT8ZXtTpfXJa41XEsDg0mDlD/WiBqVnyV4VU0kVMWXCHOe4STBcYkmSY01UjCANBcRYbvgFAYJKnYo5Wtb4/oEV5QoPrVAxt3vP0SToAN/ALa7N6JU24Y1GsFao6erLwIfFi8NdZlOdCbmCbaKt6DUAHZj61QuaOTWAF58XOYPArqXUt6kO6xpbUaIAAluS0DdFt/8A3rGbYyunLdu9FS2j1kU21ACXNpkRbWwtpeR3Kq6N7X+zvLwwOdEDMSAJ10udNy3GI2cD19bNIbReCD+EOJI8FznZ9KZ8FmtRfY7pViawIdUyNOrafYb4xd3iSq9mF5FSKOG0+vFTqWHm8Hn4rLWkKnglIZghwVjSw3w+tFIZhVFQqeG7IECBy7/mVKpYRTaeF0O8aFSGYVBDp4RS6WGUhuHCcbSCgYbQAT7ad4T7aYSw0Ipr7OdYkcl6GcR3J/rSgBAgUwlNATkIy6aeJPnvQI6v6iUttIgXHklNPFL+CD2BzQlz9SfkvUFRluZPHxuk1HTHHh9bk5nv5ppoi7rxoO+Ce6yiPCQOa9DwBz+tErMDM7/oJB7tUUh1xbT9U0+nI1tfx+Sdj6+aQ5t5QQnssRpz8Z+vFQsRhpBDhIKuckpp1NBgNu7NFO40J8jwneqzC4YvcBBI3xu710fH4JtRoa5shpkHfPh9XUQbOAEQAPJXqTTIuwVRlgJHIZh5HRMVGEetTHgHN+FlsKmEsmHYF0Tw+h4K9Rpj3gbgR4/skRyWwp4US7O1siJzNBN9ITdTZQiQA2d0Ru/6TqTTOYKgSe5ObUs+Pwt+CsaOGyPJOh90b1H2/hYLXjQiPEae6PJXY0XQ/aeSkymGFxqPcyWgEyYcG6SJ/RXfW1A/q9LG28QY0G7TxWC6PbffhamZtxvExykHcblaOj06o0c76NB5rVBBdVqFzY1jKDcSBay3O7F2n9J6owWDfSJnEYsy4TJp0gRblmygc+1wWa2RgeyJ1N/NM0KVXGVXVqpLiTJJIlx0AA4DSAIFgtXg9lwBa/dCmVm+yyfKJRwWnxurClgsqm0sGpAwsW3jd+xWWkP7DBUhuEOWYtxspbaP0U71cdygh06I3fBO2jRSxTt9H9EV8O22Wd2qCMxoSy1emggMIPJRp4AnWsHFJCWAoE5EqEsgWuCTuG5elqBDGx4930EoM4FK6tKp04QI6sr0glO5UAIpXkhL6wIQ0pCLleQJg2Vl/CXk/c8z/akHYTwfuHxd8lWVa5l+A48EAiZ+atH7JqERLIuYl39qjM2FUjVn5nf2oI4+pXhOo3EQfGCR8PNT2bGqcWebv7V6NhvO9nm75IK04WdHAeC9rUjEanfG5WbdjVOLN+8/JKbsZ/4PM/2qCm+ziNZ3fskdQJ0kWtPDgbxxVz/A38Wa8T/akUtgv0lkd5+SChqYSHwRcRJFgbfH9l4/BHXWIWhOwHgT2LDieMeygbDfGrb8z8kGcOGmxAjzSnYbNFjvtczHyjcrytsB4H+WSd+Zw5+ynqew3w//AA5Dbdp3ZJMAgxu4po2yB2OHGQNZ/RMv2EHtLDoRoeM27outlT2C/KAckyby7Q/0pR6Pu/D5n5KjmD+gdf7sRzN/3U/ZPQxo7VXt8rtHzXRP4E8CxbOhk25x2V63YbwPueZ+Su0UFDZzWgZWBvdKm4bB5idJABude5Wbdiv4s8z8ksbIfYy2RzPyUXStbusRPIp51Lfz1A32/RWjdkPgklm7edSY9lKbsh0RLYtvPyQVlOl9d07uEJ2m3iLHW1+6VOGyXD2fM+O7gvW7LfxHgT7raoKwtjQ/W5LCnfwdxAPZvxJ5cBbcmxs50kdmB+I/Ja1bNpueEcN5lIDFYjZb4+55n5Lz+FPnVvmR+iy0rYQ0Ke7ZTvwg8QT7+ylN2U/i3zPyUEEtS6LBPaMADVTRsx34fM/oEr+FO/D5n5IIBiSAc0RcDju+uISsqnfwp/Fvmfkvf4Y/i3zPyQQmt4fXfxXpapn8Nfxb5n5JTdmu/D5n5IqMvFYfYHcvM/JCI//Z"/>
          <p:cNvSpPr>
            <a:spLocks noChangeAspect="1" noChangeArrowheads="1"/>
          </p:cNvSpPr>
          <p:nvPr/>
        </p:nvSpPr>
        <p:spPr bwMode="auto">
          <a:xfrm>
            <a:off x="1602581" y="2345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CO" sz="1350" b="0" i="0" u="none" strike="noStrike" kern="1200" cap="none" spc="0" normalizeH="0" baseline="0" noProof="0">
              <a:ln>
                <a:noFill/>
              </a:ln>
              <a:solidFill>
                <a:prstClr val="black"/>
              </a:solidFill>
              <a:effectLst/>
              <a:uLnTx/>
              <a:uFillTx/>
              <a:latin typeface="Calibri"/>
              <a:ea typeface="+mn-ea"/>
              <a:cs typeface="+mn-cs"/>
            </a:endParaRPr>
          </a:p>
        </p:txBody>
      </p:sp>
      <p:sp>
        <p:nvSpPr>
          <p:cNvPr id="21" name="CuadroTexto 20">
            <a:extLst>
              <a:ext uri="{FF2B5EF4-FFF2-40B4-BE49-F238E27FC236}">
                <a16:creationId xmlns:a16="http://schemas.microsoft.com/office/drawing/2014/main" id="{0D7CA135-3791-45A7-B826-C649A1EF346D}"/>
              </a:ext>
            </a:extLst>
          </p:cNvPr>
          <p:cNvSpPr txBox="1"/>
          <p:nvPr/>
        </p:nvSpPr>
        <p:spPr>
          <a:xfrm>
            <a:off x="1845468" y="1954172"/>
            <a:ext cx="6238399" cy="2246769"/>
          </a:xfrm>
          <a:prstGeom prst="rect">
            <a:avLst/>
          </a:prstGeom>
          <a:noFill/>
        </p:spPr>
        <p:txBody>
          <a:bodyPr wrap="square">
            <a:spAutoFit/>
          </a:bodyPr>
          <a:lstStyle/>
          <a:p>
            <a:pPr algn="l">
              <a:buFont typeface="+mj-lt"/>
              <a:buAutoNum type="arabicPeriod"/>
            </a:pPr>
            <a:r>
              <a:rPr lang="es-CO" sz="2000" b="0" i="0" dirty="0">
                <a:solidFill>
                  <a:srgbClr val="201F1E"/>
                </a:solidFill>
                <a:effectLst/>
                <a:latin typeface="Arial" panose="020B0604020202020204" pitchFamily="34" charset="0"/>
                <a:cs typeface="Arial" panose="020B0604020202020204" pitchFamily="34" charset="0"/>
              </a:rPr>
              <a:t>Anexo PPS190SPPS con la ejecución de actividades 2021: el reporte se realizará entre el 20 de enero y el 20 de febrero de 2022.</a:t>
            </a:r>
          </a:p>
          <a:p>
            <a:pPr algn="l"/>
            <a:endParaRPr lang="es-CO" sz="2000" b="0" i="0" dirty="0">
              <a:solidFill>
                <a:srgbClr val="201F1E"/>
              </a:solidFill>
              <a:effectLst/>
              <a:latin typeface="Arial" panose="020B0604020202020204" pitchFamily="34" charset="0"/>
              <a:cs typeface="Arial" panose="020B0604020202020204" pitchFamily="34" charset="0"/>
            </a:endParaRPr>
          </a:p>
          <a:p>
            <a:pPr algn="l"/>
            <a:r>
              <a:rPr lang="es-CO" sz="2000" b="0" i="0" dirty="0">
                <a:solidFill>
                  <a:srgbClr val="201F1E"/>
                </a:solidFill>
                <a:effectLst/>
                <a:latin typeface="Arial" panose="020B0604020202020204" pitchFamily="34" charset="0"/>
                <a:cs typeface="Arial" panose="020B0604020202020204" pitchFamily="34" charset="0"/>
              </a:rPr>
              <a:t>2. </a:t>
            </a:r>
            <a:r>
              <a:rPr lang="es-CO" sz="2000" b="0" i="0">
                <a:solidFill>
                  <a:srgbClr val="201F1E"/>
                </a:solidFill>
                <a:effectLst/>
                <a:latin typeface="Arial" panose="020B0604020202020204" pitchFamily="34" charset="0"/>
                <a:cs typeface="Arial" panose="020B0604020202020204" pitchFamily="34" charset="0"/>
              </a:rPr>
              <a:t>Anexo </a:t>
            </a:r>
            <a:r>
              <a:rPr lang="es-CO" sz="2000" b="0" i="0" dirty="0">
                <a:solidFill>
                  <a:srgbClr val="201F1E"/>
                </a:solidFill>
                <a:effectLst/>
                <a:latin typeface="Arial" panose="020B0604020202020204" pitchFamily="34" charset="0"/>
                <a:cs typeface="Arial" panose="020B0604020202020204" pitchFamily="34" charset="0"/>
              </a:rPr>
              <a:t>PPS190PPPS con la programación de las actividades de 2022:  el reporte se realizará entre el 8 y el 28 de febrero de 2022.</a:t>
            </a:r>
          </a:p>
        </p:txBody>
      </p:sp>
    </p:spTree>
    <p:extLst>
      <p:ext uri="{BB962C8B-B14F-4D97-AF65-F5344CB8AC3E}">
        <p14:creationId xmlns:p14="http://schemas.microsoft.com/office/powerpoint/2010/main" val="161537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0EE21E-5589-4295-AEE0-1DEC266A4E8A}"/>
              </a:ext>
            </a:extLst>
          </p:cNvPr>
          <p:cNvSpPr txBox="1">
            <a:spLocks/>
          </p:cNvSpPr>
          <p:nvPr/>
        </p:nvSpPr>
        <p:spPr>
          <a:xfrm>
            <a:off x="4691122" y="750575"/>
            <a:ext cx="2786588" cy="892302"/>
          </a:xfrm>
          <a:prstGeom prst="rect">
            <a:avLst/>
          </a:prstGeom>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defTabSz="685800">
              <a:spcAft>
                <a:spcPts val="450"/>
              </a:spcAft>
            </a:pPr>
            <a:r>
              <a:rPr lang="es-CO" sz="3300" b="1" dirty="0">
                <a:solidFill>
                  <a:prstClr val="black"/>
                </a:solidFill>
                <a:effectLst>
                  <a:outerShdw blurRad="38100" dist="38100" dir="2700000" algn="tl">
                    <a:srgbClr val="000000">
                      <a:alpha val="43137"/>
                    </a:srgbClr>
                  </a:outerShdw>
                </a:effectLst>
                <a:latin typeface="Calibri Light" panose="020F0302020204030204"/>
              </a:rPr>
              <a:t>Rendición de cuentas </a:t>
            </a:r>
          </a:p>
        </p:txBody>
      </p:sp>
      <p:sp>
        <p:nvSpPr>
          <p:cNvPr id="3" name="Subtítulo 2">
            <a:extLst>
              <a:ext uri="{FF2B5EF4-FFF2-40B4-BE49-F238E27FC236}">
                <a16:creationId xmlns:a16="http://schemas.microsoft.com/office/drawing/2014/main" id="{7652B4E9-DCE0-4424-BDCF-AE5A4AEEF40A}"/>
              </a:ext>
            </a:extLst>
          </p:cNvPr>
          <p:cNvSpPr txBox="1">
            <a:spLocks/>
          </p:cNvSpPr>
          <p:nvPr/>
        </p:nvSpPr>
        <p:spPr>
          <a:xfrm>
            <a:off x="4348280" y="1882936"/>
            <a:ext cx="3013897" cy="2000065"/>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defTabSz="685800">
              <a:spcBef>
                <a:spcPts val="750"/>
              </a:spcBef>
              <a:buNone/>
            </a:pPr>
            <a:r>
              <a:rPr lang="es-CO" sz="2175" b="1" dirty="0">
                <a:solidFill>
                  <a:prstClr val="black"/>
                </a:solidFill>
                <a:latin typeface="Arial Narrow" panose="020B0606020202030204" pitchFamily="34" charset="0"/>
              </a:rPr>
              <a:t>11.2</a:t>
            </a:r>
            <a:r>
              <a:rPr lang="es-CO" sz="1800" b="1" dirty="0">
                <a:solidFill>
                  <a:prstClr val="black"/>
                </a:solidFill>
                <a:latin typeface="Calibri" panose="020F0502020204030204"/>
              </a:rPr>
              <a:t> </a:t>
            </a:r>
            <a:r>
              <a:rPr lang="es-CO" sz="2175" dirty="0">
                <a:solidFill>
                  <a:prstClr val="black"/>
                </a:solidFill>
                <a:latin typeface="Arial Narrow" panose="020B0606020202030204" pitchFamily="34" charset="0"/>
              </a:rPr>
              <a:t>RENDICIÓN DE CUENTAS A LOS ASOCIADOS</a:t>
            </a:r>
          </a:p>
          <a:p>
            <a:pPr marL="0" indent="0" algn="just" defTabSz="685800">
              <a:spcBef>
                <a:spcPts val="750"/>
              </a:spcBef>
              <a:buNone/>
            </a:pPr>
            <a:r>
              <a:rPr lang="es-CO" sz="1800" b="1" dirty="0">
                <a:solidFill>
                  <a:prstClr val="black"/>
                </a:solidFill>
                <a:latin typeface="Calibri" panose="020F0502020204030204"/>
              </a:rPr>
              <a:t> </a:t>
            </a:r>
          </a:p>
          <a:p>
            <a:pPr marL="0" indent="0" algn="just" defTabSz="685800">
              <a:spcBef>
                <a:spcPts val="750"/>
              </a:spcBef>
              <a:buNone/>
            </a:pPr>
            <a:r>
              <a:rPr lang="es-CO" sz="2550" dirty="0">
                <a:solidFill>
                  <a:srgbClr val="337AB6"/>
                </a:solidFill>
                <a:latin typeface="Arial Narrow" panose="020B0606020202030204" pitchFamily="34" charset="0"/>
              </a:rPr>
              <a:t>Los representantes de la ciudadanía en espacios como las asociaciones de usuarios, COPACOS, juntas directivas, el Consejo Territorial de Planeación, el Consejo Territorial de Seguridad Social en Salud, las veedurías y otros espacios de participación social en salud que se generen, están obligados a rendir cuentas a los integrantes de dichos espacios o a la ciudadanía en general, con relación a sus actuaciones y participación en dichas instancias, lo anterior, en procura de fortalecer prácticas de transparencia</a:t>
            </a:r>
            <a:r>
              <a:rPr lang="es-CO" sz="2550" b="1" dirty="0">
                <a:solidFill>
                  <a:srgbClr val="00B050"/>
                </a:solidFill>
                <a:latin typeface="Arial Narrow" panose="020B0606020202030204" pitchFamily="34" charset="0"/>
              </a:rPr>
              <a:t>.</a:t>
            </a:r>
          </a:p>
        </p:txBody>
      </p:sp>
      <p:pic>
        <p:nvPicPr>
          <p:cNvPr id="1028" name="Picture 4" descr="Reducir la brecha de rendición de cuentas entre los compromisos y las  acciones sobre las ENT | NCD Alliance">
            <a:extLst>
              <a:ext uri="{FF2B5EF4-FFF2-40B4-BE49-F238E27FC236}">
                <a16:creationId xmlns:a16="http://schemas.microsoft.com/office/drawing/2014/main" id="{6F22F622-CE6C-4385-9C24-76B5340367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872" y="1315009"/>
            <a:ext cx="2271713" cy="11358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ndición de cuentas del Sistema de Gestión de Seguridad y Salud en el  Trabajo (SG-SST) – AES Colombia">
            <a:extLst>
              <a:ext uri="{FF2B5EF4-FFF2-40B4-BE49-F238E27FC236}">
                <a16:creationId xmlns:a16="http://schemas.microsoft.com/office/drawing/2014/main" id="{C5A47EDE-B399-46EC-8343-7F0036233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160" y="2450865"/>
            <a:ext cx="2257425" cy="113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7098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20 Grupo"/>
          <p:cNvGrpSpPr>
            <a:grpSpLocks/>
          </p:cNvGrpSpPr>
          <p:nvPr/>
        </p:nvGrpSpPr>
        <p:grpSpPr bwMode="auto">
          <a:xfrm>
            <a:off x="1143000" y="2761060"/>
            <a:ext cx="2781300" cy="2402681"/>
            <a:chOff x="0" y="3654152"/>
            <a:chExt cx="3707904" cy="3203848"/>
          </a:xfrm>
          <a:solidFill>
            <a:schemeClr val="accent1">
              <a:lumMod val="75000"/>
            </a:schemeClr>
          </a:solidFill>
        </p:grpSpPr>
        <p:sp>
          <p:nvSpPr>
            <p:cNvPr id="28" name="27 Rectángulo"/>
            <p:cNvSpPr/>
            <p:nvPr/>
          </p:nvSpPr>
          <p:spPr bwMode="auto">
            <a:xfrm>
              <a:off x="0" y="6669071"/>
              <a:ext cx="3707904" cy="188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prstClr val="white"/>
                </a:solidFill>
                <a:latin typeface="Calibri"/>
              </a:endParaRPr>
            </a:p>
          </p:txBody>
        </p:sp>
        <p:sp>
          <p:nvSpPr>
            <p:cNvPr id="11" name="10 Rectángulo"/>
            <p:cNvSpPr/>
            <p:nvPr/>
          </p:nvSpPr>
          <p:spPr bwMode="auto">
            <a:xfrm rot="16200000">
              <a:off x="-1476528" y="5130680"/>
              <a:ext cx="3203848" cy="2507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prstClr val="white"/>
                </a:solidFill>
                <a:latin typeface="Calibri"/>
              </a:endParaRPr>
            </a:p>
          </p:txBody>
        </p:sp>
        <p:sp>
          <p:nvSpPr>
            <p:cNvPr id="17" name="16 Rectángulo"/>
            <p:cNvSpPr/>
            <p:nvPr/>
          </p:nvSpPr>
          <p:spPr bwMode="auto">
            <a:xfrm>
              <a:off x="34920" y="6237234"/>
              <a:ext cx="1872999" cy="2159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prstClr val="white"/>
                </a:solidFill>
                <a:latin typeface="Calibri"/>
              </a:endParaRPr>
            </a:p>
          </p:txBody>
        </p:sp>
        <p:sp>
          <p:nvSpPr>
            <p:cNvPr id="18" name="17 Rectángulo"/>
            <p:cNvSpPr/>
            <p:nvPr/>
          </p:nvSpPr>
          <p:spPr bwMode="auto">
            <a:xfrm>
              <a:off x="34920" y="6453153"/>
              <a:ext cx="2809499" cy="2159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prstClr val="white"/>
                </a:solidFill>
                <a:latin typeface="Calibri"/>
              </a:endParaRPr>
            </a:p>
          </p:txBody>
        </p:sp>
        <p:sp>
          <p:nvSpPr>
            <p:cNvPr id="19" name="18 Rectángulo"/>
            <p:cNvSpPr/>
            <p:nvPr/>
          </p:nvSpPr>
          <p:spPr bwMode="auto">
            <a:xfrm rot="16200000">
              <a:off x="-674824" y="5670473"/>
              <a:ext cx="2068689" cy="2174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prstClr val="white"/>
                </a:solidFill>
                <a:latin typeface="Calibri"/>
              </a:endParaRPr>
            </a:p>
          </p:txBody>
        </p:sp>
        <p:sp>
          <p:nvSpPr>
            <p:cNvPr id="20" name="19 Rectángulo"/>
            <p:cNvSpPr/>
            <p:nvPr/>
          </p:nvSpPr>
          <p:spPr bwMode="auto">
            <a:xfrm rot="16200000">
              <a:off x="-36649" y="6021347"/>
              <a:ext cx="1297099" cy="2872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prstClr val="white"/>
                </a:solidFill>
                <a:latin typeface="Calibri"/>
              </a:endParaRPr>
            </a:p>
          </p:txBody>
        </p:sp>
      </p:grpSp>
      <p:sp>
        <p:nvSpPr>
          <p:cNvPr id="14" name="3 Marcador de número de diapositiva"/>
          <p:cNvSpPr>
            <a:spLocks noGrp="1"/>
          </p:cNvSpPr>
          <p:nvPr>
            <p:ph type="sldNum" sz="quarter" idx="12"/>
          </p:nvPr>
        </p:nvSpPr>
        <p:spPr>
          <a:prstGeom prst="rect">
            <a:avLst/>
          </a:prstGeom>
        </p:spPr>
        <p:txBody>
          <a:bodyPr/>
          <a:lstStyle/>
          <a:p>
            <a:pPr>
              <a:defRPr/>
            </a:pPr>
            <a:fld id="{E075DF1B-80FD-4CB3-B998-B61B3063C59A}" type="slidenum">
              <a:rPr lang="es-CO">
                <a:solidFill>
                  <a:prstClr val="black">
                    <a:tint val="75000"/>
                  </a:prstClr>
                </a:solidFill>
                <a:latin typeface="Calibri"/>
              </a:rPr>
              <a:pPr>
                <a:defRPr/>
              </a:pPr>
              <a:t>39</a:t>
            </a:fld>
            <a:endParaRPr lang="es-CO">
              <a:solidFill>
                <a:prstClr val="black">
                  <a:tint val="75000"/>
                </a:prstClr>
              </a:solidFill>
              <a:latin typeface="Calibri"/>
            </a:endParaRPr>
          </a:p>
        </p:txBody>
      </p:sp>
      <p:sp>
        <p:nvSpPr>
          <p:cNvPr id="2" name="AutoShape 10" descr="data:image/jpeg;base64,/9j/4AAQSkZJRgABAQAAAQABAAD/2wCEAAkGBhQSERQUExQWFBUVFxUYFBgYGBgYFxcVFxQVFBUXFRgaHCYeFxojGRQUHy8gJCcpLCwsFR4xNTAqNSYrLCkBCQoKDgwOGg8PGiwdHBwpKSwsKSwsLCkpKSwpKSwpLCwpLCksLCksLCwpKSwsLCwpLCwsKSwsLCwpLCksNSwsLP/AABEIAMIBBAMBIgACEQEDEQH/xAAcAAABBQEBAQAAAAAAAAAAAAADAQIEBQYABwj/xABFEAABAwICBgcFBQYFAwUAAAABAAIRAyEEMQUSQVFhcQYTIoGRocEyUrHR8AdCcpLhFBYjYoLxFTNTstJDY6I0c4OTs//EABkBAAMBAQEAAAAAAAAAAAAAAAABAgMEBf/EACYRAAICAgEFAAIDAQEAAAAAAAABAhEDEiEEEzFBUWFxFCIysQX/2gAMAwEAAhEDEQA/AM4atkJxQzdNYTOc8OHNabUzKUWHBOxOa/fayBTZMFxjf8ylqOE2k7v0T3sUYkyi4HOx3LjXDtvszfwNlGdrDYQDvC5o1jNzvGVt0qGzSvgRtaRFue1BrVg3Zc/NFq6uqSxpDuJUerTII1jfZuCdvwZpNhn1mwYkm/1wQ21XnID2ZnjuKawgeaIyqYDpsbT8wkytCvraSeDeRcHuhdT0k4Rfb5BTcRTZUHaF9hCq8XR1JtbxI4HckS4tBqukTNjH6581IoY0nMWiZUFjrTFrbUpxV7/BZ7U+CLJ1XSY2CRvyVpVq61Ci7/3G+Dg74PWba8OE2Vlc4MgH/LqtPc9jgfNgWqmFhv8AEGgEXkFc3EB2dt/JUzqhBg/quqV5ngFOzKtl3h8ewkMDRJcDrSco9mMrmEX9sbr6gueGQ5lZ2iNVzYM3HPMbElSu4VHQTIc4eZRd8j2Zpaj73QpUXCYtur2jfinnHNOwkDaIIT7iXkPIYlMJI4hQK+NJsDAm0W/VNdjoGrfmPVJ5viEWTVGxWJDEFmNhu8qvxOI1pkn9Uu434Cxa+OcD9ZJtPGxkY8x4IIIiD+qR2rBgQmI0ODqQ8gG1p2G5GaP1lz3qooVi2uR/MPRTH4k3ab8rK9qHdHHcmtxADoI3d6a+dxQK1Ab4hJzFYU6R3DyK5QH0DPtDvSpWgLXBYesari5vstcWtORslrPgNJaQ52Tc7/V1b4nEaj53tjxkKNWzpnj8WrCeVxdHSlaIfUEgzaPLah4nHFjQGe3nPujaO/0VpGfn4KgxLyHGDv8A9xRHLKXAapD6WPqvY90yQ5ltkGZHKylUXEhzoiDETt5qHQrnq6lxMs+JQaWOcIEiCb2WtyJ4LelWkjZYfG6rsXpM6xkXPwQ6mJdrmDwVhiNBa1GpXk/wiGEQL5Cc/wCbyTV+wZB/xQjJrZO2FLfiixnasTszBNj6jxUvA9EWv6nWqQKrC85dnVjszxlWVXQ1JzH6zgHMphwBi5NOIv8AhCdiM8HumoAAA0ZjYY/ulq1NazvdcCdpgWnvV2GUxTYNa7g0PHuy5wv4FPdoWk9ty4O/hZDY8RVtF4QJqzFvrxYFcMUd69ApdF8O1uqC9183C+RHu8k79x8Mbk1TN87f7EtURqYJlYA3Hht5q30XWD6OJaLHUD/yVGn/AGly0ruheDGfWH+pDwehqFOtqMpmHsqMJNSfaYRETyU6qxaMw1c803DDW17xDHOy3QtJ+yUibUQTs/iH0JU/RuhaADjUYxpMtIDnERtm42WRHhFKJjHVe14fAKbimuNR4azW7bsh/Mdq1NbBYYEhtGl/VUdJ3WhS26Nc9oeynQDpOtrNLo2jVkAq9UxOBiqjXtFw0c3NB8JQXuv69y3lGtVaWhzqTwXBvVtpDWcY9nWAJGYKu9L4QYhoaaQY8D2nsGqD94Q8AHmFXZg/BDTj5PHqjjvTNdeq0tC0g0B3UFwtP8MTfcAYHIKRhOjwfMUmQCQOw28RlLd9u5Jwr0VGn7PI21DESn02Cbm0T/bivYx0VP8ApM/I3/imVOh9Rx7MM/C1n/ApJclanj9KiSey0nda/kptPQjz/mEUW73mPBvtHwXplToFVd7VSqf/AJCPIAIdD7M2tdrFsn+Zzj471aS9g0eeY1jOvGpru7TdZxBaMxYDOI2nfkgPY8VHQ1xhzosfeK9lPR2qdoRB0cq+8PrvUtX6CkeQUhVP/Tf+V3yRW4N8Emi+BmdUx+i9a/d1+148kx3RUO9otPMgqO2FI8o/YnbG/wDk0Ll6qOhtL/t+A9AuT7Yaoy1Po61xIlpIzAc2RzCks6LC0md1wvS8Poqk09lrR/S35KS3DNH0E9R7HmDujLdo+Poo56N0pBFOo7kx59F607DjefFRDoilMkCfNPVBseZVejFMt/yK0bxTd6qM/oRWdJpNeA0TFWk0A7gCADK2uO6PYk1HGmKAZJ1Ze8GOIDTdDp9HMa3bR5dZVEcoarUV9I2fwxFDorjAb4ZsDiR5QiP6O4qOzhwMz2iY8SIngto/o7jTtod9SsfRV+J6G49338KP/tJT1X0N38MczRuJAIdTpBw+6QZPhZS8Lo3GGC7DB05RaIgC4mFoGdBdJWH7VRa20hjSDG2JbmvQsJhAxgbuAFzJPEnaSlKKXhgm35PHsRonGGdXBtF8yQSYyOY3pjuimNeAOqkxMfw2916hXs+u0ODJGs4EgbwIn4hF1FI7Z4xQ+zLEOBlopyR2ddpttIInwTaf2TVvvAG5yrxbZ/0yvaSFSaV6XYXDua2rUhzsgGkmJjZxTUNuEJzryed0/shdF3AHjUk//kpWjvszqUarKjX0ew4HtAuJANwDAgxN4WnqfaRgwSB1hIvZnzIURn2oYdzg1tOoZm/ZHqtH08ly0zNZoy4TK4dB8Tl+0spsnsinT1bbNY7bKxwnQ3s6tWt1lokU2tdz1pMlDqfaKxlupeY/maPRRXfaS4ns0Bfe4n4BZf1NkpEnF9BcOGFzW1HOGVxcjKQBko9R1cNgSwfytA4ZxKrdMfaXiKRbFOjDt+sT8eSqan2p4gz/AJQ3Qz5lbY5qHqyn0c81PeicaOoIDnAc3ZxHjCgvpAnJx7irboj04OIxDaNfVf1lmENAhwvBAzHwXoLcGwGQB4LVZ+KSo5M3R6S/s9jCdG8DR1i6psBABtmIJkraUscBMNi94jM5mykmkNyaKACylJydsqEFBUgQx5OwppxbpjVcimiOKacOOKksCccfdckONPuu8vNFOHEzdIcIOKYEc4/+UpBj/wCQozsGOMc01uBaNiBA/wBvAMEAd48kw6U/l+CKdHt2jPik/wANZ7qLGD/xI7GT9clyINHU/d8DC5AFw1yKHJ5au1VmUM1k0uRdX6lcWBOwBNcnh30U9V2ltOMw5Ac1xkTaN8bVLkkrY1Ft0ieEsKmb0rpETquH5fmuZ0oonY+/AfNZvMvRr2mW7oldrBU7uldAZ64/pQn9NMKBdzvylT3R9plxWqgObZx9oEgSBYG/gnftDRv8D8lTN6b4SJ6wj+l3yT/33wf+r/4v+SXfQdllhjapdTcGawcQdU6s35LxLTWjNKYiqXuwtTs2EMgADKN69XxfTigB2Nd/IQPE/JZTS/S6rUMCWgzAB+JQuq1dRfP4H2FLyjEVNE16NLrMRS1S89nWq6ji233GguI4rtCdE8VWqdYHMw9O5a57xutA9o84VriMeTFptabxByTf2szwscth3lTLqM0v1+zWPTRXgPh+ib3PcKmPawNycASHWBt2hx8FL/cjDff0jUdyYfUlV5qmM9pB5HIp5qyzPtDMbTGa5+7P4jTs/kr9I9CGTLcR1wGTYdTd4kEK00f0I0a5gNR2IpP+8NZrhO8EMyQmvIOXLbY/XmpFOvGYjZmtFOS5tfoTxI0fRno/o7CVBVp1Xl4BANQmBNjbVAyWwp4ym72XtPJwXmX7U21x4i3mkpYls+038wVrqJVbMXgX09UgJqyPRXSg6w0y6Q8dm83G7u+C1crpw5FkjZzTho6HLimE8U0uWpA9IUMuSFyACFJKEXprnoAMmkoWuuLygYQFKgyeK5AF6TIsmyl1+KaHhQULKdrJpulDTsv3oAS3FZH7QKnVsY+Ji0Gw9oZ+K1zm/UrE/ai6aDGjeMvxD5KMitUXB1IzrNItLXOizQDAJvPMpmE0wxwBaHR37e5Veh2atGtO9sd1/VX2Gwwa1gDQLCeUBZQx7N/s6Hl1Ssj4rENALiH5E3hVeExTa1Ivu3gTKvNPtAoPO5jvgVk9HO1cG48D8CsOoTxtV7N8UlONhamlqIAAqa3ISkfiwASGPMAm4gW3qh0Vhr0+Jb8Qtdpm1F/KPEgJ48UJW/hDyNSSryRcLptvVh1QhpOy5Q2aZpV6jabdYmc4gKixNGPAD1KTo2IxjOY+IC5ceOLexc3T4LfHaUFKl1rWExUczVJiLX2ZWyVBV6WPOVNg/MdvNWOnsVHW0YuKxdOzbaO9Z99Nd6gjneSX0lO6UYgn2gOTWj0V1jq73YfXD3ZNNiRaQsstdgKWvgjHuuBHLL0V6L4Q5MrCHHNxPeU39lKnMp28PFMOKaNh8QB8CuLFill5R1vgq8VhoC132UaHo161brqbamo1paHCQDrQTG1UeKYHMkfR3LRfY/UjGVG+9SPk5pW0YuE9ZGWT/LNo/BMo6TplrGgVKUNhoEObItGRgNyWoVD0uGocNW/06oB5O/VoV+fqF1w4k0ccuUmMJTSijvTXFamYw5JpT7JCEACdZK0J700oAYUhCeQkA8UDEj6uuTdVcgCz6wb8lxqBMLSNjvA/JNBJG1SAfrI4rutO/Pmo8wNqcbJgSDU3fEBZnpbQ60NB+7B8yr01Cc1T6VBLp4LDqHrCzXDzIw1XAupsfMEOOe0CwA3cfBWLKwMQcgf0QuldItaI2lo4fdQ8EyI4hVDhL8luNndJKsYR+8tPwWVpujAu/D8VoOl9UfsxA931AWaxJjBOH4B4lcfVO5xR1YFWMZohn8SkOLfJX2mzNIgbXNHmqHRx/jNjZ/xVvpBxLWg++PIE+irE6hJmdXkiUuLMuPMqJox+rimHiPiCuxNKo6oCxr3AG8Ds3/ui0NGVeta7UMDkuSDUVy/Jq+Wd0j/9VVO90+QVXUbZX2kNG1KtRzw3VmMyN3BA/duofvNHifRdbz417MNJP0Z40ytf0WqfwXNN7O9QqjSegXUqeuX61wIiM1M6L14Dhx8nAD4gLoxzU1aMpqvJKpMkN7vEtIHmQpGhy1je21kl2Z1S5oDSMjt1tiYGQCOBHDcnChmSQ60SW35kiQT52WfR5Fq4+0zrmk1T8MidR7ZtBNojidmVo8VYfZg/V0i0e82oPKfRBqNgZ3iIsGxbIDJJ0LfqaTo8XEeLSFGXInlST8CfMWetdKsKX4SqMyBrDmwh3wBUjReK6yhTeNrG+IEHzUmrDmlp2gg8jYqi6HVCKBpnOk97D3H+66nxkX5OBcwL8oZdwTjUTesutTMWUxz0rncEjnoASTuBHNdrJOs4rggBNZNLtll2rzSnfdACFxSpC8LkATC4nM+aSLIVWu1piZPutlzvACyaBVdk0Uxvd2nflBgePcpKHYnEim0ue4NaMyTs4lQ/3hoF4p9YCXRq6ocQS7LtCyJi9AUqzC2sOtn3rgcWgWaeQWV0ZXqYUFzWh1Muc219XUcWw4Ziwm0ZrObkvBpCKfk1VTGOa8NdTcATAdMidlwmY0Ag3uOfql0f0soVANY6p2jMd9pHeEXE0KdSXMgg7Wum/wAFzZpuSpm8IKLKDpDhGuNKRZpJdad0KqNJoyeOE288lpHUnAXMgRGw5qg07QaRLRBi9lCz1wzZQRmOlTCKDjaCWixB28FCdg+sw5bcAarjGcNunaTwutIMxI+asNG0/wCE85dkhc+fLtKLXo6FGo0U+Co02P1i922xbvEZqTjcQ12rqumNYnh2SPVSzSBGSiYmkGsJjOyy/lXFxS8krGk7O6OVJbU/GfgrcUyVQ9EXSyp+Nad9dtJms5uvrHVaJIsLuIO/IeKqGCWXJpEylNQVsazRxMSWjWylzRN4ymUGthoJBzBg9ymNq0arXFslzaR1WuAkEOL5B2kDdvQTpw1KurTpy1xOuLFzwc7/AHQMx5r0pf8Alf1WvD92cq6rl2U2m8POHqjOG6w/pv6LLdHXuc5wH1K32NoiXNnWFxO8GyxfRHDEVXg/dJHhIWXSKri/ReZ+yz1oJ5pwemYkw8jd8kPWOxeRlvd/s7If5RIc9R9EVNTHYd3/AHGeZhOFN5yY49xQGaPr9Y1zaTyWkEQNoMhaYW1Kwl4PdtYfX6qg0W4U8biaex+rUb3i8d5KyOiX4llUVK/WMN5/jUsjnAeZjgrTGdIGsxDK7e0GsLHHWaXOJJsAycpzXsSzJ0/jPPWJq0bp29BdUA2hefaQ6XVy8ubWFNpiGlpdYfiAzQ632nSRDoiNaGNh2+5JgLVZl8J7Mj0brOMJA/ivPh9pQceyKbebifkp374vpw6oxpa54aNWZOtkbmw5q1NMzcGjYud/NCZrH3h4wh1HcR4fqgvqja7w1VqQSiT7w81xqd88/mg9YyIv4EJxc2bA98wkATrCNh8FyYajfqVyVDLWhSa2zABOwW+Se6pfZwuhOrg7+66aKsZT8FIw7xG35fFUWE0BTZhqrGEnWqVH394OtkNzQrnrd5HjKjYPEAax3PfllnPqk1Y7owGIwoLpPcRZwPMIQxVen7FQOA96Q6PxNgnvVtpmlFV7Ij7zeRv8/BVbhaxj+91i/huvwOb0zrttUYSOQcPQ+ae3pjSOYjxHxBHmoGIp7FX1KAOYHgCsZY4PyaKbReYrStCo06pbrEWJDTfkDJSYR1HUDXOEx2oa4AnhayzVfRLIyjxVdU0aPuk+P6LN4I+i+6zYNw1OL1Gi535bNih6R0WHNhlRhz2xyWRqYdw++4ID2u/1HefzWX8SF3Y++/hqdAaJOHaQ+owyZtrH0V5S0jTbZ7wW7W6pIPiLc15o4HbUPmhuYPe8it449ZbJ8mbkpKmj0PA4yjSqmp1gFn6rQHW1gQM8wJQsFpehR1h1msHCHCGgnkdaQvP9RvveSQtbvJ7l1SzTkqcv+GahFeEb1/SLDbz+YegKr26ewrHlzWAEmSZdc77NCyRDeKbI3LkWOMfptvZsKnS2jNqbZ36pJ83oP77Fnsj/AMaYP+0rLA/yrtY7ghY8fwN2aOp07rHIu/O4f7QFDr9Kq783TzLnf7iVT3+oUsMFO7zLtjN3F/8AxVKK9IbyEyjjqvtvcWt2BoaHO5QLDiouNx9SoZc6BkBJgBQ8RiC8kuddDaWjaVerI3DObObkakxg9p5PJROsbxT6bgSAAmlIlyNJ0d6KnFEmk0kN9ok6o4QTn3L0TQfRl1Mg1dVwAhrT2oNrjYEToTo0UsKwEgOd2jOd8h4K9FRuxwPKPmumOP2zmlN+jhJzAQ3CT/ZOc9pzcPL5pvXDYtTI5uVviuaw8TPJDqVQdh8CfRJrTkR3yEDHupnaPMfJckayR7Y8CfMJUAWXWbyuDxGaGX2z8k9rLZjzUFDiUzBP9uA323bjsBSuFrlVhxzWa83h060AASLg3mZCTGVXSTSDH1dUgdkRrCxBPxCpqmFqM/7jN4zhGx3ac54OsNh2983UWnVdT9kgHifKFhKXJtFUhheDke45hRiImQZPkj1S2oO00hwyIy74QDTLRBMgXmPiol44NEyO+SMlDrUXN2WKnON7XR6NSbExq7N+0R4Ed6Iy24G3RQVWqI+itFj6IDHHVnKd+rvHL4LNOxJGxRLG14HF7EauyEB9NW7sIKlMGYM+SBWwjiJjKx322ocHVivmir1EmojEJIWWxdDdSyjVHnOVOqAapUKtkByz+sl04UnFyMZf6SBsJO1SKOCLjAnjuHEnYETC4WG6z+y3ZvP4R6p2IxttUDVbuG3i47Soc3fBpqhH1G0rM7Ttr934B6qEX8EYODk7qglvXkrVADyHBcHqR1YStYp3QxG3CsdA4E1sRSZ7zhPLb5KFqrcfZfozWruqkAhjbc3WHlrJ4ltIjI6R6SGNaABaMpC46vDwCc88PCPVNc87o/L6FeicDOdUb4cP0TOubtn67krjxPkhu7zwJHomIe2sL3HiD5wmtqHKQmgu97zAXXO0d5JPxCBhNWdp8B81yFqne3671yBkTF9P8Gz2S53NzR8TPkquv9pNLZE7I7XjZeTUWBTmNyXPudaxHtejtMirRp1CdU1J1QXATBIgfRzUDSmJNMu9oA3OwAmJkn5JnRTCtfg6Di1pc0O1S4SWnWMwdiZpXDkOLtaZysYtzsr8o53w6MnVx7iSXA8/1TKGLJyHxPonVcGXEkmTuEQhO1mj7o/EXR8IWEkbJhqjjEkDuChuc5t4PNK7GnaWDk43UDE4oE7DxMn4qeR8B3Y4jdO8WPlbySf4htDoPG3HPI3VWal8gFz2ztTS5J2oun6VeASWyCN/ZEbuHBV+JbTc6WgCwtNgdsKC2o5nsko40i0+21pnbEHxCqUbVDU6D4eo5gIBz70Orjd7QfJAL6ZPZc5m6RI8rodUlv3mu4/3Wek14Ze6flAamZhDITxVkwACeCNqtZ7efuj1OQWXakXuhhoFwIA2dw5nYg1qjGZDXdbO7ByH3u+3BEr4zWgey2ch9Z81CqUy4rphHTHTZkk5TDCqXXcZJTOpCPSwsAXT+o4rilPng6KIoohEhG6ob0moN6lzsqgcJQETs7/NJrt3pWKhAF630H0caWFaTnUJcc5jIeQ815lonCGtVa1oLuDQSedl7RQZqMawAgNAGzYI3rv6WPFs5M8uaCahP1813V748T8knVj6t8E0Um7WjnM/FdhzCubBvbvK4vtB+P6pr2gjZ5Jobst4BACOrhpAJF8vqSnHFbAkDeUck4k8uQTATrDuPl81yQ1f5vguSA8Jp1WgKwwsOi8KjIsn0C9tx9dy4nBM792ey9FNIhmHa0kQC6DI3yp2IxzXkhjvZzOQ5SRc8pWE6Gace9wZUa0UwCQ40iYfaLjOdxW6GlWR7bfylo8CtotpUc8lbsp8eZ7XWGR7oE+YCo8fRLjJaTkQX3PHatZ+30ybim4748LRJUfSuHFQdkWztTid3NDViXBjzQG2m3uj0ULEVQDDQ0dwPxVtpDRhbmDJ4fBU9XDkCwIJnITZZal2Q3Ok5ny9E4c/JBqSN4QTV5+KpLkh8kqoc8lDfzClBjoktAG9xsgucwH3jws35nyTkxRVAmUS4w0EngiHChvtu/pbc95yHmuOLJEeyNwsO/ehOSVj4EqYkxDAGDhmebsyoZBUkpqpNEsjwl8E9zE0tToLY1jBN3EJHsM+1benhNLUtUNTYgJBhSXsfEFm68EH9UCFY0NJOGYlGqK3IJa4RNpRGUnESBIHBTxiqJjWYfrepVeox1OKTw07dljmEu3H4PuM032XYETUqmLANHMw74L0Wm4bp5FZLoJhxSwrWwC5xLjBbJkCCRM5LVUTI93n+kreKSRjJ2xz3t90/m/RDGr7viP1TnsHvDw/VNbQE3qHwPzTEc5w91s/hHqE3rDuH13JXMaP+pPd+qC4jabc49U0Ie4lDeXfyd8pKOo3JrO8AlPOJZ7tOeU+qAA9Ydr2fXekUptZu4dzW/JciwPn6m5SReISU8C76/RTcNgCTmuejrv0bXoRVPUkazBDjZxjYLgwtSMISO0GGdzxf80Kk6LFtFsMBLjviPFxELU061YjtsoicpcT6R5p0QweE0Q037U85HKQ4go1TRrnACmI95z7Acm5kojtJspgCq5jHHZrBoPIEouExjHEik4OgAkh0gE7875oEyFj+jTXtHWA1CJ9ns24CVk8b0OY9pdQqOIH3TmDtuD6Lf8A7fSv/EDiLENMkHdqiSh1i0GQ18nZBDTzm3imB43pDRzqboe1525WPeJlV9R5AlrWt5C/ibr2x+kXNdDjRA3a0FZ/Tui8NXOs7qw7aWk356uZU0I8qqPdtMnio5C02M6NuE9WddsmbQ7wOYVRicCWmHAsJymw8SihU0QWJSUrqcbQeRn0TSECvkY5IU4BJCkdjSEMhGITCFa8E3yNDUjmp7UpCQweqigpIToTskcHp7gCMkJOBTEzd9DNLBoAdSZrAAa8Q62QJ5La0sW19pk7j4ry7o/X2Gm03J9tzDfkbeC3OAxBMODQCLQ6sY7rGbLVCL5zOHcm9W3dHcPmm0qznbhuIvPgntLiTJAvbiN/Db4J2B3VsOw/kHzSao3W5IFfR8u1hVcDAFoy1pPC4kIX+FuNV7td0OBAEGQLWiYECb5pWVRKFJnEcoHonM1Nhdxy9UH/AAh5yq1LzmWg+HDJLTwZbJLtYxe/GbCTvPiiwoK6mzaXeAPolSFrhbWA5k/NKmKjyas0bkfAtG7cuXLE3RudDUxAsPBabDUwcwDzEpVyCWNxWGYS2WtPcOKIymGmwA5CFy5NCkCwdMCo4gAEzJA4rO9K8U8ZPcO2Np3FcuR7GXeCpA02kgExnF8lGzZf6uuXIGV/SJgFIuAAcIgixz3rN4Ma+sH9oX9q/wAUq5JjXgpNM0GteA1obJMwAJyzhUbrN7/RcuSMiRotgJMifoqCM1y5MQbGMAIgRYJuIaNRlswZ8Vy5NEvyAalK5cpKOShIuQAqVcuQBN0dmebfivRdHi1M7TYneJFjwXLlpElF/h/ZajB11y5WMR/qU15y5eq5ckAPWSHNIuVCYqRcuSA//9k="/>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s-CO">
              <a:solidFill>
                <a:prstClr val="black"/>
              </a:solidFill>
              <a:latin typeface="Calibri"/>
            </a:endParaRPr>
          </a:p>
        </p:txBody>
      </p:sp>
      <p:sp>
        <p:nvSpPr>
          <p:cNvPr id="8" name="AutoShape 12" descr="data:image/jpeg;base64,/9j/4AAQSkZJRgABAQAAAQABAAD/2wCEAAkGBhQSERQUExQWFBUVFxUYFBgYGBgYFxcVFxQVFBUXFRgaHCYeFxojGRQUHy8gJCcpLCwsFR4xNTAqNSYrLCkBCQoKDgwOGg8PGiwdHBwpKSwsKSwsLCkpKSwpKSwpLCwpLCksLCksLCwpKSwsLCwpLCwsKSwsLCwpLCksNSwsLP/AABEIAMIBBAMBIgACEQEDEQH/xAAcAAABBQEBAQAAAAAAAAAAAAADAQIEBQYABwj/xABFEAABAwICBgcFBQYFAwUAAAABAAIRAyEEMQUSQVFhcQYTIoGRocEyUrHR8AdCcpLhFBYjYoLxFTNTstJDY6I0c4OTs//EABkBAAMBAQEAAAAAAAAAAAAAAAABAgMEBf/EACYRAAICAgEFAAIDAQEAAAAAAAABAhEDEiEEEzFBUWFxFCIysQX/2gAMAwEAAhEDEQA/AM4atkJxQzdNYTOc8OHNabUzKUWHBOxOa/fayBTZMFxjf8ylqOE2k7v0T3sUYkyi4HOx3LjXDtvszfwNlGdrDYQDvC5o1jNzvGVt0qGzSvgRtaRFue1BrVg3Zc/NFq6uqSxpDuJUerTII1jfZuCdvwZpNhn1mwYkm/1wQ21XnID2ZnjuKawgeaIyqYDpsbT8wkytCvraSeDeRcHuhdT0k4Rfb5BTcRTZUHaF9hCq8XR1JtbxI4HckS4tBqukTNjH6581IoY0nMWiZUFjrTFrbUpxV7/BZ7U+CLJ1XSY2CRvyVpVq61Ci7/3G+Dg74PWba8OE2Vlc4MgH/LqtPc9jgfNgWqmFhv8AEGgEXkFc3EB2dt/JUzqhBg/quqV5ngFOzKtl3h8ewkMDRJcDrSco9mMrmEX9sbr6gueGQ5lZ2iNVzYM3HPMbElSu4VHQTIc4eZRd8j2Zpaj73QpUXCYtur2jfinnHNOwkDaIIT7iXkPIYlMJI4hQK+NJsDAm0W/VNdjoGrfmPVJ5viEWTVGxWJDEFmNhu8qvxOI1pkn9Uu434Cxa+OcD9ZJtPGxkY8x4IIIiD+qR2rBgQmI0ODqQ8gG1p2G5GaP1lz3qooVi2uR/MPRTH4k3ab8rK9qHdHHcmtxADoI3d6a+dxQK1Ab4hJzFYU6R3DyK5QH0DPtDvSpWgLXBYesari5vstcWtORslrPgNJaQ52Tc7/V1b4nEaj53tjxkKNWzpnj8WrCeVxdHSlaIfUEgzaPLah4nHFjQGe3nPujaO/0VpGfn4KgxLyHGDv8A9xRHLKXAapD6WPqvY90yQ5ltkGZHKylUXEhzoiDETt5qHQrnq6lxMs+JQaWOcIEiCb2WtyJ4LelWkjZYfG6rsXpM6xkXPwQ6mJdrmDwVhiNBa1GpXk/wiGEQL5Cc/wCbyTV+wZB/xQjJrZO2FLfiixnasTszBNj6jxUvA9EWv6nWqQKrC85dnVjszxlWVXQ1JzH6zgHMphwBi5NOIv8AhCdiM8HumoAAA0ZjYY/ulq1NazvdcCdpgWnvV2GUxTYNa7g0PHuy5wv4FPdoWk9ty4O/hZDY8RVtF4QJqzFvrxYFcMUd69ApdF8O1uqC9183C+RHu8k79x8Mbk1TN87f7EtURqYJlYA3Hht5q30XWD6OJaLHUD/yVGn/AGly0ruheDGfWH+pDwehqFOtqMpmHsqMJNSfaYRETyU6qxaMw1c803DDW17xDHOy3QtJ+yUibUQTs/iH0JU/RuhaADjUYxpMtIDnERtm42WRHhFKJjHVe14fAKbimuNR4azW7bsh/Mdq1NbBYYEhtGl/VUdJ3WhS26Nc9oeynQDpOtrNLo2jVkAq9UxOBiqjXtFw0c3NB8JQXuv69y3lGtVaWhzqTwXBvVtpDWcY9nWAJGYKu9L4QYhoaaQY8D2nsGqD94Q8AHmFXZg/BDTj5PHqjjvTNdeq0tC0g0B3UFwtP8MTfcAYHIKRhOjwfMUmQCQOw28RlLd9u5Jwr0VGn7PI21DESn02Cbm0T/bivYx0VP8ApM/I3/imVOh9Rx7MM/C1n/ApJclanj9KiSey0nda/kptPQjz/mEUW73mPBvtHwXplToFVd7VSqf/AJCPIAIdD7M2tdrFsn+Zzj471aS9g0eeY1jOvGpru7TdZxBaMxYDOI2nfkgPY8VHQ1xhzosfeK9lPR2qdoRB0cq+8PrvUtX6CkeQUhVP/Tf+V3yRW4N8Emi+BmdUx+i9a/d1+148kx3RUO9otPMgqO2FI8o/YnbG/wDk0Ll6qOhtL/t+A9AuT7Yaoy1Po61xIlpIzAc2RzCks6LC0md1wvS8Poqk09lrR/S35KS3DNH0E9R7HmDujLdo+Poo56N0pBFOo7kx59F607DjefFRDoilMkCfNPVBseZVejFMt/yK0bxTd6qM/oRWdJpNeA0TFWk0A7gCADK2uO6PYk1HGmKAZJ1Ze8GOIDTdDp9HMa3bR5dZVEcoarUV9I2fwxFDorjAb4ZsDiR5QiP6O4qOzhwMz2iY8SIngto/o7jTtod9SsfRV+J6G49338KP/tJT1X0N38MczRuJAIdTpBw+6QZPhZS8Lo3GGC7DB05RaIgC4mFoGdBdJWH7VRa20hjSDG2JbmvQsJhAxgbuAFzJPEnaSlKKXhgm35PHsRonGGdXBtF8yQSYyOY3pjuimNeAOqkxMfw2916hXs+u0ODJGs4EgbwIn4hF1FI7Z4xQ+zLEOBlopyR2ddpttIInwTaf2TVvvAG5yrxbZ/0yvaSFSaV6XYXDua2rUhzsgGkmJjZxTUNuEJzryed0/shdF3AHjUk//kpWjvszqUarKjX0ew4HtAuJANwDAgxN4WnqfaRgwSB1hIvZnzIURn2oYdzg1tOoZm/ZHqtH08ly0zNZoy4TK4dB8Tl+0spsnsinT1bbNY7bKxwnQ3s6tWt1lokU2tdz1pMlDqfaKxlupeY/maPRRXfaS4ns0Bfe4n4BZf1NkpEnF9BcOGFzW1HOGVxcjKQBko9R1cNgSwfytA4ZxKrdMfaXiKRbFOjDt+sT8eSqan2p4gz/AJQ3Qz5lbY5qHqyn0c81PeicaOoIDnAc3ZxHjCgvpAnJx7irboj04OIxDaNfVf1lmENAhwvBAzHwXoLcGwGQB4LVZ+KSo5M3R6S/s9jCdG8DR1i6psBABtmIJkraUscBMNi94jM5mykmkNyaKACylJydsqEFBUgQx5OwppxbpjVcimiOKacOOKksCccfdckONPuu8vNFOHEzdIcIOKYEc4/+UpBj/wCQozsGOMc01uBaNiBA/wBvAMEAd48kw6U/l+CKdHt2jPik/wANZ7qLGD/xI7GT9clyINHU/d8DC5AFw1yKHJ5au1VmUM1k0uRdX6lcWBOwBNcnh30U9V2ltOMw5Ac1xkTaN8bVLkkrY1Ft0ieEsKmb0rpETquH5fmuZ0oonY+/AfNZvMvRr2mW7oldrBU7uldAZ64/pQn9NMKBdzvylT3R9plxWqgObZx9oEgSBYG/gnftDRv8D8lTN6b4SJ6wj+l3yT/33wf+r/4v+SXfQdllhjapdTcGawcQdU6s35LxLTWjNKYiqXuwtTs2EMgADKN69XxfTigB2Nd/IQPE/JZTS/S6rUMCWgzAB+JQuq1dRfP4H2FLyjEVNE16NLrMRS1S89nWq6ji233GguI4rtCdE8VWqdYHMw9O5a57xutA9o84VriMeTFptabxByTf2szwscth3lTLqM0v1+zWPTRXgPh+ib3PcKmPawNycASHWBt2hx8FL/cjDff0jUdyYfUlV5qmM9pB5HIp5qyzPtDMbTGa5+7P4jTs/kr9I9CGTLcR1wGTYdTd4kEK00f0I0a5gNR2IpP+8NZrhO8EMyQmvIOXLbY/XmpFOvGYjZmtFOS5tfoTxI0fRno/o7CVBVp1Xl4BANQmBNjbVAyWwp4ym72XtPJwXmX7U21x4i3mkpYls+038wVrqJVbMXgX09UgJqyPRXSg6w0y6Q8dm83G7u+C1crpw5FkjZzTho6HLimE8U0uWpA9IUMuSFyACFJKEXprnoAMmkoWuuLygYQFKgyeK5AF6TIsmyl1+KaHhQULKdrJpulDTsv3oAS3FZH7QKnVsY+Ji0Gw9oZ+K1zm/UrE/ai6aDGjeMvxD5KMitUXB1IzrNItLXOizQDAJvPMpmE0wxwBaHR37e5Veh2atGtO9sd1/VX2Gwwa1gDQLCeUBZQx7N/s6Hl1Ssj4rENALiH5E3hVeExTa1Ivu3gTKvNPtAoPO5jvgVk9HO1cG48D8CsOoTxtV7N8UlONhamlqIAAqa3ISkfiwASGPMAm4gW3qh0Vhr0+Jb8Qtdpm1F/KPEgJ48UJW/hDyNSSryRcLptvVh1QhpOy5Q2aZpV6jabdYmc4gKixNGPAD1KTo2IxjOY+IC5ceOLexc3T4LfHaUFKl1rWExUczVJiLX2ZWyVBV6WPOVNg/MdvNWOnsVHW0YuKxdOzbaO9Z99Nd6gjneSX0lO6UYgn2gOTWj0V1jq73YfXD3ZNNiRaQsstdgKWvgjHuuBHLL0V6L4Q5MrCHHNxPeU39lKnMp28PFMOKaNh8QB8CuLFill5R1vgq8VhoC132UaHo161brqbamo1paHCQDrQTG1UeKYHMkfR3LRfY/UjGVG+9SPk5pW0YuE9ZGWT/LNo/BMo6TplrGgVKUNhoEObItGRgNyWoVD0uGocNW/06oB5O/VoV+fqF1w4k0ccuUmMJTSijvTXFamYw5JpT7JCEACdZK0J700oAYUhCeQkA8UDEj6uuTdVcgCz6wb8lxqBMLSNjvA/JNBJG1SAfrI4rutO/Pmo8wNqcbJgSDU3fEBZnpbQ60NB+7B8yr01Cc1T6VBLp4LDqHrCzXDzIw1XAupsfMEOOe0CwA3cfBWLKwMQcgf0QuldItaI2lo4fdQ8EyI4hVDhL8luNndJKsYR+8tPwWVpujAu/D8VoOl9UfsxA931AWaxJjBOH4B4lcfVO5xR1YFWMZohn8SkOLfJX2mzNIgbXNHmqHRx/jNjZ/xVvpBxLWg++PIE+irE6hJmdXkiUuLMuPMqJox+rimHiPiCuxNKo6oCxr3AG8Ds3/ui0NGVeta7UMDkuSDUVy/Jq+Wd0j/9VVO90+QVXUbZX2kNG1KtRzw3VmMyN3BA/duofvNHifRdbz417MNJP0Z40ytf0WqfwXNN7O9QqjSegXUqeuX61wIiM1M6L14Dhx8nAD4gLoxzU1aMpqvJKpMkN7vEtIHmQpGhy1je21kl2Z1S5oDSMjt1tiYGQCOBHDcnChmSQ60SW35kiQT52WfR5Fq4+0zrmk1T8MidR7ZtBNojidmVo8VYfZg/V0i0e82oPKfRBqNgZ3iIsGxbIDJJ0LfqaTo8XEeLSFGXInlST8CfMWetdKsKX4SqMyBrDmwh3wBUjReK6yhTeNrG+IEHzUmrDmlp2gg8jYqi6HVCKBpnOk97D3H+66nxkX5OBcwL8oZdwTjUTesutTMWUxz0rncEjnoASTuBHNdrJOs4rggBNZNLtll2rzSnfdACFxSpC8LkATC4nM+aSLIVWu1piZPutlzvACyaBVdk0Uxvd2nflBgePcpKHYnEim0ue4NaMyTs4lQ/3hoF4p9YCXRq6ocQS7LtCyJi9AUqzC2sOtn3rgcWgWaeQWV0ZXqYUFzWh1Muc219XUcWw4Ziwm0ZrObkvBpCKfk1VTGOa8NdTcATAdMidlwmY0Ag3uOfql0f0soVANY6p2jMd9pHeEXE0KdSXMgg7Wum/wAFzZpuSpm8IKLKDpDhGuNKRZpJdad0KqNJoyeOE288lpHUnAXMgRGw5qg07QaRLRBi9lCz1wzZQRmOlTCKDjaCWixB28FCdg+sw5bcAarjGcNunaTwutIMxI+asNG0/wCE85dkhc+fLtKLXo6FGo0U+Co02P1i922xbvEZqTjcQ12rqumNYnh2SPVSzSBGSiYmkGsJjOyy/lXFxS8krGk7O6OVJbU/GfgrcUyVQ9EXSyp+Nad9dtJms5uvrHVaJIsLuIO/IeKqGCWXJpEylNQVsazRxMSWjWylzRN4ymUGthoJBzBg9ymNq0arXFslzaR1WuAkEOL5B2kDdvQTpw1KurTpy1xOuLFzwc7/AHQMx5r0pf8Alf1WvD92cq6rl2U2m8POHqjOG6w/pv6LLdHXuc5wH1K32NoiXNnWFxO8GyxfRHDEVXg/dJHhIWXSKri/ReZ+yz1oJ5pwemYkw8jd8kPWOxeRlvd/s7If5RIc9R9EVNTHYd3/AHGeZhOFN5yY49xQGaPr9Y1zaTyWkEQNoMhaYW1Kwl4PdtYfX6qg0W4U8biaex+rUb3i8d5KyOiX4llUVK/WMN5/jUsjnAeZjgrTGdIGsxDK7e0GsLHHWaXOJJsAycpzXsSzJ0/jPPWJq0bp29BdUA2hefaQ6XVy8ubWFNpiGlpdYfiAzQ632nSRDoiNaGNh2+5JgLVZl8J7Mj0brOMJA/ivPh9pQceyKbebifkp374vpw6oxpa54aNWZOtkbmw5q1NMzcGjYud/NCZrH3h4wh1HcR4fqgvqja7w1VqQSiT7w81xqd88/mg9YyIv4EJxc2bA98wkATrCNh8FyYajfqVyVDLWhSa2zABOwW+Se6pfZwuhOrg7+66aKsZT8FIw7xG35fFUWE0BTZhqrGEnWqVH394OtkNzQrnrd5HjKjYPEAax3PfllnPqk1Y7owGIwoLpPcRZwPMIQxVen7FQOA96Q6PxNgnvVtpmlFV7Ij7zeRv8/BVbhaxj+91i/huvwOb0zrttUYSOQcPQ+ae3pjSOYjxHxBHmoGIp7FX1KAOYHgCsZY4PyaKbReYrStCo06pbrEWJDTfkDJSYR1HUDXOEx2oa4AnhayzVfRLIyjxVdU0aPuk+P6LN4I+i+6zYNw1OL1Gi535bNih6R0WHNhlRhz2xyWRqYdw++4ID2u/1HefzWX8SF3Y++/hqdAaJOHaQ+owyZtrH0V5S0jTbZ7wW7W6pIPiLc15o4HbUPmhuYPe8it449ZbJ8mbkpKmj0PA4yjSqmp1gFn6rQHW1gQM8wJQsFpehR1h1msHCHCGgnkdaQvP9RvveSQtbvJ7l1SzTkqcv+GahFeEb1/SLDbz+YegKr26ewrHlzWAEmSZdc77NCyRDeKbI3LkWOMfptvZsKnS2jNqbZ36pJ83oP77Fnsj/AMaYP+0rLA/yrtY7ghY8fwN2aOp07rHIu/O4f7QFDr9Kq783TzLnf7iVT3+oUsMFO7zLtjN3F/8AxVKK9IbyEyjjqvtvcWt2BoaHO5QLDiouNx9SoZc6BkBJgBQ8RiC8kuddDaWjaVerI3DObObkakxg9p5PJROsbxT6bgSAAmlIlyNJ0d6KnFEmk0kN9ok6o4QTn3L0TQfRl1Mg1dVwAhrT2oNrjYEToTo0UsKwEgOd2jOd8h4K9FRuxwPKPmumOP2zmlN+jhJzAQ3CT/ZOc9pzcPL5pvXDYtTI5uVviuaw8TPJDqVQdh8CfRJrTkR3yEDHupnaPMfJckayR7Y8CfMJUAWXWbyuDxGaGX2z8k9rLZjzUFDiUzBP9uA323bjsBSuFrlVhxzWa83h060AASLg3mZCTGVXSTSDH1dUgdkRrCxBPxCpqmFqM/7jN4zhGx3ac54OsNh2983UWnVdT9kgHifKFhKXJtFUhheDke45hRiImQZPkj1S2oO00hwyIy74QDTLRBMgXmPiol44NEyO+SMlDrUXN2WKnON7XR6NSbExq7N+0R4Ed6Iy24G3RQVWqI+itFj6IDHHVnKd+rvHL4LNOxJGxRLG14HF7EauyEB9NW7sIKlMGYM+SBWwjiJjKx322ocHVivmir1EmojEJIWWxdDdSyjVHnOVOqAapUKtkByz+sl04UnFyMZf6SBsJO1SKOCLjAnjuHEnYETC4WG6z+y3ZvP4R6p2IxttUDVbuG3i47Soc3fBpqhH1G0rM7Ttr934B6qEX8EYODk7qglvXkrVADyHBcHqR1YStYp3QxG3CsdA4E1sRSZ7zhPLb5KFqrcfZfozWruqkAhjbc3WHlrJ4ltIjI6R6SGNaABaMpC46vDwCc88PCPVNc87o/L6FeicDOdUb4cP0TOubtn67krjxPkhu7zwJHomIe2sL3HiD5wmtqHKQmgu97zAXXO0d5JPxCBhNWdp8B81yFqne3671yBkTF9P8Gz2S53NzR8TPkquv9pNLZE7I7XjZeTUWBTmNyXPudaxHtejtMirRp1CdU1J1QXATBIgfRzUDSmJNMu9oA3OwAmJkn5JnRTCtfg6Di1pc0O1S4SWnWMwdiZpXDkOLtaZysYtzsr8o53w6MnVx7iSXA8/1TKGLJyHxPonVcGXEkmTuEQhO1mj7o/EXR8IWEkbJhqjjEkDuChuc5t4PNK7GnaWDk43UDE4oE7DxMn4qeR8B3Y4jdO8WPlbySf4htDoPG3HPI3VWal8gFz2ztTS5J2oun6VeASWyCN/ZEbuHBV+JbTc6WgCwtNgdsKC2o5nsko40i0+21pnbEHxCqUbVDU6D4eo5gIBz70Orjd7QfJAL6ZPZc5m6RI8rodUlv3mu4/3Wek14Ze6flAamZhDITxVkwACeCNqtZ7efuj1OQWXakXuhhoFwIA2dw5nYg1qjGZDXdbO7ByH3u+3BEr4zWgey2ch9Z81CqUy4rphHTHTZkk5TDCqXXcZJTOpCPSwsAXT+o4rilPng6KIoohEhG6ob0moN6lzsqgcJQETs7/NJrt3pWKhAF630H0caWFaTnUJcc5jIeQ815lonCGtVa1oLuDQSedl7RQZqMawAgNAGzYI3rv6WPFs5M8uaCahP1813V748T8knVj6t8E0Um7WjnM/FdhzCubBvbvK4vtB+P6pr2gjZ5Jobst4BACOrhpAJF8vqSnHFbAkDeUck4k8uQTATrDuPl81yQ1f5vguSA8Jp1WgKwwsOi8KjIsn0C9tx9dy4nBM792ey9FNIhmHa0kQC6DI3yp2IxzXkhjvZzOQ5SRc8pWE6Gace9wZUa0UwCQ40iYfaLjOdxW6GlWR7bfylo8CtotpUc8lbsp8eZ7XWGR7oE+YCo8fRLjJaTkQX3PHatZ+30ybim4748LRJUfSuHFQdkWztTid3NDViXBjzQG2m3uj0ULEVQDDQ0dwPxVtpDRhbmDJ4fBU9XDkCwIJnITZZal2Q3Ok5ny9E4c/JBqSN4QTV5+KpLkh8kqoc8lDfzClBjoktAG9xsgucwH3jws35nyTkxRVAmUS4w0EngiHChvtu/pbc95yHmuOLJEeyNwsO/ehOSVj4EqYkxDAGDhmebsyoZBUkpqpNEsjwl8E9zE0tToLY1jBN3EJHsM+1benhNLUtUNTYgJBhSXsfEFm68EH9UCFY0NJOGYlGqK3IJa4RNpRGUnESBIHBTxiqJjWYfrepVeox1OKTw07dljmEu3H4PuM032XYETUqmLANHMw74L0Wm4bp5FZLoJhxSwrWwC5xLjBbJkCCRM5LVUTI93n+kreKSRjJ2xz3t90/m/RDGr7viP1TnsHvDw/VNbQE3qHwPzTEc5w91s/hHqE3rDuH13JXMaP+pPd+qC4jabc49U0Ie4lDeXfyd8pKOo3JrO8AlPOJZ7tOeU+qAA9Ydr2fXekUptZu4dzW/JciwPn6m5SReISU8C76/RTcNgCTmuejrv0bXoRVPUkazBDjZxjYLgwtSMISO0GGdzxf80Kk6LFtFsMBLjviPFxELU061YjtsoicpcT6R5p0QweE0Q037U85HKQ4go1TRrnACmI95z7Acm5kojtJspgCq5jHHZrBoPIEouExjHEik4OgAkh0gE7875oEyFj+jTXtHWA1CJ9ns24CVk8b0OY9pdQqOIH3TmDtuD6Lf8A7fSv/EDiLENMkHdqiSh1i0GQ18nZBDTzm3imB43pDRzqboe1525WPeJlV9R5AlrWt5C/ibr2x+kXNdDjRA3a0FZ/Tui8NXOs7qw7aWk356uZU0I8qqPdtMnio5C02M6NuE9WddsmbQ7wOYVRicCWmHAsJymw8SihU0QWJSUrqcbQeRn0TSECvkY5IU4BJCkdjSEMhGITCFa8E3yNDUjmp7UpCQweqigpIToTskcHp7gCMkJOBTEzd9DNLBoAdSZrAAa8Q62QJ5La0sW19pk7j4ry7o/X2Gm03J9tzDfkbeC3OAxBMODQCLQ6sY7rGbLVCL5zOHcm9W3dHcPmm0qznbhuIvPgntLiTJAvbiN/Db4J2B3VsOw/kHzSao3W5IFfR8u1hVcDAFoy1pPC4kIX+FuNV7td0OBAEGQLWiYECb5pWVRKFJnEcoHonM1Nhdxy9UH/AAh5yq1LzmWg+HDJLTwZbJLtYxe/GbCTvPiiwoK6mzaXeAPolSFrhbWA5k/NKmKjyas0bkfAtG7cuXLE3RudDUxAsPBabDUwcwDzEpVyCWNxWGYS2WtPcOKIymGmwA5CFy5NCkCwdMCo4gAEzJA4rO9K8U8ZPcO2Np3FcuR7GXeCpA02kgExnF8lGzZf6uuXIGV/SJgFIuAAcIgixz3rN4Ma+sH9oX9q/wAUq5JjXgpNM0GteA1obJMwAJyzhUbrN7/RcuSMiRotgJMifoqCM1y5MQbGMAIgRYJuIaNRlswZ8Vy5NEvyAalK5cpKOShIuQAqVcuQBN0dmebfivRdHi1M7TYneJFjwXLlpElF/h/ZajB11y5WMR/qU15y5eq5ckAPWSHNIuVCYqRcuSA//9k="/>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s-CO">
              <a:solidFill>
                <a:prstClr val="black"/>
              </a:solidFill>
              <a:latin typeface="Calibri"/>
            </a:endParaRPr>
          </a:p>
        </p:txBody>
      </p:sp>
      <p:sp>
        <p:nvSpPr>
          <p:cNvPr id="9" name="AutoShape 14" descr="data:image/jpeg;base64,/9j/4AAQSkZJRgABAQAAAQABAAD/2wCEAAkGBhQSERQUExQWFBUVFxUYFBgYGBgYFxcVFxQVFBUXFRgaHCYeFxojGRQUHy8gJCcpLCwsFR4xNTAqNSYrLCkBCQoKDgwOGg8PGiwdHBwpKSwsKSwsLCkpKSwpKSwpLCwpLCksLCksLCwpKSwsLCwpLCwsKSwsLCwpLCksNSwsLP/AABEIAMIBBAMBIgACEQEDEQH/xAAcAAABBQEBAQAAAAAAAAAAAAADAQIEBQYABwj/xABFEAABAwICBgcFBQYFAwUAAAABAAIRAyEEMQUSQVFhcQYTIoGRocEyUrHR8AdCcpLhFBYjYoLxFTNTstJDY6I0c4OTs//EABkBAAMBAQEAAAAAAAAAAAAAAAABAgMEBf/EACYRAAICAgEFAAIDAQEAAAAAAAABAhEDEiEEEzFBUWFxFCIysQX/2gAMAwEAAhEDEQA/AM4atkJxQzdNYTOc8OHNabUzKUWHBOxOa/fayBTZMFxjf8ylqOE2k7v0T3sUYkyi4HOx3LjXDtvszfwNlGdrDYQDvC5o1jNzvGVt0qGzSvgRtaRFue1BrVg3Zc/NFq6uqSxpDuJUerTII1jfZuCdvwZpNhn1mwYkm/1wQ21XnID2ZnjuKawgeaIyqYDpsbT8wkytCvraSeDeRcHuhdT0k4Rfb5BTcRTZUHaF9hCq8XR1JtbxI4HckS4tBqukTNjH6581IoY0nMWiZUFjrTFrbUpxV7/BZ7U+CLJ1XSY2CRvyVpVq61Ci7/3G+Dg74PWba8OE2Vlc4MgH/LqtPc9jgfNgWqmFhv8AEGgEXkFc3EB2dt/JUzqhBg/quqV5ngFOzKtl3h8ewkMDRJcDrSco9mMrmEX9sbr6gueGQ5lZ2iNVzYM3HPMbElSu4VHQTIc4eZRd8j2Zpaj73QpUXCYtur2jfinnHNOwkDaIIT7iXkPIYlMJI4hQK+NJsDAm0W/VNdjoGrfmPVJ5viEWTVGxWJDEFmNhu8qvxOI1pkn9Uu434Cxa+OcD9ZJtPGxkY8x4IIIiD+qR2rBgQmI0ODqQ8gG1p2G5GaP1lz3qooVi2uR/MPRTH4k3ab8rK9qHdHHcmtxADoI3d6a+dxQK1Ab4hJzFYU6R3DyK5QH0DPtDvSpWgLXBYesari5vstcWtORslrPgNJaQ52Tc7/V1b4nEaj53tjxkKNWzpnj8WrCeVxdHSlaIfUEgzaPLah4nHFjQGe3nPujaO/0VpGfn4KgxLyHGDv8A9xRHLKXAapD6WPqvY90yQ5ltkGZHKylUXEhzoiDETt5qHQrnq6lxMs+JQaWOcIEiCb2WtyJ4LelWkjZYfG6rsXpM6xkXPwQ6mJdrmDwVhiNBa1GpXk/wiGEQL5Cc/wCbyTV+wZB/xQjJrZO2FLfiixnasTszBNj6jxUvA9EWv6nWqQKrC85dnVjszxlWVXQ1JzH6zgHMphwBi5NOIv8AhCdiM8HumoAAA0ZjYY/ulq1NazvdcCdpgWnvV2GUxTYNa7g0PHuy5wv4FPdoWk9ty4O/hZDY8RVtF4QJqzFvrxYFcMUd69ApdF8O1uqC9183C+RHu8k79x8Mbk1TN87f7EtURqYJlYA3Hht5q30XWD6OJaLHUD/yVGn/AGly0ruheDGfWH+pDwehqFOtqMpmHsqMJNSfaYRETyU6qxaMw1c803DDW17xDHOy3QtJ+yUibUQTs/iH0JU/RuhaADjUYxpMtIDnERtm42WRHhFKJjHVe14fAKbimuNR4azW7bsh/Mdq1NbBYYEhtGl/VUdJ3WhS26Nc9oeynQDpOtrNLo2jVkAq9UxOBiqjXtFw0c3NB8JQXuv69y3lGtVaWhzqTwXBvVtpDWcY9nWAJGYKu9L4QYhoaaQY8D2nsGqD94Q8AHmFXZg/BDTj5PHqjjvTNdeq0tC0g0B3UFwtP8MTfcAYHIKRhOjwfMUmQCQOw28RlLd9u5Jwr0VGn7PI21DESn02Cbm0T/bivYx0VP8ApM/I3/imVOh9Rx7MM/C1n/ApJclanj9KiSey0nda/kptPQjz/mEUW73mPBvtHwXplToFVd7VSqf/AJCPIAIdD7M2tdrFsn+Zzj471aS9g0eeY1jOvGpru7TdZxBaMxYDOI2nfkgPY8VHQ1xhzosfeK9lPR2qdoRB0cq+8PrvUtX6CkeQUhVP/Tf+V3yRW4N8Emi+BmdUx+i9a/d1+148kx3RUO9otPMgqO2FI8o/YnbG/wDk0Ll6qOhtL/t+A9AuT7Yaoy1Po61xIlpIzAc2RzCks6LC0md1wvS8Poqk09lrR/S35KS3DNH0E9R7HmDujLdo+Poo56N0pBFOo7kx59F607DjefFRDoilMkCfNPVBseZVejFMt/yK0bxTd6qM/oRWdJpNeA0TFWk0A7gCADK2uO6PYk1HGmKAZJ1Ze8GOIDTdDp9HMa3bR5dZVEcoarUV9I2fwxFDorjAb4ZsDiR5QiP6O4qOzhwMz2iY8SIngto/o7jTtod9SsfRV+J6G49338KP/tJT1X0N38MczRuJAIdTpBw+6QZPhZS8Lo3GGC7DB05RaIgC4mFoGdBdJWH7VRa20hjSDG2JbmvQsJhAxgbuAFzJPEnaSlKKXhgm35PHsRonGGdXBtF8yQSYyOY3pjuimNeAOqkxMfw2916hXs+u0ODJGs4EgbwIn4hF1FI7Z4xQ+zLEOBlopyR2ddpttIInwTaf2TVvvAG5yrxbZ/0yvaSFSaV6XYXDua2rUhzsgGkmJjZxTUNuEJzryed0/shdF3AHjUk//kpWjvszqUarKjX0ew4HtAuJANwDAgxN4WnqfaRgwSB1hIvZnzIURn2oYdzg1tOoZm/ZHqtH08ly0zNZoy4TK4dB8Tl+0spsnsinT1bbNY7bKxwnQ3s6tWt1lokU2tdz1pMlDqfaKxlupeY/maPRRXfaS4ns0Bfe4n4BZf1NkpEnF9BcOGFzW1HOGVxcjKQBko9R1cNgSwfytA4ZxKrdMfaXiKRbFOjDt+sT8eSqan2p4gz/AJQ3Qz5lbY5qHqyn0c81PeicaOoIDnAc3ZxHjCgvpAnJx7irboj04OIxDaNfVf1lmENAhwvBAzHwXoLcGwGQB4LVZ+KSo5M3R6S/s9jCdG8DR1i6psBABtmIJkraUscBMNi94jM5mykmkNyaKACylJydsqEFBUgQx5OwppxbpjVcimiOKacOOKksCccfdckONPuu8vNFOHEzdIcIOKYEc4/+UpBj/wCQozsGOMc01uBaNiBA/wBvAMEAd48kw6U/l+CKdHt2jPik/wANZ7qLGD/xI7GT9clyINHU/d8DC5AFw1yKHJ5au1VmUM1k0uRdX6lcWBOwBNcnh30U9V2ltOMw5Ac1xkTaN8bVLkkrY1Ft0ieEsKmb0rpETquH5fmuZ0oonY+/AfNZvMvRr2mW7oldrBU7uldAZ64/pQn9NMKBdzvylT3R9plxWqgObZx9oEgSBYG/gnftDRv8D8lTN6b4SJ6wj+l3yT/33wf+r/4v+SXfQdllhjapdTcGawcQdU6s35LxLTWjNKYiqXuwtTs2EMgADKN69XxfTigB2Nd/IQPE/JZTS/S6rUMCWgzAB+JQuq1dRfP4H2FLyjEVNE16NLrMRS1S89nWq6ji233GguI4rtCdE8VWqdYHMw9O5a57xutA9o84VriMeTFptabxByTf2szwscth3lTLqM0v1+zWPTRXgPh+ib3PcKmPawNycASHWBt2hx8FL/cjDff0jUdyYfUlV5qmM9pB5HIp5qyzPtDMbTGa5+7P4jTs/kr9I9CGTLcR1wGTYdTd4kEK00f0I0a5gNR2IpP+8NZrhO8EMyQmvIOXLbY/XmpFOvGYjZmtFOS5tfoTxI0fRno/o7CVBVp1Xl4BANQmBNjbVAyWwp4ym72XtPJwXmX7U21x4i3mkpYls+038wVrqJVbMXgX09UgJqyPRXSg6w0y6Q8dm83G7u+C1crpw5FkjZzTho6HLimE8U0uWpA9IUMuSFyACFJKEXprnoAMmkoWuuLygYQFKgyeK5AF6TIsmyl1+KaHhQULKdrJpulDTsv3oAS3FZH7QKnVsY+Ji0Gw9oZ+K1zm/UrE/ai6aDGjeMvxD5KMitUXB1IzrNItLXOizQDAJvPMpmE0wxwBaHR37e5Veh2atGtO9sd1/VX2Gwwa1gDQLCeUBZQx7N/s6Hl1Ssj4rENALiH5E3hVeExTa1Ivu3gTKvNPtAoPO5jvgVk9HO1cG48D8CsOoTxtV7N8UlONhamlqIAAqa3ISkfiwASGPMAm4gW3qh0Vhr0+Jb8Qtdpm1F/KPEgJ48UJW/hDyNSSryRcLptvVh1QhpOy5Q2aZpV6jabdYmc4gKixNGPAD1KTo2IxjOY+IC5ceOLexc3T4LfHaUFKl1rWExUczVJiLX2ZWyVBV6WPOVNg/MdvNWOnsVHW0YuKxdOzbaO9Z99Nd6gjneSX0lO6UYgn2gOTWj0V1jq73YfXD3ZNNiRaQsstdgKWvgjHuuBHLL0V6L4Q5MrCHHNxPeU39lKnMp28PFMOKaNh8QB8CuLFill5R1vgq8VhoC132UaHo161brqbamo1paHCQDrQTG1UeKYHMkfR3LRfY/UjGVG+9SPk5pW0YuE9ZGWT/LNo/BMo6TplrGgVKUNhoEObItGRgNyWoVD0uGocNW/06oB5O/VoV+fqF1w4k0ccuUmMJTSijvTXFamYw5JpT7JCEACdZK0J700oAYUhCeQkA8UDEj6uuTdVcgCz6wb8lxqBMLSNjvA/JNBJG1SAfrI4rutO/Pmo8wNqcbJgSDU3fEBZnpbQ60NB+7B8yr01Cc1T6VBLp4LDqHrCzXDzIw1XAupsfMEOOe0CwA3cfBWLKwMQcgf0QuldItaI2lo4fdQ8EyI4hVDhL8luNndJKsYR+8tPwWVpujAu/D8VoOl9UfsxA931AWaxJjBOH4B4lcfVO5xR1YFWMZohn8SkOLfJX2mzNIgbXNHmqHRx/jNjZ/xVvpBxLWg++PIE+irE6hJmdXkiUuLMuPMqJox+rimHiPiCuxNKo6oCxr3AG8Ds3/ui0NGVeta7UMDkuSDUVy/Jq+Wd0j/9VVO90+QVXUbZX2kNG1KtRzw3VmMyN3BA/duofvNHifRdbz417MNJP0Z40ytf0WqfwXNN7O9QqjSegXUqeuX61wIiM1M6L14Dhx8nAD4gLoxzU1aMpqvJKpMkN7vEtIHmQpGhy1je21kl2Z1S5oDSMjt1tiYGQCOBHDcnChmSQ60SW35kiQT52WfR5Fq4+0zrmk1T8MidR7ZtBNojidmVo8VYfZg/V0i0e82oPKfRBqNgZ3iIsGxbIDJJ0LfqaTo8XEeLSFGXInlST8CfMWetdKsKX4SqMyBrDmwh3wBUjReK6yhTeNrG+IEHzUmrDmlp2gg8jYqi6HVCKBpnOk97D3H+66nxkX5OBcwL8oZdwTjUTesutTMWUxz0rncEjnoASTuBHNdrJOs4rggBNZNLtll2rzSnfdACFxSpC8LkATC4nM+aSLIVWu1piZPutlzvACyaBVdk0Uxvd2nflBgePcpKHYnEim0ue4NaMyTs4lQ/3hoF4p9YCXRq6ocQS7LtCyJi9AUqzC2sOtn3rgcWgWaeQWV0ZXqYUFzWh1Muc219XUcWw4Ziwm0ZrObkvBpCKfk1VTGOa8NdTcATAdMidlwmY0Ag3uOfql0f0soVANY6p2jMd9pHeEXE0KdSXMgg7Wum/wAFzZpuSpm8IKLKDpDhGuNKRZpJdad0KqNJoyeOE288lpHUnAXMgRGw5qg07QaRLRBi9lCz1wzZQRmOlTCKDjaCWixB28FCdg+sw5bcAarjGcNunaTwutIMxI+asNG0/wCE85dkhc+fLtKLXo6FGo0U+Co02P1i922xbvEZqTjcQ12rqumNYnh2SPVSzSBGSiYmkGsJjOyy/lXFxS8krGk7O6OVJbU/GfgrcUyVQ9EXSyp+Nad9dtJms5uvrHVaJIsLuIO/IeKqGCWXJpEylNQVsazRxMSWjWylzRN4ymUGthoJBzBg9ymNq0arXFslzaR1WuAkEOL5B2kDdvQTpw1KurTpy1xOuLFzwc7/AHQMx5r0pf8Alf1WvD92cq6rl2U2m8POHqjOG6w/pv6LLdHXuc5wH1K32NoiXNnWFxO8GyxfRHDEVXg/dJHhIWXSKri/ReZ+yz1oJ5pwemYkw8jd8kPWOxeRlvd/s7If5RIc9R9EVNTHYd3/AHGeZhOFN5yY49xQGaPr9Y1zaTyWkEQNoMhaYW1Kwl4PdtYfX6qg0W4U8biaex+rUb3i8d5KyOiX4llUVK/WMN5/jUsjnAeZjgrTGdIGsxDK7e0GsLHHWaXOJJsAycpzXsSzJ0/jPPWJq0bp29BdUA2hefaQ6XVy8ubWFNpiGlpdYfiAzQ632nSRDoiNaGNh2+5JgLVZl8J7Mj0brOMJA/ivPh9pQceyKbebifkp374vpw6oxpa54aNWZOtkbmw5q1NMzcGjYud/NCZrH3h4wh1HcR4fqgvqja7w1VqQSiT7w81xqd88/mg9YyIv4EJxc2bA98wkATrCNh8FyYajfqVyVDLWhSa2zABOwW+Se6pfZwuhOrg7+66aKsZT8FIw7xG35fFUWE0BTZhqrGEnWqVH394OtkNzQrnrd5HjKjYPEAax3PfllnPqk1Y7owGIwoLpPcRZwPMIQxVen7FQOA96Q6PxNgnvVtpmlFV7Ij7zeRv8/BVbhaxj+91i/huvwOb0zrttUYSOQcPQ+ae3pjSOYjxHxBHmoGIp7FX1KAOYHgCsZY4PyaKbReYrStCo06pbrEWJDTfkDJSYR1HUDXOEx2oa4AnhayzVfRLIyjxVdU0aPuk+P6LN4I+i+6zYNw1OL1Gi535bNih6R0WHNhlRhz2xyWRqYdw++4ID2u/1HefzWX8SF3Y++/hqdAaJOHaQ+owyZtrH0V5S0jTbZ7wW7W6pIPiLc15o4HbUPmhuYPe8it449ZbJ8mbkpKmj0PA4yjSqmp1gFn6rQHW1gQM8wJQsFpehR1h1msHCHCGgnkdaQvP9RvveSQtbvJ7l1SzTkqcv+GahFeEb1/SLDbz+YegKr26ewrHlzWAEmSZdc77NCyRDeKbI3LkWOMfptvZsKnS2jNqbZ36pJ83oP77Fnsj/AMaYP+0rLA/yrtY7ghY8fwN2aOp07rHIu/O4f7QFDr9Kq783TzLnf7iVT3+oUsMFO7zLtjN3F/8AxVKK9IbyEyjjqvtvcWt2BoaHO5QLDiouNx9SoZc6BkBJgBQ8RiC8kuddDaWjaVerI3DObObkakxg9p5PJROsbxT6bgSAAmlIlyNJ0d6KnFEmk0kN9ok6o4QTn3L0TQfRl1Mg1dVwAhrT2oNrjYEToTo0UsKwEgOd2jOd8h4K9FRuxwPKPmumOP2zmlN+jhJzAQ3CT/ZOc9pzcPL5pvXDYtTI5uVviuaw8TPJDqVQdh8CfRJrTkR3yEDHupnaPMfJckayR7Y8CfMJUAWXWbyuDxGaGX2z8k9rLZjzUFDiUzBP9uA323bjsBSuFrlVhxzWa83h060AASLg3mZCTGVXSTSDH1dUgdkRrCxBPxCpqmFqM/7jN4zhGx3ac54OsNh2983UWnVdT9kgHifKFhKXJtFUhheDke45hRiImQZPkj1S2oO00hwyIy74QDTLRBMgXmPiol44NEyO+SMlDrUXN2WKnON7XR6NSbExq7N+0R4Ed6Iy24G3RQVWqI+itFj6IDHHVnKd+rvHL4LNOxJGxRLG14HF7EauyEB9NW7sIKlMGYM+SBWwjiJjKx322ocHVivmir1EmojEJIWWxdDdSyjVHnOVOqAapUKtkByz+sl04UnFyMZf6SBsJO1SKOCLjAnjuHEnYETC4WG6z+y3ZvP4R6p2IxttUDVbuG3i47Soc3fBpqhH1G0rM7Ttr934B6qEX8EYODk7qglvXkrVADyHBcHqR1YStYp3QxG3CsdA4E1sRSZ7zhPLb5KFqrcfZfozWruqkAhjbc3WHlrJ4ltIjI6R6SGNaABaMpC46vDwCc88PCPVNc87o/L6FeicDOdUb4cP0TOubtn67krjxPkhu7zwJHomIe2sL3HiD5wmtqHKQmgu97zAXXO0d5JPxCBhNWdp8B81yFqne3671yBkTF9P8Gz2S53NzR8TPkquv9pNLZE7I7XjZeTUWBTmNyXPudaxHtejtMirRp1CdU1J1QXATBIgfRzUDSmJNMu9oA3OwAmJkn5JnRTCtfg6Di1pc0O1S4SWnWMwdiZpXDkOLtaZysYtzsr8o53w6MnVx7iSXA8/1TKGLJyHxPonVcGXEkmTuEQhO1mj7o/EXR8IWEkbJhqjjEkDuChuc5t4PNK7GnaWDk43UDE4oE7DxMn4qeR8B3Y4jdO8WPlbySf4htDoPG3HPI3VWal8gFz2ztTS5J2oun6VeASWyCN/ZEbuHBV+JbTc6WgCwtNgdsKC2o5nsko40i0+21pnbEHxCqUbVDU6D4eo5gIBz70Orjd7QfJAL6ZPZc5m6RI8rodUlv3mu4/3Wek14Ze6flAamZhDITxVkwACeCNqtZ7efuj1OQWXakXuhhoFwIA2dw5nYg1qjGZDXdbO7ByH3u+3BEr4zWgey2ch9Z81CqUy4rphHTHTZkk5TDCqXXcZJTOpCPSwsAXT+o4rilPng6KIoohEhG6ob0moN6lzsqgcJQETs7/NJrt3pWKhAF630H0caWFaTnUJcc5jIeQ815lonCGtVa1oLuDQSedl7RQZqMawAgNAGzYI3rv6WPFs5M8uaCahP1813V748T8knVj6t8E0Um7WjnM/FdhzCubBvbvK4vtB+P6pr2gjZ5Jobst4BACOrhpAJF8vqSnHFbAkDeUck4k8uQTATrDuPl81yQ1f5vguSA8Jp1WgKwwsOi8KjIsn0C9tx9dy4nBM792ey9FNIhmHa0kQC6DI3yp2IxzXkhjvZzOQ5SRc8pWE6Gace9wZUa0UwCQ40iYfaLjOdxW6GlWR7bfylo8CtotpUc8lbsp8eZ7XWGR7oE+YCo8fRLjJaTkQX3PHatZ+30ybim4748LRJUfSuHFQdkWztTid3NDViXBjzQG2m3uj0ULEVQDDQ0dwPxVtpDRhbmDJ4fBU9XDkCwIJnITZZal2Q3Ok5ny9E4c/JBqSN4QTV5+KpLkh8kqoc8lDfzClBjoktAG9xsgucwH3jws35nyTkxRVAmUS4w0EngiHChvtu/pbc95yHmuOLJEeyNwsO/ehOSVj4EqYkxDAGDhmebsyoZBUkpqpNEsjwl8E9zE0tToLY1jBN3EJHsM+1benhNLUtUNTYgJBhSXsfEFm68EH9UCFY0NJOGYlGqK3IJa4RNpRGUnESBIHBTxiqJjWYfrepVeox1OKTw07dljmEu3H4PuM032XYETUqmLANHMw74L0Wm4bp5FZLoJhxSwrWwC5xLjBbJkCCRM5LVUTI93n+kreKSRjJ2xz3t90/m/RDGr7viP1TnsHvDw/VNbQE3qHwPzTEc5w91s/hHqE3rDuH13JXMaP+pPd+qC4jabc49U0Ie4lDeXfyd8pKOo3JrO8AlPOJZ7tOeU+qAA9Ydr2fXekUptZu4dzW/JciwPn6m5SReISU8C76/RTcNgCTmuejrv0bXoRVPUkazBDjZxjYLgwtSMISO0GGdzxf80Kk6LFtFsMBLjviPFxELU061YjtsoicpcT6R5p0QweE0Q037U85HKQ4go1TRrnACmI95z7Acm5kojtJspgCq5jHHZrBoPIEouExjHEik4OgAkh0gE7875oEyFj+jTXtHWA1CJ9ns24CVk8b0OY9pdQqOIH3TmDtuD6Lf8A7fSv/EDiLENMkHdqiSh1i0GQ18nZBDTzm3imB43pDRzqboe1525WPeJlV9R5AlrWt5C/ibr2x+kXNdDjRA3a0FZ/Tui8NXOs7qw7aWk356uZU0I8qqPdtMnio5C02M6NuE9WddsmbQ7wOYVRicCWmHAsJymw8SihU0QWJSUrqcbQeRn0TSECvkY5IU4BJCkdjSEMhGITCFa8E3yNDUjmp7UpCQweqigpIToTskcHp7gCMkJOBTEzd9DNLBoAdSZrAAa8Q62QJ5La0sW19pk7j4ry7o/X2Gm03J9tzDfkbeC3OAxBMODQCLQ6sY7rGbLVCL5zOHcm9W3dHcPmm0qznbhuIvPgntLiTJAvbiN/Db4J2B3VsOw/kHzSao3W5IFfR8u1hVcDAFoy1pPC4kIX+FuNV7td0OBAEGQLWiYECb5pWVRKFJnEcoHonM1Nhdxy9UH/AAh5yq1LzmWg+HDJLTwZbJLtYxe/GbCTvPiiwoK6mzaXeAPolSFrhbWA5k/NKmKjyas0bkfAtG7cuXLE3RudDUxAsPBabDUwcwDzEpVyCWNxWGYS2WtPcOKIymGmwA5CFy5NCkCwdMCo4gAEzJA4rO9K8U8ZPcO2Np3FcuR7GXeCpA02kgExnF8lGzZf6uuXIGV/SJgFIuAAcIgixz3rN4Ma+sH9oX9q/wAUq5JjXgpNM0GteA1obJMwAJyzhUbrN7/RcuSMiRotgJMifoqCM1y5MQbGMAIgRYJuIaNRlswZ8Vy5NEvyAalK5cpKOShIuQAqVcuQBN0dmebfivRdHi1M7TYneJFjwXLlpElF/h/ZajB11y5WMR/qU15y5eq5ckAPWSHNIuVCYqRcuSA//9k="/>
          <p:cNvSpPr>
            <a:spLocks noChangeAspect="1" noChangeArrowheads="1"/>
          </p:cNvSpPr>
          <p:nvPr/>
        </p:nvSpPr>
        <p:spPr bwMode="auto">
          <a:xfrm>
            <a:off x="1488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s-CO">
              <a:solidFill>
                <a:prstClr val="black"/>
              </a:solidFill>
              <a:latin typeface="Calibri"/>
            </a:endParaRPr>
          </a:p>
        </p:txBody>
      </p:sp>
      <p:sp>
        <p:nvSpPr>
          <p:cNvPr id="10" name="AutoShape 18" descr="data:image/jpeg;base64,/9j/4AAQSkZJRgABAQAAAQABAAD/2wCEAAkGBhQSERUUExQUFRUUGBcaGBcVFhUWGhcaFBgWFxcWFxgXHCYeFxkjGhcUHy8gIycpLCwsGB4xNTAqNSYrLCkBCQoKDgwOGQ8PGiwkHB0pLSwsKSwpLCkpLCwpLCwsKSwsLCktLCwpLCksLCksLCksLCwpKSw1LCkpKSksLCksLv/AABEIAK4BIQMBIgACEQEDEQH/xAAcAAABBQEBAQAAAAAAAAAAAAAAAgMEBQYHAQj/xABBEAABAwIDBAYHBgQGAwEAAAABAAIRAyEEEjEFQVFhBhMicYGRBzJSobHR8BRCYpLB4RUjgtIzQ3KiwvEkY3NT/8QAGQEBAQEBAQEAAAAAAAAAAAAAAAECAwQF/8QALBEBAQACAQMDAgUEAwAAAAAAAAECEQMSITEEQVETkSJhcaHRMkKBwQUUM//aAAwDAQACEQMRAD8A7ihCEAhCEAhCEAhCEAhCEAhCEAhCEAhCEAhYvpB07xGFc/NgT1bSQ15rR1kExlApm5AmEnBdPHVsP1zqbKY1FLriKrxuc0GnJbrprB4Kbjf08tb/ANxtkLC0+ngcYFGsbTIqOi+6ctjbRM4jp89rc4wlYt/+zw4TvLertuVSY29nQELm7vSy1jMxoWF4OI7W4aOZpz0Vzsnp2MRSdUYyk0AkAPxIa52UAkgZNL+5YyzmPl3w9Ly576Z4/Ofy16FS7I6Qdd67BT0jthxM7iIBBUzaGJLWjKbnfyC3O7z5y4Wy+ychUbsTXbqbcw1A2lW5Hw+S101z64vEKl/i9X2W+TvmvRtx+9g8z8k6avXFyhVA2/xZ/u/ZKHSBu9rvd806adUWqFWjb1Pg4eH7pY25S4keBU1V6onoSKNYPaHNMg6FLUUIQhAIQhAIQhAIQhAIQhAIQhAIQhAIQhAIQhALjHTj0j4ylj6tKhUYynTLWgFgcTYEkku5rsOJfaOPwXMek/olOJxVTEMxGTrSHFpZMGADcOFrT4rGcys/C9XpM+DHO/Xm5r91zsqg3E0qNasxj6rmgl5aJ7bKbiJiwvu3KX/BM9Q1H1KRJH/4Uc0NHZbmMmIlWWxNgmjQbTc4EtZlBHJgYD3w0HvUcYLFgZT1JFrg1AYHe6NFMpl20mGeO8rLr4/RCxtGkym6o6m0im2o4wA3MKZfw0JDQFhNkekM1azaT8Ph2Me6CWms4gHlmEnTgul7Y2DUqYGvSbBrPoua3cMzgSbncXEi64tS6CbRpPDhh3giYILDxGkpyXP+16/RY+mzxy+ve++3d1wUWV6bSW+tIIzOgyAdCTuMR3qQOhmFpUexTyRuaSBLiJtulStgbPIYzM0tiTB1EuOUGPwhvmrDa7opxxI+a6yS62+ZOTPDfRbIz+E2eyn6oPiSfiplSuXG/cmwhddRwuVy8vdvYmKDDwJPk0n9I8VzdvSquMjuspuBLMzcjJ7bg0wRUkRJOm7Rbzb9Nz8PlZGYExmmLg8ORKwGH6I4khrHOpBrMu+q71CCLF0CSBPKYXl55y7x+n8931f+Py9JMM/+xO+u3n824dh6uTrGVW5ZccrgSYBNpaRBslms7c4+ZVbQr4nqzSLaYa7PLg+rI6wknKM0b4CnZV6Zt8qlmu/2ikHGP4+4fJIIKQ4KocdjnAEmLAnQblBxu33UmdY+m3qy2WuBb2p9UZJzAnS4jjCXjKRdTe0aua4CeJBH6rObd2NXr4YUQKbcsXzOJMcez9eCltawktm/DoPo96TMxuFL2BzQyo5kOABsGu3Ez6y1Cw3on2OcJhnUXEFxdnJExLiRaeADQtyuXf3drrf4fAQhCIEIQgEIQgEIQgEIQgEIQgEIQgEIXhKD1U3SfpTSwVLPUlz3SKdNvrVCOHBo3uNgPAFzpD0hp4SlneRJnI0mMxAk+A1Jv4kgH5/6S9JHYmvVqOdmcRF9GtBEMA0DZvlvc3JN1GbdLvGemHHuquFNuHAkxDajrf6i4THGAn8H6UdokwW4TvcKoHd2XFYSnVvG83J1JKdrkiXC8STGggTKxc2ul0XB+ljHHrD9mw1RlES97aj2NEajNUNzy5KZgfTPVeATgHOBv/KrsefygFw7iuNV9p1RS6jO7q+y4sm2ZwzucRyzDyCrZE8VvbMlfQ1L044QEtq0cVScNQ6mDHfcEeSucD6VNnVNK+X/AF06jf8AiQvm7Z9So54Y0kzfWI43XQ9g42gxhp1cOyq4XLnETJiwkWjvWp3ZyunbMF0kw1aOrr0XE7g9s+UyvNsuMNjmVw3bWFp1KjBh6YZnIa1uYkuc4gbyYuRpuErWdN+lA2fhqbQBWrZAB1kns0w1pe7fcxbiTwWpPct3Goq4gg3qUW+Z/wCQXjcYJvUzcm03fEArhmI9K+Pd6rmUxwp02D3uBK82N6SsYMRTdUrPfTztD2PykFpIB0FjE3V6jorulTFBwsHflI0nimDV5O8h81Ic0XHAptzbrTmZzngfMILj7P8Au/ZQ9mbfpYhz2UyZp+tLS3eRadbhWEqSy+Gs8MsLrKapqT7I/Mf7V5fgPM/JOyvC5Vk1lPAe9JLDy96eJTbqwmJE943xHxHmgsujlYtrAGAHAjx1HwK1i41gek1Onjqo66Wv6o07ucBUHZLR7N9dy7FQqhzQ4aOAPndcrZfD1ZcWXHqZe8l+/wDBaEIUZCEIQCEIQCEIQCEIQCEIQCEIQC5x6cNovbg6VCnM4irBje2m0vIPInJPIFbzae1aWHpuq1ntpsbq5xjuA4k6AC5Xz9036fuxldzw0mmzs0g02YJuXWjO+LxwAvEolukXb+2aj2U21KkmnTZTDhrAADWtb3do8TroFnc4FhIGt9SeJUbEY8vjcQZvpy5zqkGod8LNjOM+U/D14MqRWc5zMg+9lYP63AH3FVdDFRfLHik4rHzETae4njCx092+rsTja0ueRo4uPhJA9wCRTwkDmfqE2KhIiPvA6eEW8FrujOwXFxq12kME5Q4anSddOS6MW6ir2bs+oHtdTBzW8jMg+QWpqbPaM0zJgkxx4KZhgM3YygnfwHtHw/RRtr44H+TTBc95DWc3FwBJ+HiFudnPe110E2a19V1d0CnhwWtJ0LyJe4ng1p/3cljek+0nbQdXrNBIcclMEgdhjmxrYEjM48yVqen+PGz9mMwlM/zKrSHEezrVd/U4x3E8FzrDV/8Ax2MBtcnnJsPcmXaabnyrOqSGU7P5D9YVlZeYjCjKXcAfgst7fQmzsT1lGm/26bHfma0/qk7Rx7aNPO+YEDsiTJ0UDodVzYDCn/00x+VuX/ipm2MD11J1MEAmIJ0EOB/Rdfbs58cx65MvG+/6MFgdpdRjK1ZjC9lXPDZDSMzg4TqLEFat22ahotqtptEsLnZnF2WHhsANEvtm0vpYrPVtiCniadBzpD8vaAj1iRYGd4Wxw+xqbWMZ2nBmaJPtazESuHHMt2Ps+ty4PwZa3e3z3kVbtpVXB8OAIp1CGhrSQWZLguJB1eIIi0plm2H9m7nkPkhrfuzTJbbcGmb3h+9WOOOHw4zmkCYcRlYCdGMNzvILRzAVc7pe0+owQYynNrIMHKBYTlvO92kX7ar5/wBXD2xNNwVXO4EPdcQ4zEMLh6xPAyBFyJmycZsarIIyU8sQBLvVDBJH9DSOCQ7aeKqR1bbFrSCKZAkskdp4IykzwItJJIBttm06oYetMuzHUtNoGmXQTNk6Uvqc/wAmLxXRMDHsa6oYrGrUGVoBaWEvDbkzuuu27Aq5qDeUjyJj3QsVUwjC9r3NBcycrt7c1jHCVruix/kn/Wfg1Y6JjvXu1y+oy5unq9pr9/40uEIQo5BCEIBCT1gXnWhAtCR1oR1oQLQkdaEdcEC14SqbHdIQ0E0xmDfWdBdzs1tz3+Uqndt8Pl1TMQ3d2e/1Z+ZRqY5XxGkrbZpt0Jcfwiffp71BrbecfVGX3n5fFQW46nVHYItqLW7+Gq8rtyNLiCY9lrnHyaJKskc71b1ruwXT/oHXx9TrWYlxMCKVUnIIH3C31Z1u3fquXbW6H43Cz1lGoG+00Z2W35mSB4rtox2OcXOZQaaf3Q8dW48wHPlWGw2Yl0uryzgwNpgeYJd5rMylutV6M/T5cePVllj+m+/2fNn2iP1HAr37XK+ltp9D8LiP8bD0nn2soa787Yd71ldo+hDBvvSfWonhIqN8nX/3Lenm6o4oKkqVhsC57oAP5Sde7mtztH0E4lsmjWo1OAdmpH/kPeqOt6Ptq0J/kVCB7BbVHk0n4KaXss+jnRAhwfUN2mYby0km4B4K72zijOXisZgekGIw2ZtRr6Th7bHjNH3SDdpPEW7kpvTAucXVaZJ3FrhbgIhJO7NxrQ1sS2m2B48/2U/oBsw1q78U8dilDWf63Ak+TMx73tWc2JUfi6nVU6ZdUdyNhvLjoxo3uP8A31vA7LGFo06DSDkkucJ7b3A5ncpJ8gAtxnWnIvSLtBtXGVesdZpyNF7BmvdLi4+Kz9FwIERA5/PVT+nlIfxDEAmO3I/qAd+qrqUxmhxB4RHndZy8uk8JDHQ4EAQJnTfoo2OxAO6OKRizGV0ASDvBO7WNFAfVkqeFd66A152bhrzDSO6KjrHwhaDrFmug+zxRwFECZe0VHT7VQAnuEZVoQV0nhxvlCxexmVazKzi4OpxEEAdklwm19VYOdzTZKE7RrLLLKSW+PBrF4VlSM7c+UyJteI8fG2h3BMU6Tx6rKVMngJPjAHE/RUuV4SqyaFI/ee46cGi3cldcJyyM2sSJjjCcAVVh9gNZiX4guc57gQAdGhxkgKNST3WS1HRQHqXc3mPANHxBWKx2Ezuac0NbujeDMgzbhp3QtzsN2WgwcQXfmJd+qxk1itkJjr0desbbPoTHXr1UVX2xeOxvNUH2tH2xZVe/bV4caqI43mvRjAggekfpRiMJhesoOYztQ5zhmcAQS3I09kkwQZ0tzXNejvpgxbajhiaoq0ntIIcAC0xYtLGjuINoO6Ff+mHGzgmN41R7mP8AmuSbIbNZoiZzSDGmUzr5qo1DelGJFc121nMqPMksdE6QABZzd0XEBbDY/pWDuzjKDKoOtSmAypwkj1XGP9K5lWwpDS5tu0RlvFg297b+9Iw+KizgRzH6tOvgQqTc7x9A7JxuDxLgcLiKZdqKGIBDmkC3VtLg0GdSA4XkRvk4rE4mh/iNeXlubjTmYyhwaGNPM2jcFwejWBE+sOIsfFpv5Sth0a6Z4qlDaWKkWilW7Te4F8gDucFNfDtjz2f+k26hgekoc4tewzJjqw5xPLIJdm4xIHFXlItdIa5pI1AIJE7iBp4rCUNrmt/KrYStQe4tGfD5iww4f5ZIaQRYSXAcF0PZuAp02AU25RvBEOneXzcu71cer3Tm+jlOrj3L8ECilDDKXlSHe/hvW3kM9SF6WgL15jUho8z8golXaIb6ovx1KqJT2ZhcCPx6eR/ZVVfZWDBl2HoPdxNGlv8A6VA21t/qmF7iYBAsM2thaRN4Gu9ZCr0mrvbnzsYCJAaC/wC7mALiAN7Rv18Dz5OXDi/rr2+l9Fzeqt+lPDburtaC2mxlNp3Ma1o8mhQK758x8VQY/amIeykaLDFSmHF7QwkEgENh5hogzMFSdj0q4Y7r3ZiXAtHZJa0R6zmtAJJvy4rpt5MsbLql4zYWHqv6x9Gm59hmcxpNtLkXTww4AiBA3bvLRSYSSERSbQ6IYSt/iUGSd7ZYfNkKuoei/Atdm6uo7k6o7L7okeK82htqo3aTKXWZaQLCRZouzMcztY7ytPh8W2o3MxwcJIlpkSNbrMyltnw78nDnx445XxlN/ctlRo7ALZA9UbgIAtuGidlZjZ+AqDaeIquaRTNJjWOOhl0kA8ezp3LR5ltwLzLyUgvXhegUXIzJljXXuTJm+UBo4CALd8lOBvE+SCv6QdJKWDpdZVJiYa1t3PPAfM2CwuG9KlWrWYBSpspOcAZLnOhxiS6QB5Kq6ebXdXxr2Ui5zaXYaBe7fXIj8UyeQ4Kh2NgS/EMEOzh7ZBGgBBJO/h5rGVdJj2dzqzcl0NF7cBe5+S1WDx7XU2Fjg5pa0tINiIEEcoWLxLKlRmRksD+yXaFrTZzhN5yzHMjdKusK9rGNYwBrWANaBuDRAHkAplVxjQ/aua9GMVM3FJX2pYb0uvtaFUfaOaEGcOL3JP2hVbsaBu9/6Lz7STMXAE7hZRFn9p5pRxMKkZjwdDPcvftfvVFF6U8Rmw1O/wDmG39KwvRigHVjOrWPcOBNhB5QStb6QiThmncKnxafksLhZaQWnW3DVWeCtbhsQKchzASGOBbUktGYS18GIdcEG4vpOtbTwRq1Ayozq6lVwIblLQ01D2WtbubwHgmNp7XNYAVgesbADvw8Hbzu1K9dtV7m0w9ziKYIY8HtAF2bLm1cAZIm7ZMQtMjbmzqmEzUagIcSNdwvpyNr7xCd6LvAFTMMzLHlImYO4wkdLdtvxT2PqVDUIYG5jbQkxoN7jr8kz0biasi+SxFi08ZFwpVdS9GXpIoUXvpVi/qz6hOd7qZAu3KJ7JBJlvC+5dj2biGPbnY4ODzmkcCBA5Wiy+V9hYmo6p23AiD2i1rtNAXNh3mV0no9VxTcOHU6WHqMvYwx+sWecpn+sqxmzTsmIxEENbGZ0nuAiXHukCOJHNRMVixTEDXeTqeZXI63SXaBdFPDuY7SftRIidAM5tKgt6SbQDndazrgwdpjK72ugieyWgSeSssSy10+vjid6jmoSs70N2n12FY/M50ufBcSXAZjAcTckC3gr5sldHLWkbamBFamWExMX1gtcHC3gqDDdA6QjrH1a0AABz4EAAAQ2NwA13LXikBqkGqBos5YY5d7Hfi9Ry8Us48rN+dXRmjh8oDWtAAAAAGgFgAvalEwUxW21SaYNWm08C9gPkSlmtO9Vy7nSAqTpZjXUsK91Nxa4FoBETdwBieUqex/ZHcPgvHOUveab48phnMrN6vhymlha2Jr5DJquuTUJBsJkzfT9F0fYGzjh6DabiCQXEkTHaJO9VzNj9RiamLr1WMD3FrQZ1qEBo4lxAiAN6tdm7UZWJytq5QGkOe3qw7NmHZB7VspmQFx4+PpttfQ9d6z60mGP9Op90sm8yd1t1p0Hj7glZSf3svHYgDSB3KPUxi7vmI21dssoFrXZnOf6rWwBqBcnS54KwdWDeHxVNjX05FWoGDLYPfADbzYusD71n9pdPqFOQwuqn8PZb+Zwk+DSpbPZZjWxq476Ky3THpaaFMsYf5rgY/APaPPh57lj9o9Oq9SQ1wpDhTsfF5l3lCz1d5yOJJJMSTcm41Kzcm5i3fo92GHUXViRndniblrWZRm5EucTf2QqjE4YM2pRaBr1ZOa5gSZnjACsei1PNhWOFTq2MkVSXAR6zi4D2QItvcQoNGu7EY12LIhpJyDeGhuRltPVhL4WeXSmY2U83FLN0cb3qXTxnMrk6L4YpODFKjbiuadGJPH3oq7+0L1VP2pCbRmXh0+K9qMO8iyddTub70nqgiG6TYEFxPOAJ8BZe9ae9OhqMm/4KDPdNZdhCY0c0/Efque03wuodIKGfDVW/hJH9Pa/RcuaYK3EqQ14NvrwT+GqZXXGdp1BMHvHNRn0STz3zrPPmgVI13ef/SqH8c5pjLOW+uqm7CxLWCoXTDhlB3SbwZIG73KtrvkNPf8VadGNqVqDyaBJJAkNdldbggkbBpxV9Uts647Q3cj8V1To9RBwodL2w0kvGgGYXIk2vGn3lzOttnrMSHw2i85sxe0AOLtcwECTxEXXQuiGKouojM9xyyDlu25ketLY0RmrcPpuDs+IabGMjKbjPMODuW5Uw2XUNS3Wdq8wacxF5hohaarttgaWsdhhN/5jWxYyLCoQTpysFmcVtElz3teTUe4tpNY1pGdxtEMNm3fA3NhYz4+qzvf8OvFy9Ev4Zf1h70dAto16Z/y8VXbHD1becrZCqGhYj0f0xTp4m5LBiakOdaQ1rBmMxBVH6ROmPWf+LQeC3/Ne0ggz/lgjd7XlxXeXUeezdWHSf0sBrjTwjRVcLGo6erB/CBd/fYd6wG1Nt47EyalV7h7LXZG/lbAUa1McTuHzUetiy7UnuGizbt0kkQqlItPaaR3hdS9FHSM1GnDPd2mDMyZu3eB3T5LmoqbjpwKvegNNw2hSLdAHE9xa4R5wsl7x2+m1oEGTB7hGo91vBZnau1qpc/JULG03SGU2QXCkzEEhz75w59IWA0gb1aHFkkxy0+uaqMVtXDYWcz2McS5xa3tPLnGXGBJBJ4wum3ORLwDXCg1gDuy97gapMxmdUpk5pd6xZO+zgpVA5ARM6X5NaGifATPElYfaHpGJkYel/XVPwY0/ElZjaG1q+I/xajnD2fVb+QQFnqb6a6JtbpvhqOtTO72aQz+Bd6o81lNoekWtUtQpimPadD3e/sjyWfpYZS6WDlZ6mpijV6lWsc1Wo6o7i5xMd06eCGbPlW1DBclNZhAstM8dizovX7EqkERM/QWspUQIsFNZTG8X8EGL2b0VquP8whrd4BkmO74rYYbAhoAA0UpjAn2hNmjdOmpDbL0AJbHBRSmOncnWtSAUtrZQScnchJyIRVOdShrRw1TkcTx8kVmyRGn1w0UZJyrwAfX7ILADxTQYSgHgXsO46LE43oS4BxY5roJyjR0cJ0J+uS2xppjqr/W7em9GmF2k6k+nnILazAA8Gf5kQJn2hvm9t6qajARe/Pz/Zbva+zKdYaQ4ffHwPEfBY/GbJfTcQfCPvd3utqtSpYr6rIDfFNNdBT1SkQ0Tv0uD8NO5Mhq0i6w+1uyA51+D252xyuS3wATzK9KZaDTdxo1C3/a+D71RhGZBf09v4inpXrRzLT8ZXtTpfXJa41XEsDg0mDlD/WiBqVnyV4VU0kVMWXCHOe4STBcYkmSY01UjCANBcRYbvgFAYJKnYo5Wtb4/oEV5QoPrVAxt3vP0SToAN/ALa7N6JU24Y1GsFao6erLwIfFi8NdZlOdCbmCbaKt6DUAHZj61QuaOTWAF58XOYPArqXUt6kO6xpbUaIAAluS0DdFt/8A3rGbYyunLdu9FS2j1kU21ACXNpkRbWwtpeR3Kq6N7X+zvLwwOdEDMSAJ10udNy3GI2cD19bNIbReCD+EOJI8FznZ9KZ8FmtRfY7pViawIdUyNOrafYb4xd3iSq9mF5FSKOG0+vFTqWHm8Hn4rLWkKnglIZghwVjSw3w+tFIZhVFQqeG7IECBy7/mVKpYRTaeF0O8aFSGYVBDp4RS6WGUhuHCcbSCgYbQAT7ad4T7aYSw0Ipr7OdYkcl6GcR3J/rSgBAgUwlNATkIy6aeJPnvQI6v6iUttIgXHklNPFL+CD2BzQlz9SfkvUFRluZPHxuk1HTHHh9bk5nv5ppoi7rxoO+Ce6yiPCQOa9DwBz+tErMDM7/oJB7tUUh1xbT9U0+nI1tfx+Sdj6+aQ5t5QQnssRpz8Z+vFQsRhpBDhIKuckpp1NBgNu7NFO40J8jwneqzC4YvcBBI3xu710fH4JtRoa5shpkHfPh9XUQbOAEQAPJXqTTIuwVRlgJHIZh5HRMVGEetTHgHN+FlsKmEsmHYF0Tw+h4K9Rpj3gbgR4/skRyWwp4US7O1siJzNBN9ITdTZQiQA2d0Ru/6TqTTOYKgSe5ObUs+Pwt+CsaOGyPJOh90b1H2/hYLXjQiPEae6PJXY0XQ/aeSkymGFxqPcyWgEyYcG6SJ/RXfW1A/q9LG28QY0G7TxWC6PbffhamZtxvExykHcblaOj06o0c76NB5rVBBdVqFzY1jKDcSBay3O7F2n9J6owWDfSJnEYsy4TJp0gRblmygc+1wWa2RgeyJ1N/NM0KVXGVXVqpLiTJJIlx0AA4DSAIFgtXg9lwBa/dCmVm+yyfKJRwWnxurClgsqm0sGpAwsW3jd+xWWkP7DBUhuEOWYtxspbaP0U71cdygh06I3fBO2jRSxTt9H9EV8O22Wd2qCMxoSy1emggMIPJRp4AnWsHFJCWAoE5EqEsgWuCTuG5elqBDGx4930EoM4FK6tKp04QI6sr0glO5UAIpXkhL6wIQ0pCLleQJg2Vl/CXk/c8z/akHYTwfuHxd8lWVa5l+A48EAiZ+atH7JqERLIuYl39qjM2FUjVn5nf2oI4+pXhOo3EQfGCR8PNT2bGqcWebv7V6NhvO9nm75IK04WdHAeC9rUjEanfG5WbdjVOLN+8/JKbsZ/4PM/2qCm+ziNZ3fskdQJ0kWtPDgbxxVz/A38Wa8T/akUtgv0lkd5+SChqYSHwRcRJFgbfH9l4/BHXWIWhOwHgT2LDieMeygbDfGrb8z8kGcOGmxAjzSnYbNFjvtczHyjcrytsB4H+WSd+Zw5+ynqew3w//AA5Dbdp3ZJMAgxu4po2yB2OHGQNZ/RMv2EHtLDoRoeM27outlT2C/KAckyby7Q/0pR6Pu/D5n5KjmD+gdf7sRzN/3U/ZPQxo7VXt8rtHzXRP4E8CxbOhk25x2V63YbwPueZ+Su0UFDZzWgZWBvdKm4bB5idJABude5Wbdiv4s8z8ksbIfYy2RzPyUXStbusRPIp51Lfz1A32/RWjdkPgklm7edSY9lKbsh0RLYtvPyQVlOl9d07uEJ2m3iLHW1+6VOGyXD2fM+O7gvW7LfxHgT7raoKwtjQ/W5LCnfwdxAPZvxJ5cBbcmxs50kdmB+I/Ja1bNpueEcN5lIDFYjZb4+55n5Lz+FPnVvmR+iy0rYQ0Ke7ZTvwg8QT7+ylN2U/i3zPyUEEtS6LBPaMADVTRsx34fM/oEr+FO/D5n5IIBiSAc0RcDju+uISsqnfwp/Fvmfkvf4Y/i3zPyQQmt4fXfxXpapn8Nfxb5n5JTdmu/D5n5IqMvFYfYHcvM/JCI//Z"/>
          <p:cNvSpPr>
            <a:spLocks noChangeAspect="1" noChangeArrowheads="1"/>
          </p:cNvSpPr>
          <p:nvPr/>
        </p:nvSpPr>
        <p:spPr bwMode="auto">
          <a:xfrm>
            <a:off x="1602581" y="2345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s-CO">
              <a:solidFill>
                <a:prstClr val="black"/>
              </a:solidFill>
              <a:latin typeface="Calibri"/>
            </a:endParaRPr>
          </a:p>
        </p:txBody>
      </p:sp>
      <p:sp>
        <p:nvSpPr>
          <p:cNvPr id="24" name="Rectángulo redondeado 1">
            <a:extLst>
              <a:ext uri="{FF2B5EF4-FFF2-40B4-BE49-F238E27FC236}">
                <a16:creationId xmlns:a16="http://schemas.microsoft.com/office/drawing/2014/main" id="{265D0C93-CA9F-47F6-B508-E05D1F48DFAD}"/>
              </a:ext>
            </a:extLst>
          </p:cNvPr>
          <p:cNvSpPr/>
          <p:nvPr/>
        </p:nvSpPr>
        <p:spPr>
          <a:xfrm>
            <a:off x="2001741" y="216529"/>
            <a:ext cx="4749633" cy="711056"/>
          </a:xfrm>
          <a:prstGeom prst="roundRect">
            <a:avLst/>
          </a:prstGeom>
          <a:solidFill>
            <a:schemeClr val="bg1"/>
          </a:solidFill>
          <a:ln w="28575" cap="flat" cmpd="sng" algn="ctr">
            <a:solidFill>
              <a:srgbClr val="AD2315"/>
            </a:solidFill>
            <a:prstDash val="solid"/>
            <a:miter lim="800000"/>
          </a:ln>
          <a:effectLst/>
        </p:spPr>
        <p:txBody>
          <a:bodyPr rtlCol="0" anchor="ctr"/>
          <a:lstStyle/>
          <a:p>
            <a:pPr algn="ctr" defTabSz="514350">
              <a:defRPr/>
            </a:pPr>
            <a:r>
              <a:rPr lang="es-CO" sz="2400" b="1" kern="0" dirty="0">
                <a:solidFill>
                  <a:prstClr val="black"/>
                </a:solidFill>
                <a:latin typeface="Calibri" panose="020F0502020204030204"/>
              </a:rPr>
              <a:t>Seguimiento, monitoreo y evaluación PPSS</a:t>
            </a:r>
          </a:p>
        </p:txBody>
      </p:sp>
      <p:graphicFrame>
        <p:nvGraphicFramePr>
          <p:cNvPr id="3" name="Diagrama 2">
            <a:extLst>
              <a:ext uri="{FF2B5EF4-FFF2-40B4-BE49-F238E27FC236}">
                <a16:creationId xmlns:a16="http://schemas.microsoft.com/office/drawing/2014/main" id="{6E9A3457-F6CD-42A8-BA5B-9D83A4566003}"/>
              </a:ext>
            </a:extLst>
          </p:cNvPr>
          <p:cNvGraphicFramePr/>
          <p:nvPr>
            <p:extLst>
              <p:ext uri="{D42A27DB-BD31-4B8C-83A1-F6EECF244321}">
                <p14:modId xmlns:p14="http://schemas.microsoft.com/office/powerpoint/2010/main" val="4115406452"/>
              </p:ext>
            </p:extLst>
          </p:nvPr>
        </p:nvGraphicFramePr>
        <p:xfrm>
          <a:off x="1087361" y="1075590"/>
          <a:ext cx="4986300" cy="3488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1037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507520" y="747420"/>
            <a:ext cx="6802399" cy="751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CO"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ángulo 3"/>
          <p:cNvSpPr/>
          <p:nvPr/>
        </p:nvSpPr>
        <p:spPr>
          <a:xfrm>
            <a:off x="1930706" y="143219"/>
            <a:ext cx="5266063" cy="760164"/>
          </a:xfrm>
          <a:prstGeom prst="rect">
            <a:avLst/>
          </a:prstGeom>
          <a:solidFill>
            <a:schemeClr val="bg1"/>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Font typeface="Wingdings" panose="05000000000000000000" pitchFamily="2" charset="2"/>
              <a:buNone/>
              <a:defRPr/>
            </a:pPr>
            <a:r>
              <a:rPr lang="es-ES" sz="3200" dirty="0">
                <a:solidFill>
                  <a:schemeClr val="accent5">
                    <a:lumMod val="75000"/>
                  </a:schemeClr>
                </a:solidFill>
                <a:latin typeface="Arial" panose="020B0604020202020204" pitchFamily="34" charset="0"/>
                <a:ea typeface="Batang" panose="02030600000101010101" pitchFamily="18" charset="-127"/>
                <a:cs typeface="Arial" panose="020B0604020202020204" pitchFamily="34" charset="0"/>
              </a:rPr>
              <a:t>DECRETO 507 DE 2013</a:t>
            </a:r>
          </a:p>
        </p:txBody>
      </p:sp>
      <p:sp>
        <p:nvSpPr>
          <p:cNvPr id="4" name="Rectángulo 4"/>
          <p:cNvSpPr/>
          <p:nvPr/>
        </p:nvSpPr>
        <p:spPr>
          <a:xfrm>
            <a:off x="633045" y="1141046"/>
            <a:ext cx="7387549" cy="3415324"/>
          </a:xfrm>
          <a:prstGeom prst="rect">
            <a:avLst/>
          </a:prstGeom>
          <a:solidFill>
            <a:schemeClr val="accent1">
              <a:lumMod val="20000"/>
              <a:lumOff val="80000"/>
            </a:schemeClr>
          </a:solidFill>
          <a:ln>
            <a:solidFill>
              <a:schemeClr val="accent4">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s-ES" sz="1600" dirty="0">
                <a:solidFill>
                  <a:srgbClr val="4F81BD">
                    <a:lumMod val="50000"/>
                  </a:srgbClr>
                </a:solidFill>
              </a:rPr>
              <a:t>“</a:t>
            </a:r>
            <a:r>
              <a:rPr lang="es-ES" sz="2400" i="1" dirty="0">
                <a:solidFill>
                  <a:srgbClr val="4F81BD">
                    <a:lumMod val="75000"/>
                  </a:srgbClr>
                </a:solidFill>
                <a:latin typeface="Arial Narrow" panose="020B0606020202030204" pitchFamily="34" charset="0"/>
                <a:cs typeface="Arial" panose="020B0604020202020204" pitchFamily="34" charset="0"/>
              </a:rPr>
              <a:t>Por el cual se modifica la Estructura Organizacional de la Secretaría Distrital de Salud de Bogotá, D.C</a:t>
            </a:r>
            <a:r>
              <a:rPr lang="es-ES" sz="2400" dirty="0">
                <a:solidFill>
                  <a:srgbClr val="4F81BD">
                    <a:lumMod val="75000"/>
                  </a:srgbClr>
                </a:solidFill>
                <a:latin typeface="Arial Narrow" panose="020B0606020202030204" pitchFamily="34" charset="0"/>
                <a:cs typeface="Arial" panose="020B0604020202020204" pitchFamily="34" charset="0"/>
              </a:rPr>
              <a:t>." </a:t>
            </a:r>
            <a:r>
              <a:rPr lang="es-ES" sz="2400" dirty="0">
                <a:solidFill>
                  <a:schemeClr val="tx1"/>
                </a:solidFill>
                <a:latin typeface="Arial Narrow" panose="020B0606020202030204" pitchFamily="34" charset="0"/>
                <a:cs typeface="Arial" panose="020B0604020202020204" pitchFamily="34" charset="0"/>
              </a:rPr>
              <a:t>el cual define para la Dirección</a:t>
            </a:r>
            <a:r>
              <a:rPr lang="es-ES" sz="2400" dirty="0">
                <a:ln w="9525">
                  <a:solidFill>
                    <a:prstClr val="white"/>
                  </a:solidFill>
                  <a:prstDash val="solid"/>
                </a:ln>
                <a:solidFill>
                  <a:schemeClr val="tx1"/>
                </a:solidFill>
                <a:effectLst>
                  <a:outerShdw blurRad="12700" dist="38100" dir="2700000" algn="tl" rotWithShape="0">
                    <a:prstClr val="white">
                      <a:lumMod val="50000"/>
                    </a:prstClr>
                  </a:outerShdw>
                </a:effectLst>
                <a:latin typeface="Arial Narrow" panose="020B0606020202030204" pitchFamily="34" charset="0"/>
                <a:cs typeface="Arial" panose="020B0604020202020204" pitchFamily="34" charset="0"/>
              </a:rPr>
              <a:t> </a:t>
            </a:r>
            <a:r>
              <a:rPr lang="es-ES" sz="2400" dirty="0">
                <a:solidFill>
                  <a:schemeClr val="tx1"/>
                </a:solidFill>
                <a:latin typeface="Arial Narrow" panose="020B0606020202030204" pitchFamily="34" charset="0"/>
                <a:cs typeface="Arial" panose="020B0604020202020204" pitchFamily="34" charset="0"/>
              </a:rPr>
              <a:t>de Participación Social</a:t>
            </a:r>
            <a:r>
              <a:rPr lang="es-ES" sz="2400" dirty="0">
                <a:solidFill>
                  <a:schemeClr val="tx2"/>
                </a:solidFill>
                <a:latin typeface="Arial Narrow" panose="020B0606020202030204" pitchFamily="34" charset="0"/>
                <a:cs typeface="Arial" panose="020B0604020202020204" pitchFamily="34" charset="0"/>
              </a:rPr>
              <a:t>, Gestión Territorial y </a:t>
            </a:r>
            <a:r>
              <a:rPr lang="es-ES" sz="2400" dirty="0" err="1">
                <a:solidFill>
                  <a:schemeClr val="tx2"/>
                </a:solidFill>
                <a:latin typeface="Arial Narrow" panose="020B0606020202030204" pitchFamily="34" charset="0"/>
                <a:cs typeface="Arial" panose="020B0604020202020204" pitchFamily="34" charset="0"/>
              </a:rPr>
              <a:t>Transectorialidad</a:t>
            </a:r>
            <a:r>
              <a:rPr lang="es-ES" sz="2400" dirty="0">
                <a:solidFill>
                  <a:schemeClr val="tx2"/>
                </a:solidFill>
                <a:latin typeface="Arial Narrow" panose="020B0606020202030204" pitchFamily="34" charset="0"/>
                <a:cs typeface="Arial" panose="020B0604020202020204" pitchFamily="34" charset="0"/>
              </a:rPr>
              <a:t> </a:t>
            </a:r>
            <a:r>
              <a:rPr lang="es-ES" sz="2400" dirty="0">
                <a:solidFill>
                  <a:schemeClr val="tx1"/>
                </a:solidFill>
                <a:latin typeface="Arial Narrow" panose="020B0606020202030204" pitchFamily="34" charset="0"/>
                <a:cs typeface="Arial" panose="020B0604020202020204" pitchFamily="34" charset="0"/>
              </a:rPr>
              <a:t>el ejercer rectoría a todos los actores del Sistema General de Seguridad Social en Salud en el orden distrital y local</a:t>
            </a:r>
            <a:r>
              <a:rPr lang="es-ES" sz="2400" dirty="0">
                <a:solidFill>
                  <a:schemeClr val="tx2"/>
                </a:solidFill>
                <a:latin typeface="Arial Narrow" panose="020B0606020202030204" pitchFamily="34" charset="0"/>
                <a:cs typeface="Arial" panose="020B0604020202020204" pitchFamily="34" charset="0"/>
              </a:rPr>
              <a:t>, en lo que compete a </a:t>
            </a:r>
            <a:r>
              <a:rPr lang="es-ES" sz="2400" dirty="0">
                <a:solidFill>
                  <a:schemeClr val="tx1"/>
                </a:solidFill>
                <a:latin typeface="Arial Narrow" panose="020B0606020202030204" pitchFamily="34" charset="0"/>
                <a:cs typeface="Arial" panose="020B0604020202020204" pitchFamily="34" charset="0"/>
              </a:rPr>
              <a:t>los procesos de participación social en salud, </a:t>
            </a:r>
            <a:r>
              <a:rPr lang="es-ES" sz="2400" dirty="0">
                <a:solidFill>
                  <a:srgbClr val="4F81BD">
                    <a:lumMod val="75000"/>
                  </a:srgbClr>
                </a:solidFill>
                <a:latin typeface="Arial Narrow" panose="020B0606020202030204" pitchFamily="34" charset="0"/>
                <a:cs typeface="Arial" panose="020B0604020202020204" pitchFamily="34" charset="0"/>
              </a:rPr>
              <a:t>contribuyendo a la democratización de las formas institucionales de participación ciudadana en salud</a:t>
            </a:r>
            <a:r>
              <a:rPr lang="es-ES" sz="2400" dirty="0">
                <a:solidFill>
                  <a:srgbClr val="4F81BD">
                    <a:lumMod val="75000"/>
                  </a:srgbClr>
                </a:solidFill>
                <a:latin typeface="Arial" panose="020B0604020202020204" pitchFamily="34" charset="0"/>
                <a:cs typeface="Arial" panose="020B0604020202020204" pitchFamily="34" charset="0"/>
              </a:rPr>
              <a:t>.</a:t>
            </a:r>
            <a:endParaRPr lang="es-CO" sz="2400" dirty="0">
              <a:solidFill>
                <a:srgbClr val="4F81BD">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13656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43276" y="487842"/>
            <a:ext cx="7161195" cy="4208844"/>
          </a:xfrm>
          <a:prstGeom prst="rect">
            <a:avLst/>
          </a:prstGeom>
          <a:solidFill>
            <a:srgbClr val="0070C0"/>
          </a:solidFill>
        </p:spPr>
        <p:txBody>
          <a:bodyPr wrap="square">
            <a:spAutoFit/>
          </a:bodyPr>
          <a:lstStyle/>
          <a:p>
            <a:pPr algn="ctr"/>
            <a:endParaRPr lang="es-ES" sz="16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endParaRPr lang="es-ES" sz="16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r>
              <a:rPr lang="es-ES" sz="1600" b="1" dirty="0">
                <a:solidFill>
                  <a:schemeClr val="bg1"/>
                </a:solidFill>
                <a:latin typeface="Arial" panose="020B0604020202020204" pitchFamily="34" charset="0"/>
                <a:ea typeface="Calibri" panose="020F0502020204030204" pitchFamily="34" charset="0"/>
                <a:cs typeface="Arial" panose="020B0604020202020204" pitchFamily="34" charset="0"/>
              </a:rPr>
              <a:t>PLAN DE ACCIÓN DE LAS OFICINAS DE PS  DE LAS EAPB  SE RADICARÁ  A MAS TARDAR EL DÍA  04 DE FEBRERO DE 2022. </a:t>
            </a:r>
          </a:p>
          <a:p>
            <a:pPr algn="ctr"/>
            <a:r>
              <a:rPr lang="es-ES" sz="1600" b="1" dirty="0">
                <a:solidFill>
                  <a:schemeClr val="bg1"/>
                </a:solidFill>
                <a:latin typeface="Arial" panose="020B0604020202020204" pitchFamily="34" charset="0"/>
                <a:ea typeface="Calibri" panose="020F0502020204030204" pitchFamily="34" charset="0"/>
                <a:cs typeface="Arial" panose="020B0604020202020204" pitchFamily="34" charset="0"/>
              </a:rPr>
              <a:t>(DEBERÁ ESTAR FIRMADO POR EL GERENTE –DIRECTOR - COORDINADOR) </a:t>
            </a:r>
          </a:p>
          <a:p>
            <a:pPr algn="ctr"/>
            <a:endParaRPr lang="es-ES" sz="16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br>
              <a:rPr lang="es-ES" sz="1600" b="1" dirty="0">
                <a:solidFill>
                  <a:schemeClr val="bg1"/>
                </a:solidFill>
                <a:latin typeface="Arial" panose="020B0604020202020204" pitchFamily="34" charset="0"/>
                <a:ea typeface="Calibri" panose="020F0502020204030204" pitchFamily="34" charset="0"/>
                <a:cs typeface="Arial" panose="020B0604020202020204" pitchFamily="34" charset="0"/>
              </a:rPr>
            </a:br>
            <a:br>
              <a:rPr lang="es-ES" sz="1600" b="1" dirty="0">
                <a:solidFill>
                  <a:schemeClr val="bg1"/>
                </a:solidFill>
                <a:latin typeface="Arial" panose="020B0604020202020204" pitchFamily="34" charset="0"/>
                <a:ea typeface="Calibri" panose="020F0502020204030204" pitchFamily="34" charset="0"/>
                <a:cs typeface="Arial" panose="020B0604020202020204" pitchFamily="34" charset="0"/>
              </a:rPr>
            </a:br>
            <a:r>
              <a:rPr lang="es-ES" sz="1600" b="1" dirty="0">
                <a:solidFill>
                  <a:schemeClr val="bg1"/>
                </a:solidFill>
                <a:latin typeface="Arial" panose="020B0604020202020204" pitchFamily="34" charset="0"/>
                <a:ea typeface="Calibri" panose="020F0502020204030204" pitchFamily="34" charset="0"/>
                <a:cs typeface="Arial" panose="020B0604020202020204" pitchFamily="34" charset="0"/>
              </a:rPr>
              <a:t>DIRIGIDO A LA DIRECTORA DE PARTICIPACIÓN SOCIAL,  GESTIÓN TERRITORIAL Y TRANSECTORIALIDAD.</a:t>
            </a:r>
            <a:br>
              <a:rPr lang="es-ES" sz="1600" b="1" dirty="0">
                <a:solidFill>
                  <a:schemeClr val="bg1"/>
                </a:solidFill>
                <a:latin typeface="Arial" panose="020B0604020202020204" pitchFamily="34" charset="0"/>
                <a:ea typeface="Calibri" panose="020F0502020204030204" pitchFamily="34" charset="0"/>
                <a:cs typeface="Arial" panose="020B0604020202020204" pitchFamily="34" charset="0"/>
              </a:rPr>
            </a:br>
            <a:endParaRPr lang="es-ES" sz="16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endParaRPr lang="es-ES" sz="16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r>
              <a:rPr lang="es-ES" sz="1600" b="1" dirty="0">
                <a:solidFill>
                  <a:schemeClr val="bg1"/>
                </a:solidFill>
                <a:latin typeface="Arial" panose="020B0604020202020204" pitchFamily="34" charset="0"/>
                <a:ea typeface="Calibri" panose="020F0502020204030204" pitchFamily="34" charset="0"/>
                <a:cs typeface="Arial" panose="020B0604020202020204" pitchFamily="34" charset="0"/>
              </a:rPr>
              <a:t> Doctora MARÍA FERNANDA TORRES PENAGOS</a:t>
            </a:r>
          </a:p>
          <a:p>
            <a:pPr algn="ctr"/>
            <a:r>
              <a:rPr lang="es-ES" sz="1600" b="1" dirty="0">
                <a:solidFill>
                  <a:schemeClr val="bg1"/>
                </a:solidFill>
                <a:latin typeface="Arial" panose="020B0604020202020204" pitchFamily="34" charset="0"/>
                <a:ea typeface="Calibri" panose="020F0502020204030204" pitchFamily="34" charset="0"/>
                <a:cs typeface="Arial" panose="020B0604020202020204" pitchFamily="34" charset="0"/>
              </a:rPr>
              <a:t>Correo: mftorres@saludcapital</a:t>
            </a:r>
            <a:r>
              <a:rPr lang="es-ES" sz="1400" b="1" dirty="0">
                <a:solidFill>
                  <a:schemeClr val="bg1"/>
                </a:solidFill>
                <a:latin typeface="Arial" panose="020B0604020202020204" pitchFamily="34" charset="0"/>
                <a:ea typeface="Calibri" panose="020F0502020204030204" pitchFamily="34" charset="0"/>
                <a:cs typeface="Arial" panose="020B0604020202020204" pitchFamily="34" charset="0"/>
              </a:rPr>
              <a:t>.gov.co </a:t>
            </a:r>
          </a:p>
          <a:p>
            <a:pPr algn="ctr"/>
            <a:r>
              <a:rPr lang="es-ES" sz="1400" b="1" dirty="0">
                <a:solidFill>
                  <a:schemeClr val="bg1"/>
                </a:solidFill>
                <a:latin typeface="Arial" panose="020B0604020202020204" pitchFamily="34" charset="0"/>
                <a:ea typeface="Calibri" panose="020F0502020204030204" pitchFamily="34" charset="0"/>
                <a:cs typeface="Arial" panose="020B0604020202020204" pitchFamily="34" charset="0"/>
              </a:rPr>
              <a:t>Con copia lm1diaz@saludcapital.gov.co</a:t>
            </a:r>
            <a:br>
              <a:rPr lang="es-ES" sz="1400" b="1" dirty="0">
                <a:solidFill>
                  <a:schemeClr val="bg1"/>
                </a:solidFill>
                <a:latin typeface="Arial" panose="020B0604020202020204" pitchFamily="34" charset="0"/>
                <a:ea typeface="Calibri" panose="020F0502020204030204" pitchFamily="34" charset="0"/>
                <a:cs typeface="Arial" panose="020B0604020202020204" pitchFamily="34" charset="0"/>
              </a:rPr>
            </a:br>
            <a:endParaRPr lang="es-CO" dirty="0">
              <a:solidFill>
                <a:schemeClr val="bg1"/>
              </a:solidFill>
            </a:endParaRPr>
          </a:p>
        </p:txBody>
      </p:sp>
    </p:spTree>
    <p:extLst>
      <p:ext uri="{BB962C8B-B14F-4D97-AF65-F5344CB8AC3E}">
        <p14:creationId xmlns:p14="http://schemas.microsoft.com/office/powerpoint/2010/main" val="3873350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2"/>
          <p:cNvSpPr/>
          <p:nvPr/>
        </p:nvSpPr>
        <p:spPr>
          <a:xfrm>
            <a:off x="2418862" y="945662"/>
            <a:ext cx="3759200" cy="3514850"/>
          </a:xfrm>
          <a:prstGeom prst="ellipse">
            <a:avLst/>
          </a:prstGeom>
          <a:blipFill rotWithShape="1">
            <a:blip r:embed="rId2"/>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3" name="2 Rectángulo"/>
          <p:cNvSpPr/>
          <p:nvPr/>
        </p:nvSpPr>
        <p:spPr>
          <a:xfrm>
            <a:off x="2194392" y="211832"/>
            <a:ext cx="5534694" cy="523220"/>
          </a:xfrm>
          <a:prstGeom prst="rect">
            <a:avLst/>
          </a:prstGeom>
        </p:spPr>
        <p:txBody>
          <a:bodyPr wrap="square">
            <a:spAutoFit/>
          </a:bodyPr>
          <a:lstStyle/>
          <a:p>
            <a:r>
              <a:rPr lang="es-CO" sz="2800" dirty="0">
                <a:solidFill>
                  <a:schemeClr val="accent1">
                    <a:lumMod val="75000"/>
                  </a:schemeClr>
                </a:solidFill>
                <a:latin typeface="Arial" panose="020B0604020202020204" pitchFamily="34" charset="0"/>
                <a:ea typeface="+mj-ea"/>
                <a:cs typeface="Arial" panose="020B0604020202020204" pitchFamily="34" charset="0"/>
              </a:rPr>
              <a:t>INFORME TRIMESTRAL</a:t>
            </a:r>
            <a:endParaRPr lang="es-CO" dirty="0">
              <a:solidFill>
                <a:schemeClr val="accent1">
                  <a:lumMod val="75000"/>
                </a:schemeClr>
              </a:solidFill>
            </a:endParaRPr>
          </a:p>
        </p:txBody>
      </p:sp>
    </p:spTree>
    <p:extLst>
      <p:ext uri="{BB962C8B-B14F-4D97-AF65-F5344CB8AC3E}">
        <p14:creationId xmlns:p14="http://schemas.microsoft.com/office/powerpoint/2010/main" val="2246470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5010" y="255387"/>
            <a:ext cx="8412480" cy="993775"/>
          </a:xfrm>
        </p:spPr>
        <p:txBody>
          <a:bodyPr/>
          <a:lstStyle/>
          <a:p>
            <a:r>
              <a:rPr lang="es-CO" sz="2000" dirty="0">
                <a:solidFill>
                  <a:schemeClr val="accent1">
                    <a:lumMod val="75000"/>
                  </a:schemeClr>
                </a:solidFill>
                <a:latin typeface="Arial" pitchFamily="34" charset="0"/>
                <a:cs typeface="Arial" pitchFamily="34" charset="0"/>
              </a:rPr>
              <a:t>MATRIZ DE SEGUIMIENTO DEL PLAN DE ACCIÓN DE LA PPSS </a:t>
            </a:r>
          </a:p>
        </p:txBody>
      </p:sp>
      <p:graphicFrame>
        <p:nvGraphicFramePr>
          <p:cNvPr id="14" name="Marcador de contenido 13">
            <a:extLst>
              <a:ext uri="{FF2B5EF4-FFF2-40B4-BE49-F238E27FC236}">
                <a16:creationId xmlns:a16="http://schemas.microsoft.com/office/drawing/2014/main" id="{05FAC3A1-7356-4E62-8A35-3E69E39EE579}"/>
              </a:ext>
            </a:extLst>
          </p:cNvPr>
          <p:cNvGraphicFramePr>
            <a:graphicFrameLocks noGrp="1"/>
          </p:cNvGraphicFramePr>
          <p:nvPr>
            <p:ph idx="1"/>
            <p:extLst>
              <p:ext uri="{D42A27DB-BD31-4B8C-83A1-F6EECF244321}">
                <p14:modId xmlns:p14="http://schemas.microsoft.com/office/powerpoint/2010/main" val="1459094337"/>
              </p:ext>
            </p:extLst>
          </p:nvPr>
        </p:nvGraphicFramePr>
        <p:xfrm>
          <a:off x="385010" y="1249161"/>
          <a:ext cx="8130341" cy="3244334"/>
        </p:xfrm>
        <a:graphic>
          <a:graphicData uri="http://schemas.openxmlformats.org/drawingml/2006/table">
            <a:tbl>
              <a:tblPr/>
              <a:tblGrid>
                <a:gridCol w="686385">
                  <a:extLst>
                    <a:ext uri="{9D8B030D-6E8A-4147-A177-3AD203B41FA5}">
                      <a16:colId xmlns:a16="http://schemas.microsoft.com/office/drawing/2014/main" val="3220553788"/>
                    </a:ext>
                  </a:extLst>
                </a:gridCol>
                <a:gridCol w="501503">
                  <a:extLst>
                    <a:ext uri="{9D8B030D-6E8A-4147-A177-3AD203B41FA5}">
                      <a16:colId xmlns:a16="http://schemas.microsoft.com/office/drawing/2014/main" val="463702380"/>
                    </a:ext>
                  </a:extLst>
                </a:gridCol>
                <a:gridCol w="581213">
                  <a:extLst>
                    <a:ext uri="{9D8B030D-6E8A-4147-A177-3AD203B41FA5}">
                      <a16:colId xmlns:a16="http://schemas.microsoft.com/office/drawing/2014/main" val="1817079544"/>
                    </a:ext>
                  </a:extLst>
                </a:gridCol>
                <a:gridCol w="420688">
                  <a:extLst>
                    <a:ext uri="{9D8B030D-6E8A-4147-A177-3AD203B41FA5}">
                      <a16:colId xmlns:a16="http://schemas.microsoft.com/office/drawing/2014/main" val="3421543970"/>
                    </a:ext>
                  </a:extLst>
                </a:gridCol>
                <a:gridCol w="395225">
                  <a:extLst>
                    <a:ext uri="{9D8B030D-6E8A-4147-A177-3AD203B41FA5}">
                      <a16:colId xmlns:a16="http://schemas.microsoft.com/office/drawing/2014/main" val="3356877467"/>
                    </a:ext>
                  </a:extLst>
                </a:gridCol>
                <a:gridCol w="110708">
                  <a:extLst>
                    <a:ext uri="{9D8B030D-6E8A-4147-A177-3AD203B41FA5}">
                      <a16:colId xmlns:a16="http://schemas.microsoft.com/office/drawing/2014/main" val="3922285408"/>
                    </a:ext>
                  </a:extLst>
                </a:gridCol>
                <a:gridCol w="101851">
                  <a:extLst>
                    <a:ext uri="{9D8B030D-6E8A-4147-A177-3AD203B41FA5}">
                      <a16:colId xmlns:a16="http://schemas.microsoft.com/office/drawing/2014/main" val="796568869"/>
                    </a:ext>
                  </a:extLst>
                </a:gridCol>
                <a:gridCol w="96315">
                  <a:extLst>
                    <a:ext uri="{9D8B030D-6E8A-4147-A177-3AD203B41FA5}">
                      <a16:colId xmlns:a16="http://schemas.microsoft.com/office/drawing/2014/main" val="2786178037"/>
                    </a:ext>
                  </a:extLst>
                </a:gridCol>
                <a:gridCol w="99637">
                  <a:extLst>
                    <a:ext uri="{9D8B030D-6E8A-4147-A177-3AD203B41FA5}">
                      <a16:colId xmlns:a16="http://schemas.microsoft.com/office/drawing/2014/main" val="1009310485"/>
                    </a:ext>
                  </a:extLst>
                </a:gridCol>
                <a:gridCol w="99637">
                  <a:extLst>
                    <a:ext uri="{9D8B030D-6E8A-4147-A177-3AD203B41FA5}">
                      <a16:colId xmlns:a16="http://schemas.microsoft.com/office/drawing/2014/main" val="1718454055"/>
                    </a:ext>
                  </a:extLst>
                </a:gridCol>
                <a:gridCol w="89673">
                  <a:extLst>
                    <a:ext uri="{9D8B030D-6E8A-4147-A177-3AD203B41FA5}">
                      <a16:colId xmlns:a16="http://schemas.microsoft.com/office/drawing/2014/main" val="1831642777"/>
                    </a:ext>
                  </a:extLst>
                </a:gridCol>
                <a:gridCol w="79710">
                  <a:extLst>
                    <a:ext uri="{9D8B030D-6E8A-4147-A177-3AD203B41FA5}">
                      <a16:colId xmlns:a16="http://schemas.microsoft.com/office/drawing/2014/main" val="3417976533"/>
                    </a:ext>
                  </a:extLst>
                </a:gridCol>
                <a:gridCol w="101851">
                  <a:extLst>
                    <a:ext uri="{9D8B030D-6E8A-4147-A177-3AD203B41FA5}">
                      <a16:colId xmlns:a16="http://schemas.microsoft.com/office/drawing/2014/main" val="1177036265"/>
                    </a:ext>
                  </a:extLst>
                </a:gridCol>
                <a:gridCol w="97422">
                  <a:extLst>
                    <a:ext uri="{9D8B030D-6E8A-4147-A177-3AD203B41FA5}">
                      <a16:colId xmlns:a16="http://schemas.microsoft.com/office/drawing/2014/main" val="2443890400"/>
                    </a:ext>
                  </a:extLst>
                </a:gridCol>
                <a:gridCol w="83030">
                  <a:extLst>
                    <a:ext uri="{9D8B030D-6E8A-4147-A177-3AD203B41FA5}">
                      <a16:colId xmlns:a16="http://schemas.microsoft.com/office/drawing/2014/main" val="2410924217"/>
                    </a:ext>
                  </a:extLst>
                </a:gridCol>
                <a:gridCol w="92994">
                  <a:extLst>
                    <a:ext uri="{9D8B030D-6E8A-4147-A177-3AD203B41FA5}">
                      <a16:colId xmlns:a16="http://schemas.microsoft.com/office/drawing/2014/main" val="1697442454"/>
                    </a:ext>
                  </a:extLst>
                </a:gridCol>
                <a:gridCol w="89673">
                  <a:extLst>
                    <a:ext uri="{9D8B030D-6E8A-4147-A177-3AD203B41FA5}">
                      <a16:colId xmlns:a16="http://schemas.microsoft.com/office/drawing/2014/main" val="1913816131"/>
                    </a:ext>
                  </a:extLst>
                </a:gridCol>
                <a:gridCol w="323265">
                  <a:extLst>
                    <a:ext uri="{9D8B030D-6E8A-4147-A177-3AD203B41FA5}">
                      <a16:colId xmlns:a16="http://schemas.microsoft.com/office/drawing/2014/main" val="1644270907"/>
                    </a:ext>
                  </a:extLst>
                </a:gridCol>
                <a:gridCol w="323265">
                  <a:extLst>
                    <a:ext uri="{9D8B030D-6E8A-4147-A177-3AD203B41FA5}">
                      <a16:colId xmlns:a16="http://schemas.microsoft.com/office/drawing/2014/main" val="949945365"/>
                    </a:ext>
                  </a:extLst>
                </a:gridCol>
                <a:gridCol w="323265">
                  <a:extLst>
                    <a:ext uri="{9D8B030D-6E8A-4147-A177-3AD203B41FA5}">
                      <a16:colId xmlns:a16="http://schemas.microsoft.com/office/drawing/2014/main" val="4068493509"/>
                    </a:ext>
                  </a:extLst>
                </a:gridCol>
                <a:gridCol w="323265">
                  <a:extLst>
                    <a:ext uri="{9D8B030D-6E8A-4147-A177-3AD203B41FA5}">
                      <a16:colId xmlns:a16="http://schemas.microsoft.com/office/drawing/2014/main" val="2347623045"/>
                    </a:ext>
                  </a:extLst>
                </a:gridCol>
                <a:gridCol w="332122">
                  <a:extLst>
                    <a:ext uri="{9D8B030D-6E8A-4147-A177-3AD203B41FA5}">
                      <a16:colId xmlns:a16="http://schemas.microsoft.com/office/drawing/2014/main" val="895063328"/>
                    </a:ext>
                  </a:extLst>
                </a:gridCol>
                <a:gridCol w="1098216">
                  <a:extLst>
                    <a:ext uri="{9D8B030D-6E8A-4147-A177-3AD203B41FA5}">
                      <a16:colId xmlns:a16="http://schemas.microsoft.com/office/drawing/2014/main" val="3051686051"/>
                    </a:ext>
                  </a:extLst>
                </a:gridCol>
                <a:gridCol w="646530">
                  <a:extLst>
                    <a:ext uri="{9D8B030D-6E8A-4147-A177-3AD203B41FA5}">
                      <a16:colId xmlns:a16="http://schemas.microsoft.com/office/drawing/2014/main" val="3142220014"/>
                    </a:ext>
                  </a:extLst>
                </a:gridCol>
                <a:gridCol w="544679">
                  <a:extLst>
                    <a:ext uri="{9D8B030D-6E8A-4147-A177-3AD203B41FA5}">
                      <a16:colId xmlns:a16="http://schemas.microsoft.com/office/drawing/2014/main" val="476769682"/>
                    </a:ext>
                  </a:extLst>
                </a:gridCol>
                <a:gridCol w="488219">
                  <a:extLst>
                    <a:ext uri="{9D8B030D-6E8A-4147-A177-3AD203B41FA5}">
                      <a16:colId xmlns:a16="http://schemas.microsoft.com/office/drawing/2014/main" val="133465344"/>
                    </a:ext>
                  </a:extLst>
                </a:gridCol>
              </a:tblGrid>
              <a:tr h="333288">
                <a:tc gridSpan="18">
                  <a:txBody>
                    <a:bodyPr/>
                    <a:lstStyle/>
                    <a:p>
                      <a:pPr algn="ctr" fontAlgn="ctr"/>
                      <a:r>
                        <a:rPr lang="es-ES" sz="600" b="1" i="0" u="none" strike="noStrike" dirty="0">
                          <a:solidFill>
                            <a:srgbClr val="000000"/>
                          </a:solidFill>
                          <a:effectLst/>
                          <a:latin typeface="Arial" panose="020B0604020202020204" pitchFamily="34" charset="0"/>
                        </a:rPr>
                        <a:t>EAPB/IPS___________________</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4C6E7"/>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gridSpan="8">
                  <a:txBody>
                    <a:bodyPr/>
                    <a:lstStyle/>
                    <a:p>
                      <a:pPr algn="ctr" fontAlgn="ctr"/>
                      <a:r>
                        <a:rPr lang="it-IT" sz="600" b="1" i="0" u="none" strike="noStrike">
                          <a:solidFill>
                            <a:srgbClr val="000000"/>
                          </a:solidFill>
                          <a:effectLst/>
                          <a:latin typeface="Arial" panose="020B0604020202020204" pitchFamily="34" charset="0"/>
                        </a:rPr>
                        <a:t>INFORME DEL TRIMESTRE____(XXX Trimestre 2021)_________ xx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extLst>
                  <a:ext uri="{0D108BD9-81ED-4DB2-BD59-A6C34878D82A}">
                    <a16:rowId xmlns:a16="http://schemas.microsoft.com/office/drawing/2014/main" val="2084983237"/>
                  </a:ext>
                </a:extLst>
              </a:tr>
              <a:tr h="181568">
                <a:tc gridSpan="18">
                  <a:txBody>
                    <a:bodyPr/>
                    <a:lstStyle/>
                    <a:p>
                      <a:pPr algn="ctr" fontAlgn="ctr"/>
                      <a:r>
                        <a:rPr lang="es-CO" sz="600" b="1" i="0" u="none" strike="noStrike" dirty="0">
                          <a:solidFill>
                            <a:srgbClr val="000000"/>
                          </a:solidFill>
                          <a:effectLst/>
                          <a:latin typeface="Arial" panose="020B0604020202020204" pitchFamily="34" charset="0"/>
                        </a:rPr>
                        <a:t>PLAN DE ACCIÓN- OFICINA DE PARTICIPACIÓN SOCIAL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8"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2985683824"/>
                  </a:ext>
                </a:extLst>
              </a:tr>
              <a:tr h="278539">
                <a:tc>
                  <a:txBody>
                    <a:bodyPr/>
                    <a:lstStyle/>
                    <a:p>
                      <a:pPr algn="l" fontAlgn="ctr"/>
                      <a:r>
                        <a:rPr lang="es-ES" sz="600" b="1" i="0" u="none" strike="noStrike">
                          <a:solidFill>
                            <a:srgbClr val="000000"/>
                          </a:solidFill>
                          <a:effectLst/>
                          <a:latin typeface="Arial" panose="020B0604020202020204" pitchFamily="34" charset="0"/>
                        </a:rPr>
                        <a:t>RESPONSABLE: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7">
                  <a:txBody>
                    <a:bodyPr/>
                    <a:lstStyle/>
                    <a:p>
                      <a:pPr algn="l" fontAlgn="ctr"/>
                      <a:r>
                        <a:rPr lang="es-CO" sz="600" b="0" i="0" u="none" strike="noStrike" dirty="0">
                          <a:solidFill>
                            <a:srgbClr val="000000"/>
                          </a:solidFill>
                          <a:effectLst/>
                          <a:latin typeface="Arial" panose="020B0604020202020204" pitchFamily="34" charset="0"/>
                        </a:rPr>
                        <a:t>Nombre y cargo del (la) profesional de participación social  de la EAPB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gridSpan="8">
                  <a:txBody>
                    <a:bodyPr/>
                    <a:lstStyle/>
                    <a:p>
                      <a:pPr algn="ctr" fontAlgn="ctr"/>
                      <a:r>
                        <a:rPr lang="es-ES" sz="600" b="1" i="0" u="none" strike="noStrike" dirty="0">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extLst>
                  <a:ext uri="{0D108BD9-81ED-4DB2-BD59-A6C34878D82A}">
                    <a16:rowId xmlns:a16="http://schemas.microsoft.com/office/drawing/2014/main" val="937134438"/>
                  </a:ext>
                </a:extLst>
              </a:tr>
              <a:tr h="249382">
                <a:tc>
                  <a:txBody>
                    <a:bodyPr/>
                    <a:lstStyle/>
                    <a:p>
                      <a:pPr algn="l" fontAlgn="ctr"/>
                      <a:r>
                        <a:rPr lang="es-ES" sz="600" b="1" i="0" u="none" strike="noStrike">
                          <a:solidFill>
                            <a:srgbClr val="000000"/>
                          </a:solidFill>
                          <a:effectLst/>
                          <a:latin typeface="Arial" panose="020B0604020202020204" pitchFamily="34" charset="0"/>
                        </a:rPr>
                        <a:t>OBJETIVO PLAN DE ACCIÓN: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7">
                  <a:txBody>
                    <a:bodyPr/>
                    <a:lstStyle/>
                    <a:p>
                      <a:pPr algn="l" fontAlgn="ctr"/>
                      <a:r>
                        <a:rPr lang="es-ES" sz="600" b="0" i="0" u="none" strike="noStrike" dirty="0">
                          <a:solidFill>
                            <a:srgbClr val="000000"/>
                          </a:solidFill>
                          <a:effectLst/>
                          <a:latin typeface="Arial" panose="020B0604020202020204" pitchFamily="34" charset="0"/>
                        </a:rPr>
                        <a:t>XXXXX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8"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481844937"/>
                  </a:ext>
                </a:extLst>
              </a:tr>
              <a:tr h="195943">
                <a:tc gridSpan="18">
                  <a:txBody>
                    <a:bodyPr/>
                    <a:lstStyle/>
                    <a:p>
                      <a:pPr algn="l" fontAlgn="ctr"/>
                      <a:r>
                        <a:rPr lang="es-ES" sz="600" b="1" i="0" u="none" strike="noStrike">
                          <a:solidFill>
                            <a:srgbClr val="000000"/>
                          </a:solidFill>
                          <a:effectLst/>
                          <a:latin typeface="Arial" panose="020B0604020202020204" pitchFamily="34" charset="0"/>
                        </a:rPr>
                        <a:t>Eje Estratégico 1: Fortalecimiento Institucional.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8">
                  <a:txBody>
                    <a:bodyPr/>
                    <a:lstStyle/>
                    <a:p>
                      <a:pPr algn="ctr" fontAlgn="ctr"/>
                      <a:r>
                        <a:rPr lang="es-ES" sz="600" b="1" i="0" u="none" strike="noStrike" dirty="0">
                          <a:solidFill>
                            <a:srgbClr val="000000"/>
                          </a:solidFill>
                          <a:effectLst/>
                          <a:latin typeface="Arial" panose="020B0604020202020204" pitchFamily="34" charset="0"/>
                        </a:rPr>
                        <a:t> TRIMESTRE XXX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752055819"/>
                  </a:ext>
                </a:extLst>
              </a:tr>
              <a:tr h="253052">
                <a:tc rowSpan="2">
                  <a:txBody>
                    <a:bodyPr/>
                    <a:lstStyle/>
                    <a:p>
                      <a:pPr algn="ctr" fontAlgn="ctr"/>
                      <a:r>
                        <a:rPr lang="es-ES" sz="500" b="1" i="0" u="none" strike="noStrike" dirty="0">
                          <a:solidFill>
                            <a:srgbClr val="000000"/>
                          </a:solidFill>
                          <a:effectLst/>
                          <a:latin typeface="Arial" panose="020B0604020202020204" pitchFamily="34" charset="0"/>
                        </a:rPr>
                        <a:t>LINEA DE ACCIÓN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FF"/>
                    </a:solidFill>
                  </a:tcPr>
                </a:tc>
                <a:tc rowSpan="2">
                  <a:txBody>
                    <a:bodyPr/>
                    <a:lstStyle/>
                    <a:p>
                      <a:pPr algn="ctr" fontAlgn="ctr"/>
                      <a:r>
                        <a:rPr lang="es-CO" sz="500" b="1" i="0" u="none" strike="noStrike">
                          <a:solidFill>
                            <a:srgbClr val="000000"/>
                          </a:solidFill>
                          <a:effectLst/>
                          <a:latin typeface="Arial" panose="020B0604020202020204" pitchFamily="34" charset="0"/>
                        </a:rPr>
                        <a:t>META DE LA LÍNEA DE ACCIÓN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FF"/>
                    </a:solidFill>
                  </a:tcPr>
                </a:tc>
                <a:tc rowSpan="2">
                  <a:txBody>
                    <a:bodyPr/>
                    <a:lstStyle/>
                    <a:p>
                      <a:pPr algn="ctr" fontAlgn="ctr"/>
                      <a:r>
                        <a:rPr lang="es-CO" sz="500" b="1" i="0" u="none" strike="noStrike">
                          <a:solidFill>
                            <a:srgbClr val="000000"/>
                          </a:solidFill>
                          <a:effectLst/>
                          <a:latin typeface="Arial" panose="020B0604020202020204" pitchFamily="34" charset="0"/>
                        </a:rPr>
                        <a:t>DESCRIPCIÓN DE LA ACTIVIDAD PROGRAMADA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FF"/>
                    </a:solidFill>
                  </a:tcPr>
                </a:tc>
                <a:tc rowSpan="2">
                  <a:txBody>
                    <a:bodyPr/>
                    <a:lstStyle/>
                    <a:p>
                      <a:pPr algn="ctr" fontAlgn="ctr"/>
                      <a:r>
                        <a:rPr lang="es-CO" sz="500" b="1" i="0" u="none" strike="noStrike">
                          <a:solidFill>
                            <a:srgbClr val="000000"/>
                          </a:solidFill>
                          <a:effectLst/>
                          <a:latin typeface="Arial" panose="020B0604020202020204" pitchFamily="34" charset="0"/>
                        </a:rPr>
                        <a:t>EXPRESIÓN NUMÉRICA DE LA ACTIVIDAD (INDICADOR)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FF"/>
                    </a:solidFill>
                  </a:tcPr>
                </a:tc>
                <a:tc rowSpan="2">
                  <a:txBody>
                    <a:bodyPr/>
                    <a:lstStyle/>
                    <a:p>
                      <a:pPr algn="ctr" fontAlgn="ctr"/>
                      <a:r>
                        <a:rPr lang="es-ES" sz="500" b="1" i="0" u="none" strike="noStrike" dirty="0">
                          <a:solidFill>
                            <a:srgbClr val="000000"/>
                          </a:solidFill>
                          <a:effectLst/>
                          <a:latin typeface="Arial" panose="020B0604020202020204" pitchFamily="34" charset="0"/>
                        </a:rPr>
                        <a:t>RESPONSABLE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FF"/>
                    </a:solidFill>
                  </a:tcPr>
                </a:tc>
                <a:tc gridSpan="12">
                  <a:txBody>
                    <a:bodyPr/>
                    <a:lstStyle/>
                    <a:p>
                      <a:pPr algn="ctr" fontAlgn="ctr"/>
                      <a:r>
                        <a:rPr lang="es-ES" sz="600" b="1" i="0" u="none" strike="noStrike" dirty="0">
                          <a:solidFill>
                            <a:srgbClr val="000000"/>
                          </a:solidFill>
                          <a:effectLst/>
                          <a:latin typeface="Arial" panose="020B0604020202020204" pitchFamily="34" charset="0"/>
                        </a:rPr>
                        <a:t>CRONOGRAMA  DE PROGRAMACIÓN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algn="ctr" fontAlgn="ctr"/>
                      <a:r>
                        <a:rPr lang="es-CO" sz="500" b="1" i="0" u="none" strike="noStrike" dirty="0">
                          <a:solidFill>
                            <a:srgbClr val="000000"/>
                          </a:solidFill>
                          <a:effectLst/>
                          <a:latin typeface="Arial" panose="020B0604020202020204" pitchFamily="34" charset="0"/>
                        </a:rPr>
                        <a:t>NÚMERO DE ACTIVIDADES PROGRAMADAS DURANTE LA VIGENCIA DEL PLAN DE ACCIÓN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FF"/>
                    </a:solidFill>
                  </a:tcPr>
                </a:tc>
                <a:tc rowSpan="2">
                  <a:txBody>
                    <a:bodyPr/>
                    <a:lstStyle/>
                    <a:p>
                      <a:pPr algn="ctr" fontAlgn="ctr"/>
                      <a:r>
                        <a:rPr lang="es-ES" sz="500" b="1" i="0" u="none" strike="noStrike">
                          <a:solidFill>
                            <a:srgbClr val="000000"/>
                          </a:solidFill>
                          <a:effectLst/>
                          <a:latin typeface="Arial" panose="020B0604020202020204" pitchFamily="34" charset="0"/>
                        </a:rPr>
                        <a:t>NÚMERO DE ACTIVIDADES DEFINIDAS PARA EL TRIMESTRE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rowSpan="2">
                  <a:txBody>
                    <a:bodyPr/>
                    <a:lstStyle/>
                    <a:p>
                      <a:pPr algn="ctr" fontAlgn="ctr"/>
                      <a:r>
                        <a:rPr lang="es-ES" sz="500" b="1" i="0" u="none" strike="noStrike">
                          <a:solidFill>
                            <a:srgbClr val="000000"/>
                          </a:solidFill>
                          <a:effectLst/>
                          <a:latin typeface="Arial" panose="020B0604020202020204" pitchFamily="34" charset="0"/>
                        </a:rPr>
                        <a:t>NÚMERO DE ACTIVIDADES EJECUTADAS DURANTE EL TRIMESTRE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rowSpan="2">
                  <a:txBody>
                    <a:bodyPr/>
                    <a:lstStyle/>
                    <a:p>
                      <a:pPr algn="ctr" fontAlgn="ctr"/>
                      <a:r>
                        <a:rPr lang="es-CO" sz="500" b="1" i="0" u="none" strike="noStrike" dirty="0">
                          <a:solidFill>
                            <a:srgbClr val="000000"/>
                          </a:solidFill>
                          <a:effectLst/>
                          <a:latin typeface="Arial" panose="020B0604020202020204" pitchFamily="34" charset="0"/>
                        </a:rPr>
                        <a:t>NÚMERO DE ACTIVIDADES EJECUTADAS ACUMULADAS A LA FECHA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rowSpan="2">
                  <a:txBody>
                    <a:bodyPr/>
                    <a:lstStyle/>
                    <a:p>
                      <a:pPr algn="ctr" fontAlgn="ctr"/>
                      <a:r>
                        <a:rPr lang="es-CO" sz="500" b="1" i="0" u="none" strike="noStrike">
                          <a:solidFill>
                            <a:srgbClr val="000000"/>
                          </a:solidFill>
                          <a:effectLst/>
                          <a:latin typeface="Arial" panose="020B0604020202020204" pitchFamily="34" charset="0"/>
                        </a:rPr>
                        <a:t>% AVANCE RESPECTO DEL TOTAL PROGRAMADO PARA EL PLAN DE ACCIÓN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rowSpan="2">
                  <a:txBody>
                    <a:bodyPr/>
                    <a:lstStyle/>
                    <a:p>
                      <a:pPr algn="ctr" fontAlgn="ctr"/>
                      <a:r>
                        <a:rPr lang="es-CO" sz="500" b="1" i="0" u="none" strike="noStrike">
                          <a:solidFill>
                            <a:srgbClr val="000000"/>
                          </a:solidFill>
                          <a:effectLst/>
                          <a:latin typeface="Arial" panose="020B0604020202020204" pitchFamily="34" charset="0"/>
                        </a:rPr>
                        <a:t>RESULTADO (descripción cualitativa de lo ejecutado, respecto de la meta propuesta)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rowSpan="2">
                  <a:txBody>
                    <a:bodyPr/>
                    <a:lstStyle/>
                    <a:p>
                      <a:pPr algn="ctr" fontAlgn="ctr"/>
                      <a:r>
                        <a:rPr lang="es-ES" sz="500" b="1" i="0" u="none" strike="noStrike">
                          <a:solidFill>
                            <a:srgbClr val="000000"/>
                          </a:solidFill>
                          <a:effectLst/>
                          <a:latin typeface="Arial" panose="020B0604020202020204" pitchFamily="34" charset="0"/>
                        </a:rPr>
                        <a:t>DIFICULTADES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rowSpan="2">
                  <a:txBody>
                    <a:bodyPr/>
                    <a:lstStyle/>
                    <a:p>
                      <a:pPr algn="ctr" fontAlgn="ctr"/>
                      <a:r>
                        <a:rPr lang="es-CO" sz="500" b="1" i="0" u="none" strike="noStrike">
                          <a:solidFill>
                            <a:srgbClr val="000000"/>
                          </a:solidFill>
                          <a:effectLst/>
                          <a:latin typeface="Arial" panose="020B0604020202020204" pitchFamily="34" charset="0"/>
                        </a:rPr>
                        <a:t>MEDIO DE VERIFICACIÓN (Acta, documento, video,etc.)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rowSpan="2">
                  <a:txBody>
                    <a:bodyPr/>
                    <a:lstStyle/>
                    <a:p>
                      <a:pPr algn="ctr" fontAlgn="ctr"/>
                      <a:r>
                        <a:rPr lang="es-ES" sz="500" b="1" i="0" u="none" strike="noStrike">
                          <a:solidFill>
                            <a:srgbClr val="000000"/>
                          </a:solidFill>
                          <a:effectLst/>
                          <a:latin typeface="Arial" panose="020B0604020202020204" pitchFamily="34" charset="0"/>
                        </a:rPr>
                        <a:t>OBSERVACIONES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3333248577"/>
                  </a:ext>
                </a:extLst>
              </a:tr>
              <a:tr h="395010">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300" b="0" i="0" u="none" strike="noStrike">
                          <a:solidFill>
                            <a:srgbClr val="000000"/>
                          </a:solidFill>
                          <a:effectLst/>
                          <a:latin typeface="Arial" panose="020B0604020202020204" pitchFamily="34" charset="0"/>
                        </a:rPr>
                        <a:t>Enero</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FF"/>
                    </a:solidFill>
                  </a:tcPr>
                </a:tc>
                <a:tc>
                  <a:txBody>
                    <a:bodyPr/>
                    <a:lstStyle/>
                    <a:p>
                      <a:pPr algn="ctr" fontAlgn="ctr"/>
                      <a:r>
                        <a:rPr lang="es-ES" sz="300" b="0" i="0" u="none" strike="noStrike">
                          <a:solidFill>
                            <a:srgbClr val="000000"/>
                          </a:solidFill>
                          <a:effectLst/>
                          <a:latin typeface="Arial" panose="020B0604020202020204" pitchFamily="34" charset="0"/>
                        </a:rPr>
                        <a:t>Febrero</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FF"/>
                    </a:solidFill>
                  </a:tcPr>
                </a:tc>
                <a:tc>
                  <a:txBody>
                    <a:bodyPr/>
                    <a:lstStyle/>
                    <a:p>
                      <a:pPr algn="ctr" fontAlgn="ctr"/>
                      <a:r>
                        <a:rPr lang="es-ES" sz="300" b="0" i="0" u="none" strike="noStrike">
                          <a:solidFill>
                            <a:srgbClr val="000000"/>
                          </a:solidFill>
                          <a:effectLst/>
                          <a:latin typeface="Arial" panose="020B0604020202020204" pitchFamily="34" charset="0"/>
                        </a:rPr>
                        <a:t>marzo</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FF"/>
                    </a:solidFill>
                  </a:tcPr>
                </a:tc>
                <a:tc>
                  <a:txBody>
                    <a:bodyPr/>
                    <a:lstStyle/>
                    <a:p>
                      <a:pPr algn="ctr" fontAlgn="ctr"/>
                      <a:r>
                        <a:rPr lang="es-ES" sz="300" b="0" i="0" u="none" strike="noStrike" dirty="0">
                          <a:solidFill>
                            <a:srgbClr val="000000"/>
                          </a:solidFill>
                          <a:effectLst/>
                          <a:latin typeface="Arial" panose="020B0604020202020204" pitchFamily="34" charset="0"/>
                        </a:rPr>
                        <a:t>abril</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FF"/>
                    </a:solidFill>
                  </a:tcPr>
                </a:tc>
                <a:tc>
                  <a:txBody>
                    <a:bodyPr/>
                    <a:lstStyle/>
                    <a:p>
                      <a:pPr algn="ctr" fontAlgn="ctr"/>
                      <a:r>
                        <a:rPr lang="es-ES" sz="300" b="0" i="0" u="none" strike="noStrike" dirty="0">
                          <a:solidFill>
                            <a:srgbClr val="000000"/>
                          </a:solidFill>
                          <a:effectLst/>
                          <a:latin typeface="Arial" panose="020B0604020202020204" pitchFamily="34" charset="0"/>
                        </a:rPr>
                        <a:t>mayo</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FF"/>
                    </a:solidFill>
                  </a:tcPr>
                </a:tc>
                <a:tc>
                  <a:txBody>
                    <a:bodyPr/>
                    <a:lstStyle/>
                    <a:p>
                      <a:pPr algn="ctr" fontAlgn="ctr"/>
                      <a:r>
                        <a:rPr lang="es-ES" sz="300" b="0" i="0" u="none" strike="noStrike">
                          <a:solidFill>
                            <a:srgbClr val="000000"/>
                          </a:solidFill>
                          <a:effectLst/>
                          <a:latin typeface="Arial" panose="020B0604020202020204" pitchFamily="34" charset="0"/>
                        </a:rPr>
                        <a:t>junio</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FF"/>
                    </a:solidFill>
                  </a:tcPr>
                </a:tc>
                <a:tc>
                  <a:txBody>
                    <a:bodyPr/>
                    <a:lstStyle/>
                    <a:p>
                      <a:pPr algn="ctr" fontAlgn="ctr"/>
                      <a:r>
                        <a:rPr lang="es-ES" sz="300" b="0" i="0" u="none" strike="noStrike">
                          <a:solidFill>
                            <a:srgbClr val="000000"/>
                          </a:solidFill>
                          <a:effectLst/>
                          <a:latin typeface="Arial" panose="020B0604020202020204" pitchFamily="34" charset="0"/>
                        </a:rPr>
                        <a:t>julio</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FF"/>
                    </a:solidFill>
                  </a:tcPr>
                </a:tc>
                <a:tc>
                  <a:txBody>
                    <a:bodyPr/>
                    <a:lstStyle/>
                    <a:p>
                      <a:pPr algn="ctr" fontAlgn="ctr"/>
                      <a:r>
                        <a:rPr lang="es-ES" sz="300" b="0" i="0" u="none" strike="noStrike" dirty="0">
                          <a:solidFill>
                            <a:srgbClr val="000000"/>
                          </a:solidFill>
                          <a:effectLst/>
                          <a:latin typeface="Arial" panose="020B0604020202020204" pitchFamily="34" charset="0"/>
                        </a:rPr>
                        <a:t>agosto</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FF"/>
                    </a:solidFill>
                  </a:tcPr>
                </a:tc>
                <a:tc>
                  <a:txBody>
                    <a:bodyPr/>
                    <a:lstStyle/>
                    <a:p>
                      <a:pPr algn="ctr" fontAlgn="ctr"/>
                      <a:r>
                        <a:rPr lang="es-ES" sz="300" b="0" i="0" u="none" strike="noStrike" dirty="0">
                          <a:solidFill>
                            <a:srgbClr val="000000"/>
                          </a:solidFill>
                          <a:effectLst/>
                          <a:latin typeface="Arial" panose="020B0604020202020204" pitchFamily="34" charset="0"/>
                        </a:rPr>
                        <a:t>septiembre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FF"/>
                    </a:solidFill>
                  </a:tcPr>
                </a:tc>
                <a:tc>
                  <a:txBody>
                    <a:bodyPr/>
                    <a:lstStyle/>
                    <a:p>
                      <a:pPr algn="ctr" fontAlgn="ctr"/>
                      <a:r>
                        <a:rPr lang="es-ES" sz="300" b="0" i="0" u="none" strike="noStrike" dirty="0">
                          <a:solidFill>
                            <a:srgbClr val="000000"/>
                          </a:solidFill>
                          <a:effectLst/>
                          <a:latin typeface="Arial" panose="020B0604020202020204" pitchFamily="34" charset="0"/>
                        </a:rPr>
                        <a:t>octubre</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FF"/>
                    </a:solidFill>
                  </a:tcPr>
                </a:tc>
                <a:tc>
                  <a:txBody>
                    <a:bodyPr/>
                    <a:lstStyle/>
                    <a:p>
                      <a:pPr algn="ctr" fontAlgn="ctr"/>
                      <a:r>
                        <a:rPr lang="es-ES" sz="300" b="0" i="0" u="none" strike="noStrike" dirty="0">
                          <a:solidFill>
                            <a:srgbClr val="000000"/>
                          </a:solidFill>
                          <a:effectLst/>
                          <a:latin typeface="Arial" panose="020B0604020202020204" pitchFamily="34" charset="0"/>
                        </a:rPr>
                        <a:t>noviembre</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FF"/>
                    </a:solidFill>
                  </a:tcPr>
                </a:tc>
                <a:tc>
                  <a:txBody>
                    <a:bodyPr/>
                    <a:lstStyle/>
                    <a:p>
                      <a:pPr algn="ctr" fontAlgn="ctr"/>
                      <a:r>
                        <a:rPr lang="es-ES" sz="300" b="0" i="0" u="none" strike="noStrike" dirty="0">
                          <a:solidFill>
                            <a:srgbClr val="000000"/>
                          </a:solidFill>
                          <a:effectLst/>
                          <a:latin typeface="Arial" panose="020B0604020202020204" pitchFamily="34" charset="0"/>
                        </a:rPr>
                        <a:t>diciembre</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FF"/>
                    </a:solidFill>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2193184839"/>
                  </a:ext>
                </a:extLst>
              </a:tr>
              <a:tr h="1091214">
                <a:tc>
                  <a:txBody>
                    <a:bodyPr/>
                    <a:lstStyle/>
                    <a:p>
                      <a:pPr algn="l" rtl="0" fontAlgn="ctr"/>
                      <a:r>
                        <a:rPr lang="es-CO" sz="300" b="0" i="0" u="none" strike="noStrike">
                          <a:solidFill>
                            <a:srgbClr val="000000"/>
                          </a:solidFill>
                          <a:effectLst/>
                          <a:latin typeface="Arial" panose="020B0604020202020204" pitchFamily="34" charset="0"/>
                        </a:rPr>
                        <a:t>A. Destinar y gestionar los recursos financieros necesarios en los presupuestos en el nivel nacional y territorial orientados a fortalecer las estructuras administrativas y el recurso humano dedicado al fomento y gestión de los procesos de participación y en el desarrollo de la Política de Participación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300" b="0" i="0" u="none" strike="noStrike">
                          <a:solidFill>
                            <a:srgbClr val="6600CC"/>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S" sz="300" b="0" i="0" u="none" strike="noStrike">
                          <a:solidFill>
                            <a:srgbClr val="6600CC"/>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S" sz="300" b="0" i="0" u="none" strike="noStrike" dirty="0">
                          <a:solidFill>
                            <a:srgbClr val="6600CC"/>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300" b="0" i="0" u="none" strike="noStrike">
                          <a:solidFill>
                            <a:srgbClr val="6600CC"/>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300" b="0" i="0" u="none" strike="noStrike">
                          <a:solidFill>
                            <a:srgbClr val="6600CC"/>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300" b="0" i="0" u="none" strike="noStrike">
                          <a:solidFill>
                            <a:srgbClr val="6600CC"/>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300" b="0" i="0" u="none" strike="noStrike">
                          <a:solidFill>
                            <a:srgbClr val="6600CC"/>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s-ES" sz="400" b="0" i="0" u="none" strike="noStrike">
                        <a:solidFill>
                          <a:srgbClr val="6600CC"/>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s-ES" sz="300" b="0" i="0" u="none" strike="noStrike">
                          <a:solidFill>
                            <a:srgbClr val="6600CC"/>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300" b="0" i="0" u="none" strike="noStrike">
                          <a:solidFill>
                            <a:srgbClr val="6600CC"/>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300" b="0" i="0" u="none" strike="noStrike">
                          <a:solidFill>
                            <a:srgbClr val="6600CC"/>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300" b="0" i="0" u="none" strike="noStrike">
                          <a:solidFill>
                            <a:srgbClr val="6600CC"/>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300" b="0" i="0" u="none" strike="noStrike">
                          <a:solidFill>
                            <a:srgbClr val="6600CC"/>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300" b="0" i="0" u="none" strike="noStrike">
                          <a:solidFill>
                            <a:srgbClr val="6600CC"/>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300" b="0" i="0" u="none" strike="noStrike">
                          <a:solidFill>
                            <a:srgbClr val="6600CC"/>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300" b="0" i="0" u="none" strike="noStrike">
                          <a:solidFill>
                            <a:srgbClr val="6600CC"/>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300" b="0" i="0" u="none" strike="noStrike" dirty="0">
                          <a:solidFill>
                            <a:srgbClr val="6600CC"/>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400" b="0" i="0" u="none" strike="noStrike" dirty="0">
                          <a:solidFill>
                            <a:srgbClr val="6600CC"/>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400" b="0" i="0" u="none" strike="noStrike" dirty="0">
                          <a:solidFill>
                            <a:srgbClr val="6600CC"/>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400" b="0" i="0" u="none" strike="noStrike" dirty="0">
                          <a:solidFill>
                            <a:srgbClr val="6600CC"/>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400" b="0" i="0" u="none" strike="noStrike" dirty="0">
                          <a:solidFill>
                            <a:srgbClr val="6600CC"/>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300" b="0" i="0" u="none" strike="noStrike" dirty="0">
                          <a:solidFill>
                            <a:srgbClr val="6600CC"/>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300" b="0" i="0" u="none" strike="noStrike" dirty="0">
                          <a:solidFill>
                            <a:srgbClr val="6600CC"/>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300" b="0" i="0" u="none" strike="noStrike" dirty="0">
                          <a:solidFill>
                            <a:srgbClr val="6600CC"/>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300" b="0" i="0" u="none" strike="noStrike" dirty="0">
                          <a:solidFill>
                            <a:srgbClr val="6600CC"/>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697670"/>
                  </a:ext>
                </a:extLst>
              </a:tr>
            </a:tbl>
          </a:graphicData>
        </a:graphic>
      </p:graphicFrame>
    </p:spTree>
    <p:extLst>
      <p:ext uri="{BB962C8B-B14F-4D97-AF65-F5344CB8AC3E}">
        <p14:creationId xmlns:p14="http://schemas.microsoft.com/office/powerpoint/2010/main" val="698061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62029" y="1446583"/>
            <a:ext cx="8019941" cy="32198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rPr>
              <a:t>1. No modificar la matriz de registro del informe trimestral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rPr>
              <a:t>2. No ocultar las filas, ni columnas.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rPr>
              <a:t>3. Muchas metas y actividades no responden a la línea. Tener en cuenta las propuestas de acciones para cada una de las líneas.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s-CO" sz="2000" dirty="0">
                <a:solidFill>
                  <a:srgbClr val="5B9BD5">
                    <a:lumMod val="75000"/>
                  </a:srgbClr>
                </a:solidFill>
                <a:latin typeface="Arial" pitchFamily="34" charset="0"/>
                <a:cs typeface="Arial" pitchFamily="34" charset="0"/>
              </a:rPr>
              <a:t>4. En todos los ejes hay líneas que señalan acciones de gestión, educación y comunicación, no por esto las actividades son iguales.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endParaRPr>
          </a:p>
        </p:txBody>
      </p:sp>
      <p:sp>
        <p:nvSpPr>
          <p:cNvPr id="5" name="CuadroTexto 4">
            <a:extLst>
              <a:ext uri="{FF2B5EF4-FFF2-40B4-BE49-F238E27FC236}">
                <a16:creationId xmlns:a16="http://schemas.microsoft.com/office/drawing/2014/main" id="{002849E7-1E94-4FF6-865C-C56D4FF4632C}"/>
              </a:ext>
            </a:extLst>
          </p:cNvPr>
          <p:cNvSpPr txBox="1"/>
          <p:nvPr/>
        </p:nvSpPr>
        <p:spPr>
          <a:xfrm>
            <a:off x="1651821" y="285787"/>
            <a:ext cx="5456902" cy="83099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RECOMENDACIONES INFORMES TRIMESTRALES</a:t>
            </a:r>
          </a:p>
        </p:txBody>
      </p:sp>
    </p:spTree>
    <p:extLst>
      <p:ext uri="{BB962C8B-B14F-4D97-AF65-F5344CB8AC3E}">
        <p14:creationId xmlns:p14="http://schemas.microsoft.com/office/powerpoint/2010/main" val="3024961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71948" y="1222408"/>
            <a:ext cx="8019941" cy="32198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n-ea"/>
                <a:cs typeface="Arial" pitchFamily="34" charset="0"/>
              </a:rPr>
              <a:t>5. El cronograma de los informes trimestrales es de la programación, no de le ejecución del trimestre reportado, por lo tanto no se deben modificar en cada trimestre. Si no se pudo ejecutar la actividad en el mes programado se aclara en la casilla de resultados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rPr>
              <a:t>6. Los datos numéricos del informe trimestral en muchas ocasiones no se revisan y se deja la misma información, lo cual genera incoherencia en los datos. Esta va cambiando cada trimestre.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rPr>
              <a:t>8. En el mismo </a:t>
            </a:r>
            <a:r>
              <a:rPr kumimoji="0" lang="es-CO" sz="2000" b="0" i="0" u="none" strike="noStrike" kern="1200" cap="none" spc="0" normalizeH="0" baseline="0" noProof="0" dirty="0" err="1">
                <a:ln>
                  <a:noFill/>
                </a:ln>
                <a:solidFill>
                  <a:srgbClr val="5B9BD5">
                    <a:lumMod val="75000"/>
                  </a:srgbClr>
                </a:solidFill>
                <a:effectLst/>
                <a:uLnTx/>
                <a:uFillTx/>
                <a:latin typeface="Arial" pitchFamily="34" charset="0"/>
                <a:ea typeface="+mj-ea"/>
                <a:cs typeface="Arial" pitchFamily="34" charset="0"/>
              </a:rPr>
              <a:t>excell</a:t>
            </a:r>
            <a:r>
              <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rPr>
              <a:t> en diferentes hojas colocar cada trimestre.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endParaRPr>
          </a:p>
        </p:txBody>
      </p:sp>
      <p:sp>
        <p:nvSpPr>
          <p:cNvPr id="5" name="CuadroTexto 4">
            <a:extLst>
              <a:ext uri="{FF2B5EF4-FFF2-40B4-BE49-F238E27FC236}">
                <a16:creationId xmlns:a16="http://schemas.microsoft.com/office/drawing/2014/main" id="{002849E7-1E94-4FF6-865C-C56D4FF4632C}"/>
              </a:ext>
            </a:extLst>
          </p:cNvPr>
          <p:cNvSpPr txBox="1"/>
          <p:nvPr/>
        </p:nvSpPr>
        <p:spPr>
          <a:xfrm>
            <a:off x="1651821" y="285787"/>
            <a:ext cx="5456902" cy="83099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RECOMENDACIONES INFORMES TRIMESTRALES</a:t>
            </a:r>
          </a:p>
        </p:txBody>
      </p:sp>
    </p:spTree>
    <p:extLst>
      <p:ext uri="{BB962C8B-B14F-4D97-AF65-F5344CB8AC3E}">
        <p14:creationId xmlns:p14="http://schemas.microsoft.com/office/powerpoint/2010/main" val="239550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270535" y="1222408"/>
            <a:ext cx="7221354" cy="24203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rPr>
              <a:t>Los informes trimestrales colocarlos en una misma hoja de </a:t>
            </a:r>
            <a:r>
              <a:rPr kumimoji="0" lang="es-CO" sz="2000" b="0" i="0" u="none" strike="noStrike" kern="1200" cap="none" spc="0" normalizeH="0" baseline="0" noProof="0" dirty="0" err="1">
                <a:ln>
                  <a:noFill/>
                </a:ln>
                <a:solidFill>
                  <a:srgbClr val="5B9BD5">
                    <a:lumMod val="75000"/>
                  </a:srgbClr>
                </a:solidFill>
                <a:effectLst/>
                <a:uLnTx/>
                <a:uFillTx/>
                <a:latin typeface="Arial" pitchFamily="34" charset="0"/>
                <a:ea typeface="+mj-ea"/>
                <a:cs typeface="Arial" pitchFamily="34" charset="0"/>
              </a:rPr>
              <a:t>excell</a:t>
            </a:r>
            <a:r>
              <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rPr>
              <a:t> en 4 pestañas.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endParaRPr>
          </a:p>
        </p:txBody>
      </p:sp>
      <p:pic>
        <p:nvPicPr>
          <p:cNvPr id="4" name="Imagen 3">
            <a:extLst>
              <a:ext uri="{FF2B5EF4-FFF2-40B4-BE49-F238E27FC236}">
                <a16:creationId xmlns:a16="http://schemas.microsoft.com/office/drawing/2014/main" id="{023928B0-9316-4880-8E01-C4D692330189}"/>
              </a:ext>
            </a:extLst>
          </p:cNvPr>
          <p:cNvPicPr/>
          <p:nvPr/>
        </p:nvPicPr>
        <p:blipFill rotWithShape="1">
          <a:blip r:embed="rId2"/>
          <a:srcRect t="75746" r="52276"/>
          <a:stretch/>
        </p:blipFill>
        <p:spPr bwMode="auto">
          <a:xfrm>
            <a:off x="1470694" y="2203766"/>
            <a:ext cx="5987010" cy="19763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68613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143000" y="570524"/>
            <a:ext cx="6359769" cy="5548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400" dirty="0">
                <a:solidFill>
                  <a:schemeClr val="accent1">
                    <a:lumMod val="75000"/>
                  </a:schemeClr>
                </a:solidFill>
                <a:latin typeface="Arial" panose="020B0604020202020204" pitchFamily="34" charset="0"/>
                <a:cs typeface="Arial" panose="020B0604020202020204" pitchFamily="34" charset="0"/>
              </a:rPr>
              <a:t>PERIODICIDAD Y FECHA DE ENTREGA</a:t>
            </a:r>
          </a:p>
        </p:txBody>
      </p:sp>
      <p:graphicFrame>
        <p:nvGraphicFramePr>
          <p:cNvPr id="3" name="Tabla 2"/>
          <p:cNvGraphicFramePr>
            <a:graphicFrameLocks noGrp="1"/>
          </p:cNvGraphicFramePr>
          <p:nvPr>
            <p:extLst>
              <p:ext uri="{D42A27DB-BD31-4B8C-83A1-F6EECF244321}">
                <p14:modId xmlns:p14="http://schemas.microsoft.com/office/powerpoint/2010/main" val="2657817921"/>
              </p:ext>
            </p:extLst>
          </p:nvPr>
        </p:nvGraphicFramePr>
        <p:xfrm>
          <a:off x="803519" y="1309037"/>
          <a:ext cx="6772938" cy="3006683"/>
        </p:xfrm>
        <a:graphic>
          <a:graphicData uri="http://schemas.openxmlformats.org/drawingml/2006/table">
            <a:tbl>
              <a:tblPr firstRow="1" bandRow="1">
                <a:tableStyleId>{5C22544A-7EE6-4342-B048-85BDC9FD1C3A}</a:tableStyleId>
              </a:tblPr>
              <a:tblGrid>
                <a:gridCol w="1315480">
                  <a:extLst>
                    <a:ext uri="{9D8B030D-6E8A-4147-A177-3AD203B41FA5}">
                      <a16:colId xmlns:a16="http://schemas.microsoft.com/office/drawing/2014/main" val="20000"/>
                    </a:ext>
                  </a:extLst>
                </a:gridCol>
                <a:gridCol w="2926645">
                  <a:extLst>
                    <a:ext uri="{9D8B030D-6E8A-4147-A177-3AD203B41FA5}">
                      <a16:colId xmlns:a16="http://schemas.microsoft.com/office/drawing/2014/main" val="20001"/>
                    </a:ext>
                  </a:extLst>
                </a:gridCol>
                <a:gridCol w="2530813">
                  <a:extLst>
                    <a:ext uri="{9D8B030D-6E8A-4147-A177-3AD203B41FA5}">
                      <a16:colId xmlns:a16="http://schemas.microsoft.com/office/drawing/2014/main" val="20002"/>
                    </a:ext>
                  </a:extLst>
                </a:gridCol>
              </a:tblGrid>
              <a:tr h="512473">
                <a:tc>
                  <a:txBody>
                    <a:bodyPr/>
                    <a:lstStyle/>
                    <a:p>
                      <a:pPr algn="ctr"/>
                      <a:r>
                        <a:rPr lang="es-CO" sz="1800" dirty="0">
                          <a:latin typeface="Arial Narrow" pitchFamily="34" charset="0"/>
                        </a:rPr>
                        <a:t>TRIMESTRE</a:t>
                      </a:r>
                    </a:p>
                  </a:txBody>
                  <a:tcPr marL="91433" marR="91433" marT="45744" marB="45744">
                    <a:solidFill>
                      <a:schemeClr val="accent1">
                        <a:lumMod val="75000"/>
                      </a:schemeClr>
                    </a:solidFill>
                  </a:tcPr>
                </a:tc>
                <a:tc>
                  <a:txBody>
                    <a:bodyPr/>
                    <a:lstStyle/>
                    <a:p>
                      <a:pPr algn="ctr"/>
                      <a:r>
                        <a:rPr lang="es-CO" sz="1800" dirty="0">
                          <a:latin typeface="Arial Narrow" pitchFamily="34" charset="0"/>
                        </a:rPr>
                        <a:t>PERIODO </a:t>
                      </a:r>
                    </a:p>
                  </a:txBody>
                  <a:tcPr marL="91433" marR="91433" marT="45744" marB="45744">
                    <a:solidFill>
                      <a:schemeClr val="accent1">
                        <a:lumMod val="75000"/>
                      </a:schemeClr>
                    </a:solidFill>
                  </a:tcPr>
                </a:tc>
                <a:tc>
                  <a:txBody>
                    <a:bodyPr/>
                    <a:lstStyle/>
                    <a:p>
                      <a:pPr algn="ctr"/>
                      <a:r>
                        <a:rPr lang="es-CO" sz="1800" dirty="0">
                          <a:latin typeface="Arial Narrow" pitchFamily="34" charset="0"/>
                        </a:rPr>
                        <a:t>FECHA DE RADICACIÓN </a:t>
                      </a:r>
                    </a:p>
                  </a:txBody>
                  <a:tcPr marL="91433" marR="91433" marT="45744" marB="45744">
                    <a:solidFill>
                      <a:schemeClr val="accent1">
                        <a:lumMod val="75000"/>
                      </a:schemeClr>
                    </a:solidFill>
                  </a:tcPr>
                </a:tc>
                <a:extLst>
                  <a:ext uri="{0D108BD9-81ED-4DB2-BD59-A6C34878D82A}">
                    <a16:rowId xmlns:a16="http://schemas.microsoft.com/office/drawing/2014/main" val="10000"/>
                  </a:ext>
                </a:extLst>
              </a:tr>
              <a:tr h="512473">
                <a:tc>
                  <a:txBody>
                    <a:bodyPr/>
                    <a:lstStyle/>
                    <a:p>
                      <a:pPr algn="ctr"/>
                      <a:r>
                        <a:rPr lang="es-CO" sz="1800" dirty="0">
                          <a:latin typeface="Arial Narrow" pitchFamily="34" charset="0"/>
                        </a:rPr>
                        <a:t>I</a:t>
                      </a:r>
                    </a:p>
                  </a:txBody>
                  <a:tcPr marL="91433" marR="91433" marT="45744" marB="45744">
                    <a:solidFill>
                      <a:schemeClr val="accent1">
                        <a:lumMod val="40000"/>
                        <a:lumOff val="60000"/>
                      </a:schemeClr>
                    </a:solidFill>
                  </a:tcPr>
                </a:tc>
                <a:tc>
                  <a:txBody>
                    <a:bodyPr/>
                    <a:lstStyle/>
                    <a:p>
                      <a:r>
                        <a:rPr lang="es-CO" sz="1800" dirty="0">
                          <a:latin typeface="Arial Narrow" pitchFamily="34" charset="0"/>
                        </a:rPr>
                        <a:t>Enero, febrero,</a:t>
                      </a:r>
                      <a:r>
                        <a:rPr lang="es-CO" sz="1800" baseline="0" dirty="0">
                          <a:latin typeface="Arial Narrow" pitchFamily="34" charset="0"/>
                        </a:rPr>
                        <a:t> marzo 2022</a:t>
                      </a:r>
                      <a:endParaRPr lang="es-CO" sz="1800" dirty="0">
                        <a:latin typeface="Arial Narrow" pitchFamily="34" charset="0"/>
                      </a:endParaRPr>
                    </a:p>
                  </a:txBody>
                  <a:tcPr marL="91433" marR="91433" marT="45744" marB="45744">
                    <a:solidFill>
                      <a:schemeClr val="accent1">
                        <a:lumMod val="40000"/>
                        <a:lumOff val="60000"/>
                      </a:schemeClr>
                    </a:solidFill>
                  </a:tcPr>
                </a:tc>
                <a:tc>
                  <a:txBody>
                    <a:bodyPr/>
                    <a:lstStyle/>
                    <a:p>
                      <a:r>
                        <a:rPr lang="es-CO" sz="1800" dirty="0">
                          <a:latin typeface="Arial Narrow" pitchFamily="34" charset="0"/>
                        </a:rPr>
                        <a:t>22 abril de 2022 </a:t>
                      </a:r>
                    </a:p>
                  </a:txBody>
                  <a:tcPr marL="91433" marR="91433" marT="45744" marB="45744">
                    <a:solidFill>
                      <a:schemeClr val="accent1">
                        <a:lumMod val="40000"/>
                        <a:lumOff val="60000"/>
                      </a:schemeClr>
                    </a:solidFill>
                  </a:tcPr>
                </a:tc>
                <a:extLst>
                  <a:ext uri="{0D108BD9-81ED-4DB2-BD59-A6C34878D82A}">
                    <a16:rowId xmlns:a16="http://schemas.microsoft.com/office/drawing/2014/main" val="10001"/>
                  </a:ext>
                </a:extLst>
              </a:tr>
              <a:tr h="512473">
                <a:tc>
                  <a:txBody>
                    <a:bodyPr/>
                    <a:lstStyle/>
                    <a:p>
                      <a:pPr algn="ctr"/>
                      <a:r>
                        <a:rPr lang="es-CO" sz="1800" dirty="0">
                          <a:latin typeface="Arial Narrow" pitchFamily="34" charset="0"/>
                        </a:rPr>
                        <a:t>II</a:t>
                      </a:r>
                    </a:p>
                  </a:txBody>
                  <a:tcPr marL="91433" marR="91433" marT="45744" marB="45744">
                    <a:solidFill>
                      <a:schemeClr val="accent3">
                        <a:lumMod val="20000"/>
                        <a:lumOff val="80000"/>
                      </a:schemeClr>
                    </a:solidFill>
                  </a:tcPr>
                </a:tc>
                <a:tc>
                  <a:txBody>
                    <a:bodyPr/>
                    <a:lstStyle/>
                    <a:p>
                      <a:r>
                        <a:rPr lang="es-CO" sz="1800" dirty="0">
                          <a:latin typeface="Arial Narrow" pitchFamily="34" charset="0"/>
                        </a:rPr>
                        <a:t>Abril, mayo,</a:t>
                      </a:r>
                      <a:r>
                        <a:rPr lang="es-CO" sz="1800" baseline="0" dirty="0">
                          <a:latin typeface="Arial Narrow" pitchFamily="34" charset="0"/>
                        </a:rPr>
                        <a:t> junio 2022</a:t>
                      </a:r>
                      <a:endParaRPr lang="es-CO" sz="1800" dirty="0">
                        <a:latin typeface="Arial Narrow" pitchFamily="34" charset="0"/>
                      </a:endParaRPr>
                    </a:p>
                  </a:txBody>
                  <a:tcPr marL="91433" marR="91433" marT="45744" marB="45744">
                    <a:solidFill>
                      <a:schemeClr val="accent3">
                        <a:lumMod val="20000"/>
                        <a:lumOff val="80000"/>
                      </a:schemeClr>
                    </a:solidFill>
                  </a:tcPr>
                </a:tc>
                <a:tc>
                  <a:txBody>
                    <a:bodyPr/>
                    <a:lstStyle/>
                    <a:p>
                      <a:r>
                        <a:rPr lang="es-CO" sz="1800" dirty="0">
                          <a:latin typeface="Arial Narrow" pitchFamily="34" charset="0"/>
                        </a:rPr>
                        <a:t>22 julio de 2022 </a:t>
                      </a:r>
                    </a:p>
                  </a:txBody>
                  <a:tcPr marL="91433" marR="91433" marT="45744" marB="45744">
                    <a:solidFill>
                      <a:schemeClr val="accent3">
                        <a:lumMod val="20000"/>
                        <a:lumOff val="80000"/>
                      </a:schemeClr>
                    </a:solidFill>
                  </a:tcPr>
                </a:tc>
                <a:extLst>
                  <a:ext uri="{0D108BD9-81ED-4DB2-BD59-A6C34878D82A}">
                    <a16:rowId xmlns:a16="http://schemas.microsoft.com/office/drawing/2014/main" val="10002"/>
                  </a:ext>
                </a:extLst>
              </a:tr>
              <a:tr h="584721">
                <a:tc>
                  <a:txBody>
                    <a:bodyPr/>
                    <a:lstStyle/>
                    <a:p>
                      <a:pPr algn="ctr"/>
                      <a:r>
                        <a:rPr lang="es-CO" sz="1800" dirty="0">
                          <a:latin typeface="Arial Narrow" pitchFamily="34" charset="0"/>
                        </a:rPr>
                        <a:t>III</a:t>
                      </a:r>
                    </a:p>
                  </a:txBody>
                  <a:tcPr marL="91433" marR="91433" marT="45744" marB="45744">
                    <a:solidFill>
                      <a:schemeClr val="accent1">
                        <a:lumMod val="40000"/>
                        <a:lumOff val="60000"/>
                      </a:schemeClr>
                    </a:solidFill>
                  </a:tcPr>
                </a:tc>
                <a:tc>
                  <a:txBody>
                    <a:bodyPr/>
                    <a:lstStyle/>
                    <a:p>
                      <a:r>
                        <a:rPr lang="es-CO" sz="1800" dirty="0">
                          <a:latin typeface="Arial Narrow" pitchFamily="34" charset="0"/>
                        </a:rPr>
                        <a:t>Julio, agosto,</a:t>
                      </a:r>
                      <a:r>
                        <a:rPr lang="es-CO" sz="1800" baseline="0" dirty="0">
                          <a:latin typeface="Arial Narrow" pitchFamily="34" charset="0"/>
                        </a:rPr>
                        <a:t> septiembre 2022</a:t>
                      </a:r>
                      <a:endParaRPr lang="es-CO" sz="1800" dirty="0">
                        <a:latin typeface="Arial Narrow" pitchFamily="34" charset="0"/>
                      </a:endParaRPr>
                    </a:p>
                  </a:txBody>
                  <a:tcPr marL="91433" marR="91433" marT="45744" marB="45744">
                    <a:solidFill>
                      <a:schemeClr val="accent1">
                        <a:lumMod val="40000"/>
                        <a:lumOff val="60000"/>
                      </a:schemeClr>
                    </a:solidFill>
                  </a:tcPr>
                </a:tc>
                <a:tc>
                  <a:txBody>
                    <a:bodyPr/>
                    <a:lstStyle/>
                    <a:p>
                      <a:r>
                        <a:rPr lang="es-CO" sz="1800" dirty="0">
                          <a:latin typeface="Arial Narrow" pitchFamily="34" charset="0"/>
                        </a:rPr>
                        <a:t>21 octubre de 2022 </a:t>
                      </a:r>
                    </a:p>
                  </a:txBody>
                  <a:tcPr marL="91433" marR="91433" marT="45744" marB="45744">
                    <a:solidFill>
                      <a:schemeClr val="accent1">
                        <a:lumMod val="40000"/>
                        <a:lumOff val="60000"/>
                      </a:schemeClr>
                    </a:solidFill>
                  </a:tcPr>
                </a:tc>
                <a:extLst>
                  <a:ext uri="{0D108BD9-81ED-4DB2-BD59-A6C34878D82A}">
                    <a16:rowId xmlns:a16="http://schemas.microsoft.com/office/drawing/2014/main" val="10003"/>
                  </a:ext>
                </a:extLst>
              </a:tr>
              <a:tr h="884543">
                <a:tc>
                  <a:txBody>
                    <a:bodyPr/>
                    <a:lstStyle/>
                    <a:p>
                      <a:pPr algn="ctr"/>
                      <a:r>
                        <a:rPr lang="es-CO" sz="1800" dirty="0">
                          <a:latin typeface="Arial Narrow" pitchFamily="34" charset="0"/>
                        </a:rPr>
                        <a:t>IV</a:t>
                      </a:r>
                    </a:p>
                  </a:txBody>
                  <a:tcPr marL="91433" marR="91433" marT="45744" marB="45744">
                    <a:solidFill>
                      <a:schemeClr val="accent3">
                        <a:lumMod val="20000"/>
                        <a:lumOff val="80000"/>
                      </a:schemeClr>
                    </a:solidFill>
                  </a:tcPr>
                </a:tc>
                <a:tc>
                  <a:txBody>
                    <a:bodyPr/>
                    <a:lstStyle/>
                    <a:p>
                      <a:r>
                        <a:rPr lang="es-CO" sz="1800" dirty="0">
                          <a:latin typeface="Arial Narrow" pitchFamily="34" charset="0"/>
                        </a:rPr>
                        <a:t>Octubre,  noviembre, diciembre 2022</a:t>
                      </a:r>
                    </a:p>
                  </a:txBody>
                  <a:tcPr marL="91433" marR="91433" marT="45744" marB="45744">
                    <a:solidFill>
                      <a:schemeClr val="accent3">
                        <a:lumMod val="20000"/>
                        <a:lumOff val="80000"/>
                      </a:schemeClr>
                    </a:solidFill>
                  </a:tcPr>
                </a:tc>
                <a:tc>
                  <a:txBody>
                    <a:bodyPr/>
                    <a:lstStyle/>
                    <a:p>
                      <a:r>
                        <a:rPr lang="es-CO" sz="1800" dirty="0">
                          <a:latin typeface="Arial Narrow" pitchFamily="34" charset="0"/>
                        </a:rPr>
                        <a:t>20 enero 2023</a:t>
                      </a:r>
                    </a:p>
                  </a:txBody>
                  <a:tcPr marL="91433" marR="91433" marT="45744" marB="45744">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02049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43276" y="487842"/>
            <a:ext cx="7161195" cy="3962623"/>
          </a:xfrm>
          <a:prstGeom prst="rect">
            <a:avLst/>
          </a:prstGeom>
          <a:solidFill>
            <a:srgbClr val="0070C0"/>
          </a:solid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ES" sz="16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ES" sz="16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LOS INFORMES TRIMESTRALES DE PS  DE LAS EAPB  SE RADICARÁN  EN LA FECHA SEÑALADA SEGÚN CRONOGRAMA</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(DEBERÁ ESTAR FIRMADO POR EL GERENTE – DIRECTOR - COORDINADOR) </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ES" sz="16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br>
              <a:rPr kumimoji="0" lang="es-ES" sz="16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s-ES" sz="16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DIRIGIDO A LA DIRECTORA DE PARTICIPACIÓN SOCIAL,  GESTIÓN TERRITORIAL Y TRANSECTORIALIDAD.</a:t>
            </a:r>
            <a:br>
              <a:rPr kumimoji="0" lang="es-ES" sz="16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br>
            <a:endParaRPr kumimoji="0" lang="es-ES" sz="16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ES" sz="16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Doctora MARÍA FERNANDA TORRES PENAGOS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Correo: mftorres@saludcapital</a:t>
            </a:r>
            <a:r>
              <a:rPr kumimoji="0" lang="es-ES"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.gov.co</a:t>
            </a:r>
          </a:p>
          <a:p>
            <a:pPr marL="0" marR="0" lvl="0" indent="0" algn="ctr" defTabSz="685800" rtl="0" eaLnBrk="1" fontAlgn="auto" latinLnBrk="0" hangingPunct="1">
              <a:lnSpc>
                <a:spcPct val="100000"/>
              </a:lnSpc>
              <a:spcBef>
                <a:spcPts val="0"/>
              </a:spcBef>
              <a:spcAft>
                <a:spcPts val="0"/>
              </a:spcAft>
              <a:buClrTx/>
              <a:buSzTx/>
              <a:buFontTx/>
              <a:buNone/>
              <a:tabLst/>
              <a:defRPr/>
            </a:pPr>
            <a:r>
              <a:rPr lang="es-ES" sz="1400" b="1" u="sng" dirty="0">
                <a:solidFill>
                  <a:schemeClr val="bg1"/>
                </a:solidFill>
                <a:latin typeface="Arial" panose="020B0604020202020204" pitchFamily="34" charset="0"/>
                <a:ea typeface="Calibri" panose="020F0502020204030204" pitchFamily="34" charset="0"/>
                <a:cs typeface="Arial" panose="020B0604020202020204" pitchFamily="34" charset="0"/>
              </a:rPr>
              <a:t>Con copia </a:t>
            </a:r>
            <a:r>
              <a:rPr lang="es-ES" sz="1400" b="1" dirty="0">
                <a:solidFill>
                  <a:schemeClr val="bg1"/>
                </a:solidFill>
                <a:latin typeface="Arial" panose="020B0604020202020204" pitchFamily="34" charset="0"/>
                <a:ea typeface="Calibri" panose="020F0502020204030204" pitchFamily="34" charset="0"/>
                <a:cs typeface="Arial" panose="020B0604020202020204" pitchFamily="34" charset="0"/>
              </a:rPr>
              <a:t>lm1diaz@saludcapital.gov.co</a:t>
            </a:r>
            <a:br>
              <a:rPr kumimoji="0" lang="es-ES"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br>
            <a:endParaRPr kumimoji="0" lang="es-CO" sz="135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596819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780889" y="473190"/>
            <a:ext cx="4003488" cy="22346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lang="es-CO" sz="8000" dirty="0">
              <a:solidFill>
                <a:srgbClr val="5B9BD5">
                  <a:lumMod val="75000"/>
                </a:srgbClr>
              </a:solidFill>
              <a:latin typeface="Arial" pitchFamily="34" charset="0"/>
              <a:cs typeface="Arial"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s-CO" sz="8000" dirty="0">
                <a:solidFill>
                  <a:srgbClr val="5B9BD5">
                    <a:lumMod val="75000"/>
                  </a:srgbClr>
                </a:solidFill>
                <a:latin typeface="Arial" pitchFamily="34" charset="0"/>
                <a:cs typeface="Arial" pitchFamily="34" charset="0"/>
              </a:rPr>
              <a:t>VARIOS</a:t>
            </a:r>
            <a:endParaRPr kumimoji="0" lang="es-CO" sz="8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endParaRPr>
          </a:p>
        </p:txBody>
      </p:sp>
      <p:pic>
        <p:nvPicPr>
          <p:cNvPr id="3" name="Imagen 2">
            <a:extLst>
              <a:ext uri="{FF2B5EF4-FFF2-40B4-BE49-F238E27FC236}">
                <a16:creationId xmlns:a16="http://schemas.microsoft.com/office/drawing/2014/main" id="{94A8CAF4-4BB8-4470-84DE-47C7711CA865}"/>
              </a:ext>
            </a:extLst>
          </p:cNvPr>
          <p:cNvPicPr>
            <a:picLocks noChangeAspect="1"/>
          </p:cNvPicPr>
          <p:nvPr/>
        </p:nvPicPr>
        <p:blipFill>
          <a:blip r:embed="rId2"/>
          <a:stretch>
            <a:fillRect/>
          </a:stretch>
        </p:blipFill>
        <p:spPr>
          <a:xfrm>
            <a:off x="5292664" y="1993982"/>
            <a:ext cx="3238325" cy="2425618"/>
          </a:xfrm>
          <a:prstGeom prst="rect">
            <a:avLst/>
          </a:prstGeom>
        </p:spPr>
      </p:pic>
    </p:spTree>
    <p:extLst>
      <p:ext uri="{BB962C8B-B14F-4D97-AF65-F5344CB8AC3E}">
        <p14:creationId xmlns:p14="http://schemas.microsoft.com/office/powerpoint/2010/main" val="1019248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657002" y="868446"/>
            <a:ext cx="7221354" cy="39454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rPr>
              <a:t>1. Se solicita invitar a la SDS a la rendición de cuentas que realice la asociación de usuarios y a otros espacios que se considere importante la presencia y participación.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rPr>
              <a:t>2. El plan de acción y el informe trimestral deben ser solo de Bogotá.</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rPr>
              <a:t>3. No remitir la información en el mismo correo de la solicitud.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s-CO" sz="2000" dirty="0">
                <a:solidFill>
                  <a:srgbClr val="5B9BD5">
                    <a:lumMod val="75000"/>
                  </a:srgbClr>
                </a:solidFill>
                <a:latin typeface="Arial" pitchFamily="34" charset="0"/>
                <a:cs typeface="Arial" pitchFamily="34" charset="0"/>
              </a:rPr>
              <a:t>4. El reporte de meta se seguirá entregando el 21 de cada mes.</a:t>
            </a:r>
          </a:p>
          <a:p>
            <a:pPr lvl="0">
              <a:defRPr/>
            </a:pPr>
            <a:r>
              <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rPr>
              <a:t>5. Se debe realizar </a:t>
            </a:r>
            <a:r>
              <a:rPr lang="es-CO" sz="2000" dirty="0">
                <a:solidFill>
                  <a:srgbClr val="5B9BD5">
                    <a:lumMod val="75000"/>
                  </a:srgbClr>
                </a:solidFill>
                <a:latin typeface="Arial" pitchFamily="34" charset="0"/>
                <a:cs typeface="Arial" pitchFamily="34" charset="0"/>
              </a:rPr>
              <a:t>actualización de las diferentes categorías que contempla la base social de </a:t>
            </a:r>
            <a:r>
              <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rPr>
              <a:t>forma permanente, como edad, correo, localidad, </a:t>
            </a:r>
            <a:r>
              <a:rPr kumimoji="0" lang="es-CO" sz="2000" b="0" i="0" u="none" strike="noStrike" kern="1200" cap="none" spc="0" normalizeH="0" baseline="0" noProof="0" dirty="0" err="1">
                <a:ln>
                  <a:noFill/>
                </a:ln>
                <a:solidFill>
                  <a:srgbClr val="5B9BD5">
                    <a:lumMod val="75000"/>
                  </a:srgbClr>
                </a:solidFill>
                <a:effectLst/>
                <a:uLnTx/>
                <a:uFillTx/>
                <a:latin typeface="Arial" pitchFamily="34" charset="0"/>
                <a:ea typeface="+mj-ea"/>
                <a:cs typeface="Arial" pitchFamily="34" charset="0"/>
              </a:rPr>
              <a:t>etc</a:t>
            </a:r>
            <a:r>
              <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rPr>
              <a:t>, no solo si ingresaron o salieron usuarios.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endParaRPr>
          </a:p>
        </p:txBody>
      </p:sp>
      <p:sp>
        <p:nvSpPr>
          <p:cNvPr id="5" name="CuadroTexto 4">
            <a:extLst>
              <a:ext uri="{FF2B5EF4-FFF2-40B4-BE49-F238E27FC236}">
                <a16:creationId xmlns:a16="http://schemas.microsoft.com/office/drawing/2014/main" id="{002849E7-1E94-4FF6-865C-C56D4FF4632C}"/>
              </a:ext>
            </a:extLst>
          </p:cNvPr>
          <p:cNvSpPr txBox="1"/>
          <p:nvPr/>
        </p:nvSpPr>
        <p:spPr>
          <a:xfrm>
            <a:off x="1651821" y="285787"/>
            <a:ext cx="5456902"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RECOMENDACIONES GENERALES</a:t>
            </a:r>
          </a:p>
        </p:txBody>
      </p:sp>
    </p:spTree>
    <p:extLst>
      <p:ext uri="{BB962C8B-B14F-4D97-AF65-F5344CB8AC3E}">
        <p14:creationId xmlns:p14="http://schemas.microsoft.com/office/powerpoint/2010/main" val="1687513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5ABB9-20D8-4AAA-B365-2595C4CE0B99}"/>
              </a:ext>
            </a:extLst>
          </p:cNvPr>
          <p:cNvSpPr>
            <a:spLocks noGrp="1"/>
          </p:cNvSpPr>
          <p:nvPr>
            <p:ph type="title"/>
          </p:nvPr>
        </p:nvSpPr>
        <p:spPr>
          <a:xfrm>
            <a:off x="557857" y="563707"/>
            <a:ext cx="7886700" cy="993775"/>
          </a:xfrm>
        </p:spPr>
        <p:txBody>
          <a:bodyPr/>
          <a:lstStyle/>
          <a:p>
            <a:pPr marL="0" marR="0" lvl="0" indent="0" defTabSz="685800" rtl="0" eaLnBrk="1" fontAlgn="auto" latinLnBrk="0" hangingPunct="1">
              <a:lnSpc>
                <a:spcPct val="100000"/>
              </a:lnSpc>
              <a:spcBef>
                <a:spcPts val="0"/>
              </a:spcBef>
              <a:spcAft>
                <a:spcPts val="0"/>
              </a:spcAft>
              <a:tabLst/>
              <a:defRPr/>
            </a:pPr>
            <a:r>
              <a:rPr kumimoji="0" lang="es-CO"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ACCIONES DE PARTICIPACIÓN SOCIAL 2022</a:t>
            </a:r>
            <a:br>
              <a:rPr kumimoji="0" lang="es-CO"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lang="es-ES" dirty="0"/>
          </a:p>
        </p:txBody>
      </p:sp>
      <p:sp>
        <p:nvSpPr>
          <p:cNvPr id="3" name="Marcador de contenido 2">
            <a:extLst>
              <a:ext uri="{FF2B5EF4-FFF2-40B4-BE49-F238E27FC236}">
                <a16:creationId xmlns:a16="http://schemas.microsoft.com/office/drawing/2014/main" id="{D88E4CCE-715F-428E-B100-BB40648AC6FA}"/>
              </a:ext>
            </a:extLst>
          </p:cNvPr>
          <p:cNvSpPr>
            <a:spLocks noGrp="1"/>
          </p:cNvSpPr>
          <p:nvPr>
            <p:ph idx="1"/>
          </p:nvPr>
        </p:nvSpPr>
        <p:spPr>
          <a:xfrm>
            <a:off x="557857" y="1600086"/>
            <a:ext cx="7886700" cy="2671047"/>
          </a:xfrm>
        </p:spPr>
        <p:txBody>
          <a:bodyPr/>
          <a:lstStyle/>
          <a:p>
            <a:r>
              <a:rPr lang="es-ES" sz="2400" dirty="0">
                <a:latin typeface="Arial" panose="020B0604020202020204" pitchFamily="34" charset="0"/>
                <a:cs typeface="Arial" panose="020B0604020202020204" pitchFamily="34" charset="0"/>
              </a:rPr>
              <a:t>Asistencia técnica planes de acción de la PPSS.</a:t>
            </a:r>
          </a:p>
          <a:p>
            <a:r>
              <a:rPr lang="es-ES" sz="2400" dirty="0">
                <a:latin typeface="Arial" panose="020B0604020202020204" pitchFamily="34" charset="0"/>
                <a:cs typeface="Arial" panose="020B0604020202020204" pitchFamily="34" charset="0"/>
              </a:rPr>
              <a:t>Seguimiento a los informes trimestrales</a:t>
            </a:r>
          </a:p>
          <a:p>
            <a:r>
              <a:rPr lang="es-ES" sz="2400" dirty="0">
                <a:latin typeface="Arial" panose="020B0604020202020204" pitchFamily="34" charset="0"/>
                <a:cs typeface="Arial" panose="020B0604020202020204" pitchFamily="34" charset="0"/>
              </a:rPr>
              <a:t>Reporte de meta- mensual</a:t>
            </a:r>
          </a:p>
          <a:p>
            <a:r>
              <a:rPr lang="es-ES" sz="2400" dirty="0">
                <a:latin typeface="Arial" panose="020B0604020202020204" pitchFamily="34" charset="0"/>
                <a:cs typeface="Arial" panose="020B0604020202020204" pitchFamily="34" charset="0"/>
              </a:rPr>
              <a:t>Levantamiento, actualización o seguimiento al estado situacional.</a:t>
            </a:r>
          </a:p>
          <a:p>
            <a:r>
              <a:rPr lang="es-ES" sz="2400" dirty="0">
                <a:latin typeface="Arial" panose="020B0604020202020204" pitchFamily="34" charset="0"/>
                <a:cs typeface="Arial" panose="020B0604020202020204" pitchFamily="34" charset="0"/>
              </a:rPr>
              <a:t>Plan de capacitaciones</a:t>
            </a:r>
            <a:r>
              <a:rPr lang="es-ES" sz="2000" dirty="0">
                <a:latin typeface="Arial" panose="020B0604020202020204" pitchFamily="34" charset="0"/>
                <a:cs typeface="Arial" panose="020B0604020202020204" pitchFamily="34" charset="0"/>
              </a:rPr>
              <a:t>.</a:t>
            </a:r>
          </a:p>
        </p:txBody>
      </p:sp>
      <p:pic>
        <p:nvPicPr>
          <p:cNvPr id="4" name="Imagen 3">
            <a:extLst>
              <a:ext uri="{FF2B5EF4-FFF2-40B4-BE49-F238E27FC236}">
                <a16:creationId xmlns:a16="http://schemas.microsoft.com/office/drawing/2014/main" id="{D1F00FAB-CABA-4725-8727-EEF09751488F}"/>
              </a:ext>
            </a:extLst>
          </p:cNvPr>
          <p:cNvPicPr>
            <a:picLocks noChangeAspect="1"/>
          </p:cNvPicPr>
          <p:nvPr/>
        </p:nvPicPr>
        <p:blipFill>
          <a:blip r:embed="rId2"/>
          <a:stretch>
            <a:fillRect/>
          </a:stretch>
        </p:blipFill>
        <p:spPr>
          <a:xfrm>
            <a:off x="5857507" y="3339035"/>
            <a:ext cx="1428750" cy="1704914"/>
          </a:xfrm>
          <a:prstGeom prst="rect">
            <a:avLst/>
          </a:prstGeom>
        </p:spPr>
      </p:pic>
    </p:spTree>
    <p:extLst>
      <p:ext uri="{BB962C8B-B14F-4D97-AF65-F5344CB8AC3E}">
        <p14:creationId xmlns:p14="http://schemas.microsoft.com/office/powerpoint/2010/main" val="10743608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657002" y="868446"/>
            <a:ext cx="7221354" cy="39454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rPr>
              <a:t>6. En el cuadro del reporte de meta la casilla de observaciones se debe diligenciar </a:t>
            </a:r>
            <a:r>
              <a:rPr lang="es-CO" sz="2000" dirty="0">
                <a:solidFill>
                  <a:srgbClr val="5B9BD5">
                    <a:lumMod val="75000"/>
                  </a:srgbClr>
                </a:solidFill>
                <a:latin typeface="Arial" pitchFamily="34" charset="0"/>
                <a:cs typeface="Arial" pitchFamily="34" charset="0"/>
              </a:rPr>
              <a:t>la razón por la cual </a:t>
            </a:r>
            <a:r>
              <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rPr>
              <a:t> sale algún integrante de la asociación de usuarios.</a:t>
            </a:r>
          </a:p>
          <a:p>
            <a:pPr marL="0" marR="0" lvl="0" indent="0" algn="just" defTabSz="914400" rtl="0" eaLnBrk="1" fontAlgn="auto" latinLnBrk="0" hangingPunct="1">
              <a:lnSpc>
                <a:spcPct val="90000"/>
              </a:lnSpc>
              <a:spcBef>
                <a:spcPct val="0"/>
              </a:spcBef>
              <a:spcAft>
                <a:spcPts val="0"/>
              </a:spcAft>
              <a:buClrTx/>
              <a:buSzTx/>
              <a:buFontTx/>
              <a:buNone/>
              <a:tabLst/>
              <a:defRPr/>
            </a:pPr>
            <a:endParaRPr lang="es-CO" sz="2000" dirty="0">
              <a:solidFill>
                <a:srgbClr val="5B9BD5">
                  <a:lumMod val="75000"/>
                </a:srgbClr>
              </a:solidFill>
              <a:latin typeface="Arial" pitchFamily="34" charset="0"/>
              <a:cs typeface="Arial"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rPr>
              <a:t>7. El encabezado de la base social se debe actualizar según el mes y año del reporte.</a:t>
            </a:r>
          </a:p>
          <a:p>
            <a:pPr marL="0" marR="0" lvl="0" indent="0" algn="just" defTabSz="914400" rtl="0" eaLnBrk="1" fontAlgn="auto" latinLnBrk="0" hangingPunct="1">
              <a:lnSpc>
                <a:spcPct val="90000"/>
              </a:lnSpc>
              <a:spcBef>
                <a:spcPct val="0"/>
              </a:spcBef>
              <a:spcAft>
                <a:spcPts val="0"/>
              </a:spcAft>
              <a:buClrTx/>
              <a:buSzTx/>
              <a:buFontTx/>
              <a:buNone/>
              <a:tabLst/>
              <a:defRPr/>
            </a:pPr>
            <a:endParaRPr lang="es-CO" sz="2000" dirty="0">
              <a:solidFill>
                <a:srgbClr val="5B9BD5">
                  <a:lumMod val="75000"/>
                </a:srgbClr>
              </a:solidFill>
              <a:latin typeface="Arial" pitchFamily="34" charset="0"/>
              <a:cs typeface="Arial"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rPr>
              <a:t>8. Cuando se remita información para compartir con los integrantes de la asociación de usuarios, por favor realizar seguimiento en la próxima reunión, para saber quiénes participaron y quiénes no, y las razones. Así mismo para que quienes participaron compartan la información en esta reunión.</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endParaRPr>
          </a:p>
        </p:txBody>
      </p:sp>
      <p:sp>
        <p:nvSpPr>
          <p:cNvPr id="5" name="CuadroTexto 4">
            <a:extLst>
              <a:ext uri="{FF2B5EF4-FFF2-40B4-BE49-F238E27FC236}">
                <a16:creationId xmlns:a16="http://schemas.microsoft.com/office/drawing/2014/main" id="{002849E7-1E94-4FF6-865C-C56D4FF4632C}"/>
              </a:ext>
            </a:extLst>
          </p:cNvPr>
          <p:cNvSpPr txBox="1"/>
          <p:nvPr/>
        </p:nvSpPr>
        <p:spPr>
          <a:xfrm>
            <a:off x="1651821" y="285787"/>
            <a:ext cx="5456902"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RECOMENDACIONES GENERALES</a:t>
            </a:r>
          </a:p>
        </p:txBody>
      </p:sp>
    </p:spTree>
    <p:extLst>
      <p:ext uri="{BB962C8B-B14F-4D97-AF65-F5344CB8AC3E}">
        <p14:creationId xmlns:p14="http://schemas.microsoft.com/office/powerpoint/2010/main" val="30161018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601734" y="625849"/>
            <a:ext cx="8216910" cy="8489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O" sz="2000" dirty="0">
                <a:solidFill>
                  <a:srgbClr val="5B9BD5">
                    <a:lumMod val="75000"/>
                  </a:srgbClr>
                </a:solidFill>
                <a:latin typeface="Arial" pitchFamily="34" charset="0"/>
                <a:cs typeface="Arial" pitchFamily="34" charset="0"/>
              </a:rPr>
              <a:t>2</a:t>
            </a:r>
            <a:r>
              <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rPr>
              <a:t>. </a:t>
            </a:r>
            <a:r>
              <a:rPr kumimoji="0" lang="es-ES" sz="1800" b="0" i="0" u="none" strike="noStrike" kern="1200" cap="none" spc="0" normalizeH="0" baseline="0" noProof="0" dirty="0">
                <a:ln>
                  <a:noFill/>
                </a:ln>
                <a:solidFill>
                  <a:schemeClr val="accent5">
                    <a:lumMod val="75000"/>
                  </a:schemeClr>
                </a:solidFill>
                <a:effectLst/>
                <a:uLnTx/>
                <a:uFillTx/>
                <a:latin typeface="Arial" panose="020B0604020202020204" pitchFamily="34" charset="0"/>
                <a:cs typeface="Arial" panose="020B0604020202020204" pitchFamily="34" charset="0"/>
              </a:rPr>
              <a:t>Monitoreo ampliación de la base social de la Asociación de Usuarios</a:t>
            </a:r>
          </a:p>
          <a:p>
            <a:pPr marL="0" marR="0" lvl="0" indent="0" algn="l" defTabSz="914400" rtl="0" eaLnBrk="1" fontAlgn="auto" latinLnBrk="0" hangingPunct="1">
              <a:lnSpc>
                <a:spcPct val="90000"/>
              </a:lnSpc>
              <a:spcBef>
                <a:spcPct val="0"/>
              </a:spcBef>
              <a:spcAft>
                <a:spcPts val="0"/>
              </a:spcAft>
              <a:buClrTx/>
              <a:buSzTx/>
              <a:buFontTx/>
              <a:buNone/>
              <a:tabLst/>
              <a:defRPr/>
            </a:pPr>
            <a:endParaRPr lang="es-ES" sz="180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s-ES" sz="1800" dirty="0">
                <a:solidFill>
                  <a:srgbClr val="0070C0"/>
                </a:solidFill>
                <a:latin typeface="Arial" panose="020B0604020202020204" pitchFamily="34" charset="0"/>
                <a:cs typeface="Arial" panose="020B0604020202020204" pitchFamily="34" charset="0"/>
              </a:rPr>
              <a:t>2.1 </a:t>
            </a:r>
            <a:r>
              <a:rPr lang="es-CO" sz="1800" dirty="0">
                <a:solidFill>
                  <a:srgbClr val="0070C0"/>
                </a:solidFill>
                <a:latin typeface="Arial" panose="020B0604020202020204" pitchFamily="34" charset="0"/>
                <a:cs typeface="Arial" pitchFamily="34" charset="0"/>
              </a:rPr>
              <a:t>Bases sociales</a:t>
            </a:r>
            <a:endPar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endParaRPr>
          </a:p>
        </p:txBody>
      </p:sp>
      <p:graphicFrame>
        <p:nvGraphicFramePr>
          <p:cNvPr id="3" name="Tabla 2">
            <a:extLst>
              <a:ext uri="{FF2B5EF4-FFF2-40B4-BE49-F238E27FC236}">
                <a16:creationId xmlns:a16="http://schemas.microsoft.com/office/drawing/2014/main" id="{DFBE05E1-D7C7-4284-A6FE-DEB3EEF14F6C}"/>
              </a:ext>
            </a:extLst>
          </p:cNvPr>
          <p:cNvGraphicFramePr>
            <a:graphicFrameLocks noGrp="1"/>
          </p:cNvGraphicFramePr>
          <p:nvPr>
            <p:extLst>
              <p:ext uri="{D42A27DB-BD31-4B8C-83A1-F6EECF244321}">
                <p14:modId xmlns:p14="http://schemas.microsoft.com/office/powerpoint/2010/main" val="3990989553"/>
              </p:ext>
            </p:extLst>
          </p:nvPr>
        </p:nvGraphicFramePr>
        <p:xfrm>
          <a:off x="498764" y="1695786"/>
          <a:ext cx="7886700" cy="2479875"/>
        </p:xfrm>
        <a:graphic>
          <a:graphicData uri="http://schemas.openxmlformats.org/drawingml/2006/table">
            <a:tbl>
              <a:tblPr/>
              <a:tblGrid>
                <a:gridCol w="140747">
                  <a:extLst>
                    <a:ext uri="{9D8B030D-6E8A-4147-A177-3AD203B41FA5}">
                      <a16:colId xmlns:a16="http://schemas.microsoft.com/office/drawing/2014/main" val="3151933257"/>
                    </a:ext>
                  </a:extLst>
                </a:gridCol>
                <a:gridCol w="776536">
                  <a:extLst>
                    <a:ext uri="{9D8B030D-6E8A-4147-A177-3AD203B41FA5}">
                      <a16:colId xmlns:a16="http://schemas.microsoft.com/office/drawing/2014/main" val="3442179146"/>
                    </a:ext>
                  </a:extLst>
                </a:gridCol>
                <a:gridCol w="359148">
                  <a:extLst>
                    <a:ext uri="{9D8B030D-6E8A-4147-A177-3AD203B41FA5}">
                      <a16:colId xmlns:a16="http://schemas.microsoft.com/office/drawing/2014/main" val="2044460364"/>
                    </a:ext>
                  </a:extLst>
                </a:gridCol>
                <a:gridCol w="169868">
                  <a:extLst>
                    <a:ext uri="{9D8B030D-6E8A-4147-A177-3AD203B41FA5}">
                      <a16:colId xmlns:a16="http://schemas.microsoft.com/office/drawing/2014/main" val="443349742"/>
                    </a:ext>
                  </a:extLst>
                </a:gridCol>
                <a:gridCol w="171081">
                  <a:extLst>
                    <a:ext uri="{9D8B030D-6E8A-4147-A177-3AD203B41FA5}">
                      <a16:colId xmlns:a16="http://schemas.microsoft.com/office/drawing/2014/main" val="3639816343"/>
                    </a:ext>
                  </a:extLst>
                </a:gridCol>
                <a:gridCol w="242668">
                  <a:extLst>
                    <a:ext uri="{9D8B030D-6E8A-4147-A177-3AD203B41FA5}">
                      <a16:colId xmlns:a16="http://schemas.microsoft.com/office/drawing/2014/main" val="3893274357"/>
                    </a:ext>
                  </a:extLst>
                </a:gridCol>
                <a:gridCol w="330028">
                  <a:extLst>
                    <a:ext uri="{9D8B030D-6E8A-4147-A177-3AD203B41FA5}">
                      <a16:colId xmlns:a16="http://schemas.microsoft.com/office/drawing/2014/main" val="2960335338"/>
                    </a:ext>
                  </a:extLst>
                </a:gridCol>
                <a:gridCol w="723150">
                  <a:extLst>
                    <a:ext uri="{9D8B030D-6E8A-4147-A177-3AD203B41FA5}">
                      <a16:colId xmlns:a16="http://schemas.microsoft.com/office/drawing/2014/main" val="841556693"/>
                    </a:ext>
                  </a:extLst>
                </a:gridCol>
                <a:gridCol w="669763">
                  <a:extLst>
                    <a:ext uri="{9D8B030D-6E8A-4147-A177-3AD203B41FA5}">
                      <a16:colId xmlns:a16="http://schemas.microsoft.com/office/drawing/2014/main" val="1380747673"/>
                    </a:ext>
                  </a:extLst>
                </a:gridCol>
                <a:gridCol w="567842">
                  <a:extLst>
                    <a:ext uri="{9D8B030D-6E8A-4147-A177-3AD203B41FA5}">
                      <a16:colId xmlns:a16="http://schemas.microsoft.com/office/drawing/2014/main" val="2993969203"/>
                    </a:ext>
                  </a:extLst>
                </a:gridCol>
                <a:gridCol w="650349">
                  <a:extLst>
                    <a:ext uri="{9D8B030D-6E8A-4147-A177-3AD203B41FA5}">
                      <a16:colId xmlns:a16="http://schemas.microsoft.com/office/drawing/2014/main" val="2597308770"/>
                    </a:ext>
                  </a:extLst>
                </a:gridCol>
                <a:gridCol w="650349">
                  <a:extLst>
                    <a:ext uri="{9D8B030D-6E8A-4147-A177-3AD203B41FA5}">
                      <a16:colId xmlns:a16="http://schemas.microsoft.com/office/drawing/2014/main" val="199213755"/>
                    </a:ext>
                  </a:extLst>
                </a:gridCol>
                <a:gridCol w="611523">
                  <a:extLst>
                    <a:ext uri="{9D8B030D-6E8A-4147-A177-3AD203B41FA5}">
                      <a16:colId xmlns:a16="http://schemas.microsoft.com/office/drawing/2014/main" val="3073716747"/>
                    </a:ext>
                  </a:extLst>
                </a:gridCol>
                <a:gridCol w="782603">
                  <a:extLst>
                    <a:ext uri="{9D8B030D-6E8A-4147-A177-3AD203B41FA5}">
                      <a16:colId xmlns:a16="http://schemas.microsoft.com/office/drawing/2014/main" val="3116403238"/>
                    </a:ext>
                  </a:extLst>
                </a:gridCol>
                <a:gridCol w="593323">
                  <a:extLst>
                    <a:ext uri="{9D8B030D-6E8A-4147-A177-3AD203B41FA5}">
                      <a16:colId xmlns:a16="http://schemas.microsoft.com/office/drawing/2014/main" val="1059090595"/>
                    </a:ext>
                  </a:extLst>
                </a:gridCol>
                <a:gridCol w="447722">
                  <a:extLst>
                    <a:ext uri="{9D8B030D-6E8A-4147-A177-3AD203B41FA5}">
                      <a16:colId xmlns:a16="http://schemas.microsoft.com/office/drawing/2014/main" val="1985828311"/>
                    </a:ext>
                  </a:extLst>
                </a:gridCol>
              </a:tblGrid>
              <a:tr h="699161">
                <a:tc gridSpan="16">
                  <a:txBody>
                    <a:bodyPr/>
                    <a:lstStyle/>
                    <a:p>
                      <a:pPr algn="ctr" fontAlgn="ctr"/>
                      <a:r>
                        <a:rPr lang="es-CO" sz="600" b="1" i="0" u="none" strike="noStrike" dirty="0">
                          <a:effectLst/>
                          <a:latin typeface="Arial" panose="020B0604020202020204" pitchFamily="34" charset="0"/>
                        </a:rPr>
                        <a:t>SECRETARÍA DISTRITAL DE SALUD</a:t>
                      </a:r>
                      <a:br>
                        <a:rPr lang="es-CO" sz="600" b="1" i="0" u="none" strike="noStrike" dirty="0">
                          <a:effectLst/>
                          <a:latin typeface="Arial" panose="020B0604020202020204" pitchFamily="34" charset="0"/>
                        </a:rPr>
                      </a:br>
                      <a:r>
                        <a:rPr lang="es-CO" sz="600" b="1" i="0" u="none" strike="noStrike" dirty="0">
                          <a:effectLst/>
                          <a:latin typeface="Arial" panose="020B0604020202020204" pitchFamily="34" charset="0"/>
                        </a:rPr>
                        <a:t>DIRECCIÓN DE PARTICIPACION SOCIAL, GESTIÓN TERRITORIAL Y TRANSECTORIALIDAD </a:t>
                      </a:r>
                      <a:br>
                        <a:rPr lang="es-CO" sz="600" b="1" i="0" u="none" strike="noStrike" dirty="0">
                          <a:effectLst/>
                          <a:latin typeface="Arial" panose="020B0604020202020204" pitchFamily="34" charset="0"/>
                        </a:rPr>
                      </a:br>
                      <a:r>
                        <a:rPr lang="es-CO" sz="600" b="1" i="0" u="none" strike="noStrike" dirty="0">
                          <a:effectLst/>
                          <a:latin typeface="Arial" panose="020B0604020202020204" pitchFamily="34" charset="0"/>
                        </a:rPr>
                        <a:t>BASE DE DATOS INTEGRANTES ASOCIACIÓN DE USUARIOS EAPB/ IPS:____________________________</a:t>
                      </a:r>
                      <a:br>
                        <a:rPr lang="es-CO" sz="600" b="1" i="0" u="none" strike="noStrike" dirty="0">
                          <a:effectLst/>
                          <a:latin typeface="Arial" panose="020B0604020202020204" pitchFamily="34" charset="0"/>
                        </a:rPr>
                      </a:br>
                      <a:br>
                        <a:rPr lang="es-CO" sz="600" b="1" i="0" u="none" strike="noStrike" dirty="0">
                          <a:effectLst/>
                          <a:latin typeface="Arial" panose="020B0604020202020204" pitchFamily="34" charset="0"/>
                        </a:rPr>
                      </a:br>
                      <a:r>
                        <a:rPr lang="es-CO" sz="600" b="1" i="0" u="none" strike="noStrike" dirty="0">
                          <a:effectLst/>
                          <a:latin typeface="Arial" panose="020B0604020202020204" pitchFamily="34" charset="0"/>
                        </a:rPr>
                        <a:t> Fecha de última depuración del libro de asociados o mecanismos de registro:________________      Fecha de reporte : (Registrar mes y año)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121252347"/>
                  </a:ext>
                </a:extLst>
              </a:tr>
              <a:tr h="243445">
                <a:tc gridSpan="2">
                  <a:txBody>
                    <a:bodyPr/>
                    <a:lstStyle/>
                    <a:p>
                      <a:pPr algn="just" fontAlgn="ctr"/>
                      <a:r>
                        <a:rPr lang="es-ES" sz="400" b="1" i="0" u="none" strike="noStrike">
                          <a:effectLst/>
                          <a:latin typeface="Arial" panose="020B0604020202020204" pitchFamily="34" charset="0"/>
                        </a:rPr>
                        <a:t>NOMBRE DE LA ASOCIACIÓN: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ES"/>
                    </a:p>
                  </a:txBody>
                  <a:tcPr/>
                </a:tc>
                <a:tc gridSpan="14">
                  <a:txBody>
                    <a:bodyPr/>
                    <a:lstStyle/>
                    <a:p>
                      <a:pPr algn="ctr" fontAlgn="ctr"/>
                      <a:r>
                        <a:rPr lang="es-ES" sz="400" b="1"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492020904"/>
                  </a:ext>
                </a:extLst>
              </a:tr>
              <a:tr h="270930">
                <a:tc gridSpan="2">
                  <a:txBody>
                    <a:bodyPr/>
                    <a:lstStyle/>
                    <a:p>
                      <a:pPr algn="just" fontAlgn="ctr"/>
                      <a:r>
                        <a:rPr lang="es-CO" sz="400" b="1" i="0" u="none" strike="noStrike">
                          <a:effectLst/>
                          <a:latin typeface="Arial" panose="020B0604020202020204" pitchFamily="34" charset="0"/>
                        </a:rPr>
                        <a:t>PRESIDENTE DE LA ASOCIACIÓN O COORDINADORES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ES"/>
                    </a:p>
                  </a:txBody>
                  <a:tcPr/>
                </a:tc>
                <a:tc gridSpan="14">
                  <a:txBody>
                    <a:bodyPr/>
                    <a:lstStyle/>
                    <a:p>
                      <a:pPr algn="ctr" fontAlgn="ctr"/>
                      <a:r>
                        <a:rPr lang="es-ES" sz="400" b="1"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473394978"/>
                  </a:ext>
                </a:extLst>
              </a:tr>
              <a:tr h="415045">
                <a:tc gridSpan="2">
                  <a:txBody>
                    <a:bodyPr/>
                    <a:lstStyle/>
                    <a:p>
                      <a:pPr algn="just" fontAlgn="ctr"/>
                      <a:r>
                        <a:rPr lang="es-CO" sz="400" b="1" i="0" u="none" strike="noStrike">
                          <a:effectLst/>
                          <a:latin typeface="Arial" panose="020B0604020202020204" pitchFamily="34" charset="0"/>
                        </a:rPr>
                        <a:t>RESPONSABLE DEL DILIGENCIAMIENTO DE LA BASE SOCIAL Y CARGO DESEMPEÑADO: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ES"/>
                    </a:p>
                  </a:txBody>
                  <a:tcPr/>
                </a:tc>
                <a:tc gridSpan="14">
                  <a:txBody>
                    <a:bodyPr/>
                    <a:lstStyle/>
                    <a:p>
                      <a:pPr algn="ctr" fontAlgn="ctr"/>
                      <a:r>
                        <a:rPr lang="es-ES" sz="400" b="1"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928029177"/>
                  </a:ext>
                </a:extLst>
              </a:tr>
              <a:tr h="270574">
                <a:tc rowSpan="2">
                  <a:txBody>
                    <a:bodyPr/>
                    <a:lstStyle/>
                    <a:p>
                      <a:pPr algn="ctr" fontAlgn="ctr"/>
                      <a:r>
                        <a:rPr lang="es-ES" sz="400" b="1" i="0" u="none" strike="noStrike">
                          <a:effectLst/>
                          <a:latin typeface="Arial" panose="020B0604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s-ES" sz="500" b="1" i="0" u="none" strike="noStrike" dirty="0">
                          <a:effectLst/>
                          <a:latin typeface="Arial" panose="020B0604020202020204" pitchFamily="34" charset="0"/>
                        </a:rPr>
                        <a:t>NOMBRES Y APELLIDOS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s-ES" sz="500" b="1" i="0" u="none" strike="noStrike">
                          <a:effectLst/>
                          <a:latin typeface="Arial" panose="020B0604020202020204" pitchFamily="34" charset="0"/>
                        </a:rPr>
                        <a:t>CÉDULA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s-ES" sz="500" b="1" i="0" u="none" strike="noStrike">
                          <a:effectLst/>
                          <a:latin typeface="Arial" panose="020B0604020202020204" pitchFamily="34" charset="0"/>
                        </a:rPr>
                        <a:t>SEXO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ES"/>
                    </a:p>
                  </a:txBody>
                  <a:tcPr/>
                </a:tc>
                <a:tc rowSpan="2">
                  <a:txBody>
                    <a:bodyPr/>
                    <a:lstStyle/>
                    <a:p>
                      <a:pPr algn="ctr" fontAlgn="ctr"/>
                      <a:r>
                        <a:rPr lang="es-ES" sz="500" b="1" i="0" u="none" strike="noStrike">
                          <a:effectLst/>
                          <a:latin typeface="Arial" panose="020B0604020202020204" pitchFamily="34" charset="0"/>
                        </a:rPr>
                        <a:t>EDAD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s-ES" sz="500" b="1" i="0" u="none" strike="noStrike">
                          <a:effectLst/>
                          <a:latin typeface="Arial" panose="020B0604020202020204" pitchFamily="34" charset="0"/>
                        </a:rPr>
                        <a:t>FECHA DE AFILIACIÓN</a:t>
                      </a:r>
                      <a:br>
                        <a:rPr lang="es-ES" sz="500" b="1" i="0" u="none" strike="noStrike">
                          <a:effectLst/>
                          <a:latin typeface="Arial" panose="020B0604020202020204" pitchFamily="34" charset="0"/>
                        </a:rPr>
                      </a:br>
                      <a:r>
                        <a:rPr lang="es-ES" sz="500" b="1" i="0" u="none" strike="noStrike">
                          <a:effectLst/>
                          <a:latin typeface="Arial" panose="020B0604020202020204" pitchFamily="34" charset="0"/>
                        </a:rPr>
                        <a:t>(vinculación)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s-CO" sz="500" b="1" i="0" u="none" strike="noStrike">
                          <a:effectLst/>
                          <a:latin typeface="Arial" panose="020B0604020202020204" pitchFamily="34" charset="0"/>
                        </a:rPr>
                        <a:t>COMISIÓN DE TRABAJO</a:t>
                      </a:r>
                      <a:br>
                        <a:rPr lang="es-CO" sz="500" b="1" i="0" u="none" strike="noStrike">
                          <a:effectLst/>
                          <a:latin typeface="Arial" panose="020B0604020202020204" pitchFamily="34" charset="0"/>
                        </a:rPr>
                      </a:br>
                      <a:r>
                        <a:rPr lang="es-CO" sz="500" b="1" i="0" u="none" strike="noStrike">
                          <a:effectLst/>
                          <a:latin typeface="Arial" panose="020B0604020202020204" pitchFamily="34" charset="0"/>
                        </a:rPr>
                        <a:t>O ROL QUE DESEMPEÑA EN LA ASOCIACIÓN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s-ES" sz="500" b="1" i="0" u="none" strike="noStrike">
                          <a:effectLst/>
                          <a:latin typeface="Arial" panose="020B0604020202020204" pitchFamily="34" charset="0"/>
                        </a:rPr>
                        <a:t>AÑOS EN LA ASOCIACIÓN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s-ES" sz="500" b="1" i="0" u="none" strike="noStrike">
                          <a:effectLst/>
                          <a:latin typeface="Arial" panose="020B0604020202020204" pitchFamily="34" charset="0"/>
                        </a:rPr>
                        <a:t>LOCALIDAD DONDE  RESIDE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s-ES" sz="500" b="1" i="0" u="none" strike="noStrike">
                          <a:effectLst/>
                          <a:latin typeface="Arial" panose="020B0604020202020204" pitchFamily="34" charset="0"/>
                        </a:rPr>
                        <a:t>BARRIO DONDE RESIDEN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s-ES" sz="500" b="1" i="0" u="none" strike="noStrike">
                          <a:effectLst/>
                          <a:latin typeface="Arial" panose="020B0604020202020204" pitchFamily="34" charset="0"/>
                        </a:rPr>
                        <a:t>DIRECCIÓN DONDE RESIDE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s-ES" sz="500" b="1" i="0" u="none" strike="noStrike">
                          <a:effectLst/>
                          <a:latin typeface="Arial" panose="020B0604020202020204" pitchFamily="34" charset="0"/>
                        </a:rPr>
                        <a:t> EPS/IPS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s-ES" sz="500" b="1" i="0" u="none" strike="noStrike">
                          <a:effectLst/>
                          <a:latin typeface="Arial" panose="020B0604020202020204" pitchFamily="34" charset="0"/>
                        </a:rPr>
                        <a:t>CORREO ELECTRÓNICO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s-ES" sz="500" b="1" i="0" u="none" strike="noStrike">
                          <a:effectLst/>
                          <a:latin typeface="Arial" panose="020B0604020202020204" pitchFamily="34" charset="0"/>
                        </a:rPr>
                        <a:t>TELÉFONO Y FIJO</a:t>
                      </a:r>
                      <a:br>
                        <a:rPr lang="es-ES" sz="500" b="1" i="0" u="none" strike="noStrike">
                          <a:effectLst/>
                          <a:latin typeface="Arial" panose="020B0604020202020204" pitchFamily="34" charset="0"/>
                        </a:rPr>
                      </a:br>
                      <a:r>
                        <a:rPr lang="es-ES" sz="500" b="1" i="0" u="none" strike="noStrike">
                          <a:effectLst/>
                          <a:latin typeface="Arial" panose="020B0604020202020204" pitchFamily="34" charset="0"/>
                        </a:rPr>
                        <a:t>CELULAR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s-ES" sz="500" b="1" i="0" u="none" strike="noStrike">
                          <a:effectLst/>
                          <a:latin typeface="Arial" panose="020B0604020202020204" pitchFamily="34" charset="0"/>
                        </a:rPr>
                        <a:t>OBSERVACIONES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3821108"/>
                  </a:ext>
                </a:extLst>
              </a:tr>
              <a:tr h="29036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t"/>
                      <a:r>
                        <a:rPr lang="es-ES" sz="500" b="1" i="0" u="none" strike="noStrike">
                          <a:effectLst/>
                          <a:latin typeface="Arial" panose="020B0604020202020204" pitchFamily="34" charset="0"/>
                        </a:rPr>
                        <a:t>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s-ES" sz="500" b="1" i="0" u="none" strike="noStrike" dirty="0">
                          <a:effectLst/>
                          <a:latin typeface="Arial" panose="020B0604020202020204" pitchFamily="34" charset="0"/>
                        </a:rPr>
                        <a:t>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3109680684"/>
                  </a:ext>
                </a:extLst>
              </a:tr>
              <a:tr h="290360">
                <a:tc>
                  <a:txBody>
                    <a:bodyPr/>
                    <a:lstStyle/>
                    <a:p>
                      <a:pPr algn="just" fontAlgn="ctr"/>
                      <a:r>
                        <a:rPr lang="es-ES" sz="4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just" fontAlgn="ctr"/>
                      <a:r>
                        <a:rPr lang="es-ES" sz="4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just" fontAlgn="ctr"/>
                      <a:r>
                        <a:rPr lang="es-ES" sz="4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just" fontAlgn="ctr"/>
                      <a:r>
                        <a:rPr lang="es-ES" sz="4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just" fontAlgn="ctr"/>
                      <a:r>
                        <a:rPr lang="es-ES" sz="4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just" fontAlgn="ctr"/>
                      <a:r>
                        <a:rPr lang="es-ES" sz="4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just" fontAlgn="ctr"/>
                      <a:r>
                        <a:rPr lang="es-ES" sz="4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just" fontAlgn="ctr"/>
                      <a:r>
                        <a:rPr lang="es-ES" sz="4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just" fontAlgn="ctr"/>
                      <a:r>
                        <a:rPr lang="es-ES" sz="4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just" fontAlgn="ctr"/>
                      <a:r>
                        <a:rPr lang="es-ES" sz="4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just" fontAlgn="ctr"/>
                      <a:r>
                        <a:rPr lang="es-ES" sz="4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just" fontAlgn="ctr"/>
                      <a:r>
                        <a:rPr lang="es-ES" sz="400" b="0"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just" fontAlgn="ctr"/>
                      <a:r>
                        <a:rPr lang="es-ES" sz="4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just" fontAlgn="ctr"/>
                      <a:r>
                        <a:rPr lang="es-ES" sz="4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just" fontAlgn="ctr"/>
                      <a:r>
                        <a:rPr lang="es-ES" sz="4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just" fontAlgn="ctr"/>
                      <a:r>
                        <a:rPr lang="es-ES" sz="400" b="0"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12810137"/>
                  </a:ext>
                </a:extLst>
              </a:tr>
            </a:tbl>
          </a:graphicData>
        </a:graphic>
      </p:graphicFrame>
    </p:spTree>
    <p:extLst>
      <p:ext uri="{BB962C8B-B14F-4D97-AF65-F5344CB8AC3E}">
        <p14:creationId xmlns:p14="http://schemas.microsoft.com/office/powerpoint/2010/main" val="23516139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270535" y="1222408"/>
            <a:ext cx="7221354" cy="3586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2000" b="0" i="0" u="none" strike="noStrike" kern="1200" cap="none" spc="0" normalizeH="0" baseline="0" noProof="0" dirty="0">
                <a:ln>
                  <a:noFill/>
                </a:ln>
                <a:solidFill>
                  <a:srgbClr val="0070C0"/>
                </a:solidFill>
                <a:effectLst/>
                <a:uLnTx/>
                <a:uFillTx/>
                <a:latin typeface="Arial" pitchFamily="34" charset="0"/>
                <a:ea typeface="+mj-ea"/>
                <a:cs typeface="Arial" pitchFamily="34" charset="0"/>
              </a:rPr>
              <a:t>2.2. Reporte de meta</a:t>
            </a:r>
          </a:p>
          <a:p>
            <a:pPr marL="0" marR="0" lvl="0" indent="0" algn="l" defTabSz="914400" rtl="0" eaLnBrk="1" fontAlgn="auto" latinLnBrk="0" hangingPunct="1">
              <a:lnSpc>
                <a:spcPct val="90000"/>
              </a:lnSpc>
              <a:spcBef>
                <a:spcPct val="0"/>
              </a:spcBef>
              <a:spcAft>
                <a:spcPts val="0"/>
              </a:spcAft>
              <a:buClrTx/>
              <a:buSzTx/>
              <a:buFontTx/>
              <a:buNone/>
              <a:tabLst/>
              <a:defRPr/>
            </a:pPr>
            <a:endParaRPr lang="es-CO" sz="2000" dirty="0">
              <a:solidFill>
                <a:schemeClr val="accent1">
                  <a:lumMod val="75000"/>
                </a:schemeClr>
              </a:solidFill>
              <a:latin typeface="Arial" pitchFamily="34" charset="0"/>
              <a:cs typeface="Arial"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CO" sz="20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endParaRPr>
          </a:p>
        </p:txBody>
      </p:sp>
      <p:graphicFrame>
        <p:nvGraphicFramePr>
          <p:cNvPr id="4" name="Tabla 3">
            <a:extLst>
              <a:ext uri="{FF2B5EF4-FFF2-40B4-BE49-F238E27FC236}">
                <a16:creationId xmlns:a16="http://schemas.microsoft.com/office/drawing/2014/main" id="{8E2FE107-026A-4797-B396-D17514B32FD0}"/>
              </a:ext>
            </a:extLst>
          </p:cNvPr>
          <p:cNvGraphicFramePr>
            <a:graphicFrameLocks noGrp="1"/>
          </p:cNvGraphicFramePr>
          <p:nvPr>
            <p:extLst>
              <p:ext uri="{D42A27DB-BD31-4B8C-83A1-F6EECF244321}">
                <p14:modId xmlns:p14="http://schemas.microsoft.com/office/powerpoint/2010/main" val="3274890296"/>
              </p:ext>
            </p:extLst>
          </p:nvPr>
        </p:nvGraphicFramePr>
        <p:xfrm>
          <a:off x="628650" y="2206007"/>
          <a:ext cx="7886699" cy="1590323"/>
        </p:xfrm>
        <a:graphic>
          <a:graphicData uri="http://schemas.openxmlformats.org/drawingml/2006/table">
            <a:tbl>
              <a:tblPr/>
              <a:tblGrid>
                <a:gridCol w="649111">
                  <a:extLst>
                    <a:ext uri="{9D8B030D-6E8A-4147-A177-3AD203B41FA5}">
                      <a16:colId xmlns:a16="http://schemas.microsoft.com/office/drawing/2014/main" val="2039533154"/>
                    </a:ext>
                  </a:extLst>
                </a:gridCol>
                <a:gridCol w="649111">
                  <a:extLst>
                    <a:ext uri="{9D8B030D-6E8A-4147-A177-3AD203B41FA5}">
                      <a16:colId xmlns:a16="http://schemas.microsoft.com/office/drawing/2014/main" val="1342856594"/>
                    </a:ext>
                  </a:extLst>
                </a:gridCol>
                <a:gridCol w="649111">
                  <a:extLst>
                    <a:ext uri="{9D8B030D-6E8A-4147-A177-3AD203B41FA5}">
                      <a16:colId xmlns:a16="http://schemas.microsoft.com/office/drawing/2014/main" val="1699448927"/>
                    </a:ext>
                  </a:extLst>
                </a:gridCol>
                <a:gridCol w="789752">
                  <a:extLst>
                    <a:ext uri="{9D8B030D-6E8A-4147-A177-3AD203B41FA5}">
                      <a16:colId xmlns:a16="http://schemas.microsoft.com/office/drawing/2014/main" val="1564190151"/>
                    </a:ext>
                  </a:extLst>
                </a:gridCol>
                <a:gridCol w="649111">
                  <a:extLst>
                    <a:ext uri="{9D8B030D-6E8A-4147-A177-3AD203B41FA5}">
                      <a16:colId xmlns:a16="http://schemas.microsoft.com/office/drawing/2014/main" val="781620743"/>
                    </a:ext>
                  </a:extLst>
                </a:gridCol>
                <a:gridCol w="649111">
                  <a:extLst>
                    <a:ext uri="{9D8B030D-6E8A-4147-A177-3AD203B41FA5}">
                      <a16:colId xmlns:a16="http://schemas.microsoft.com/office/drawing/2014/main" val="633406086"/>
                    </a:ext>
                  </a:extLst>
                </a:gridCol>
                <a:gridCol w="649111">
                  <a:extLst>
                    <a:ext uri="{9D8B030D-6E8A-4147-A177-3AD203B41FA5}">
                      <a16:colId xmlns:a16="http://schemas.microsoft.com/office/drawing/2014/main" val="2389208063"/>
                    </a:ext>
                  </a:extLst>
                </a:gridCol>
                <a:gridCol w="649111">
                  <a:extLst>
                    <a:ext uri="{9D8B030D-6E8A-4147-A177-3AD203B41FA5}">
                      <a16:colId xmlns:a16="http://schemas.microsoft.com/office/drawing/2014/main" val="2161501948"/>
                    </a:ext>
                  </a:extLst>
                </a:gridCol>
                <a:gridCol w="605837">
                  <a:extLst>
                    <a:ext uri="{9D8B030D-6E8A-4147-A177-3AD203B41FA5}">
                      <a16:colId xmlns:a16="http://schemas.microsoft.com/office/drawing/2014/main" val="3496140256"/>
                    </a:ext>
                  </a:extLst>
                </a:gridCol>
                <a:gridCol w="519289">
                  <a:extLst>
                    <a:ext uri="{9D8B030D-6E8A-4147-A177-3AD203B41FA5}">
                      <a16:colId xmlns:a16="http://schemas.microsoft.com/office/drawing/2014/main" val="3633670861"/>
                    </a:ext>
                  </a:extLst>
                </a:gridCol>
                <a:gridCol w="649111">
                  <a:extLst>
                    <a:ext uri="{9D8B030D-6E8A-4147-A177-3AD203B41FA5}">
                      <a16:colId xmlns:a16="http://schemas.microsoft.com/office/drawing/2014/main" val="2415012912"/>
                    </a:ext>
                  </a:extLst>
                </a:gridCol>
                <a:gridCol w="778933">
                  <a:extLst>
                    <a:ext uri="{9D8B030D-6E8A-4147-A177-3AD203B41FA5}">
                      <a16:colId xmlns:a16="http://schemas.microsoft.com/office/drawing/2014/main" val="2437065334"/>
                    </a:ext>
                  </a:extLst>
                </a:gridCol>
              </a:tblGrid>
              <a:tr h="170392">
                <a:tc gridSpan="12">
                  <a:txBody>
                    <a:bodyPr/>
                    <a:lstStyle/>
                    <a:p>
                      <a:pPr algn="ctr" fontAlgn="b"/>
                      <a:r>
                        <a:rPr lang="es-CO" sz="900" b="0" i="0" u="none" strike="noStrike" dirty="0">
                          <a:solidFill>
                            <a:srgbClr val="000000"/>
                          </a:solidFill>
                          <a:effectLst/>
                          <a:latin typeface="Calibri" panose="020F0502020204030204" pitchFamily="34" charset="0"/>
                        </a:rPr>
                        <a:t>REPORTE DE META(</a:t>
                      </a:r>
                      <a:r>
                        <a:rPr lang="es-CO" sz="900" b="1" i="0" u="none" strike="noStrike" dirty="0">
                          <a:solidFill>
                            <a:srgbClr val="305496"/>
                          </a:solidFill>
                          <a:effectLst/>
                          <a:latin typeface="Calibri" panose="020F0502020204030204" pitchFamily="34" charset="0"/>
                        </a:rPr>
                        <a:t> MES DEL REPORTE)</a:t>
                      </a:r>
                      <a:r>
                        <a:rPr lang="es-CO" sz="900" b="0" i="0" u="none" strike="noStrike" dirty="0">
                          <a:solidFill>
                            <a:srgbClr val="000000"/>
                          </a:solidFill>
                          <a:effectLst/>
                          <a:latin typeface="Calibri" panose="020F0502020204030204" pitchFamily="34" charset="0"/>
                        </a:rPr>
                        <a:t>  2022</a:t>
                      </a:r>
                    </a:p>
                  </a:txBody>
                  <a:tcPr marL="8114" marR="8114" marT="8114"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427744973"/>
                  </a:ext>
                </a:extLst>
              </a:tr>
              <a:tr h="170392">
                <a:tc gridSpan="12">
                  <a:txBody>
                    <a:bodyPr/>
                    <a:lstStyle/>
                    <a:p>
                      <a:pPr algn="ctr" fontAlgn="b"/>
                      <a:r>
                        <a:rPr lang="fr-FR" sz="900" b="0" i="0" u="none" strike="noStrike" dirty="0">
                          <a:solidFill>
                            <a:srgbClr val="000000"/>
                          </a:solidFill>
                          <a:effectLst/>
                          <a:latin typeface="Calibri" panose="020F0502020204030204" pitchFamily="34" charset="0"/>
                        </a:rPr>
                        <a:t>NOMBRE DE LA </a:t>
                      </a:r>
                      <a:r>
                        <a:rPr lang="fr-FR" sz="900" b="1" i="0" u="none" strike="noStrike" dirty="0">
                          <a:solidFill>
                            <a:srgbClr val="305496"/>
                          </a:solidFill>
                          <a:effectLst/>
                          <a:latin typeface="Calibri" panose="020F0502020204030204" pitchFamily="34" charset="0"/>
                        </a:rPr>
                        <a:t>EAPB/ IPS XXXXX</a:t>
                      </a:r>
                      <a:endParaRPr lang="fr-FR" sz="900" b="0" i="0" u="none" strike="noStrike" dirty="0">
                        <a:solidFill>
                          <a:srgbClr val="000000"/>
                        </a:solidFill>
                        <a:effectLst/>
                        <a:latin typeface="Calibri" panose="020F0502020204030204" pitchFamily="34" charset="0"/>
                      </a:endParaRPr>
                    </a:p>
                  </a:txBody>
                  <a:tcPr marL="8114" marR="8114" marT="8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4179792589"/>
                  </a:ext>
                </a:extLst>
              </a:tr>
              <a:tr h="421922">
                <a:tc>
                  <a:txBody>
                    <a:bodyPr/>
                    <a:lstStyle/>
                    <a:p>
                      <a:pPr algn="ctr" fontAlgn="ctr"/>
                      <a:r>
                        <a:rPr lang="es-ES" sz="900" b="1" i="0" u="none" strike="noStrike">
                          <a:solidFill>
                            <a:srgbClr val="000000"/>
                          </a:solidFill>
                          <a:effectLst/>
                          <a:latin typeface="Arial" panose="020B0604020202020204" pitchFamily="34" charset="0"/>
                        </a:rPr>
                        <a:t>Nuevos</a:t>
                      </a:r>
                    </a:p>
                  </a:txBody>
                  <a:tcPr marL="8114" marR="8114" marT="81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ES" sz="900" b="1" i="0" u="none" strike="noStrike">
                          <a:solidFill>
                            <a:srgbClr val="000000"/>
                          </a:solidFill>
                          <a:effectLst/>
                          <a:latin typeface="Arial" panose="020B0604020202020204" pitchFamily="34" charset="0"/>
                        </a:rPr>
                        <a:t>Salieron</a:t>
                      </a:r>
                    </a:p>
                  </a:txBody>
                  <a:tcPr marL="8114" marR="8114" marT="8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ES" sz="900" b="1" i="0" u="none" strike="noStrike" dirty="0">
                          <a:solidFill>
                            <a:srgbClr val="000000"/>
                          </a:solidFill>
                          <a:effectLst/>
                          <a:latin typeface="Arial" panose="020B0604020202020204" pitchFamily="34" charset="0"/>
                        </a:rPr>
                        <a:t>Total Noviembre 2021</a:t>
                      </a:r>
                    </a:p>
                  </a:txBody>
                  <a:tcPr marL="8114" marR="8114" marT="8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ES" sz="900" b="1" i="0" u="none" strike="noStrike">
                          <a:solidFill>
                            <a:srgbClr val="000000"/>
                          </a:solidFill>
                          <a:effectLst/>
                          <a:latin typeface="Arial" panose="020B0604020202020204" pitchFamily="34" charset="0"/>
                        </a:rPr>
                        <a:t>Observaciones</a:t>
                      </a:r>
                    </a:p>
                  </a:txBody>
                  <a:tcPr marL="8114" marR="8114" marT="81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ES" sz="900" b="1" i="0" u="none" strike="noStrike">
                          <a:solidFill>
                            <a:srgbClr val="000000"/>
                          </a:solidFill>
                          <a:effectLst/>
                          <a:latin typeface="Arial" panose="020B0604020202020204" pitchFamily="34" charset="0"/>
                        </a:rPr>
                        <a:t>Nuevos</a:t>
                      </a:r>
                    </a:p>
                  </a:txBody>
                  <a:tcPr marL="8114" marR="8114" marT="81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900" b="1" i="0" u="none" strike="noStrike">
                          <a:solidFill>
                            <a:srgbClr val="000000"/>
                          </a:solidFill>
                          <a:effectLst/>
                          <a:latin typeface="Arial" panose="020B0604020202020204" pitchFamily="34" charset="0"/>
                        </a:rPr>
                        <a:t>Salieron</a:t>
                      </a:r>
                    </a:p>
                  </a:txBody>
                  <a:tcPr marL="8114" marR="8114" marT="8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900" b="1" i="0" u="none" strike="noStrike" dirty="0">
                          <a:solidFill>
                            <a:srgbClr val="000000"/>
                          </a:solidFill>
                          <a:effectLst/>
                          <a:latin typeface="Arial" panose="020B0604020202020204" pitchFamily="34" charset="0"/>
                        </a:rPr>
                        <a:t>Total Diciembre 2021</a:t>
                      </a:r>
                    </a:p>
                  </a:txBody>
                  <a:tcPr marL="8114" marR="8114" marT="8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900" b="1" i="0" u="none" strike="noStrike">
                          <a:solidFill>
                            <a:srgbClr val="000000"/>
                          </a:solidFill>
                          <a:effectLst/>
                          <a:latin typeface="Arial" panose="020B0604020202020204" pitchFamily="34" charset="0"/>
                        </a:rPr>
                        <a:t>Observaciones</a:t>
                      </a:r>
                    </a:p>
                  </a:txBody>
                  <a:tcPr marL="8114" marR="8114" marT="81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900" b="1" i="0" u="none" strike="noStrike">
                          <a:solidFill>
                            <a:srgbClr val="000000"/>
                          </a:solidFill>
                          <a:effectLst/>
                          <a:latin typeface="Arial" panose="020B0604020202020204" pitchFamily="34" charset="0"/>
                        </a:rPr>
                        <a:t>Nuevos</a:t>
                      </a:r>
                    </a:p>
                  </a:txBody>
                  <a:tcPr marL="8114" marR="8114" marT="81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ES" sz="900" b="1" i="0" u="none" strike="noStrike">
                          <a:solidFill>
                            <a:srgbClr val="000000"/>
                          </a:solidFill>
                          <a:effectLst/>
                          <a:latin typeface="Arial" panose="020B0604020202020204" pitchFamily="34" charset="0"/>
                        </a:rPr>
                        <a:t>Salieron</a:t>
                      </a:r>
                    </a:p>
                  </a:txBody>
                  <a:tcPr marL="8114" marR="8114" marT="8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ES" sz="900" b="1" i="0" u="none" strike="noStrike" dirty="0">
                          <a:solidFill>
                            <a:srgbClr val="000000"/>
                          </a:solidFill>
                          <a:effectLst/>
                          <a:latin typeface="Arial" panose="020B0604020202020204" pitchFamily="34" charset="0"/>
                        </a:rPr>
                        <a:t>Total Enero  2022</a:t>
                      </a:r>
                    </a:p>
                  </a:txBody>
                  <a:tcPr marL="8114" marR="8114" marT="8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ES" sz="900" b="1" i="0" u="none" strike="noStrike">
                          <a:solidFill>
                            <a:srgbClr val="000000"/>
                          </a:solidFill>
                          <a:effectLst/>
                          <a:latin typeface="Arial" panose="020B0604020202020204" pitchFamily="34" charset="0"/>
                        </a:rPr>
                        <a:t>Observaciones</a:t>
                      </a:r>
                    </a:p>
                  </a:txBody>
                  <a:tcPr marL="8114" marR="8114" marT="81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179536402"/>
                  </a:ext>
                </a:extLst>
              </a:tr>
              <a:tr h="827617">
                <a:tc>
                  <a:txBody>
                    <a:bodyPr/>
                    <a:lstStyle/>
                    <a:p>
                      <a:pPr algn="ctr" fontAlgn="ctr"/>
                      <a:r>
                        <a:rPr lang="es-ES" sz="900" b="1" i="0" u="none" strike="noStrike">
                          <a:solidFill>
                            <a:srgbClr val="000000"/>
                          </a:solidFill>
                          <a:effectLst/>
                          <a:latin typeface="Arial" panose="020B0604020202020204" pitchFamily="34" charset="0"/>
                        </a:rPr>
                        <a:t>1</a:t>
                      </a:r>
                    </a:p>
                  </a:txBody>
                  <a:tcPr marL="8114" marR="8114" marT="81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Arial" panose="020B0604020202020204" pitchFamily="34" charset="0"/>
                        </a:rPr>
                        <a:t>0</a:t>
                      </a:r>
                    </a:p>
                  </a:txBody>
                  <a:tcPr marL="8114" marR="8114" marT="8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Arial" panose="020B0604020202020204" pitchFamily="34" charset="0"/>
                        </a:rPr>
                        <a:t>23</a:t>
                      </a:r>
                    </a:p>
                  </a:txBody>
                  <a:tcPr marL="8114" marR="8114" marT="8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700" b="1" i="0" u="none" strike="noStrike">
                          <a:solidFill>
                            <a:srgbClr val="000000"/>
                          </a:solidFill>
                          <a:effectLst/>
                          <a:latin typeface="Arial" panose="020B0604020202020204" pitchFamily="34" charset="0"/>
                        </a:rPr>
                        <a:t>Por camapaña realizada por la oficina se afilia un nuevo usuario a la Asociación</a:t>
                      </a:r>
                    </a:p>
                  </a:txBody>
                  <a:tcPr marL="8114" marR="8114" marT="81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Arial" panose="020B0604020202020204" pitchFamily="34" charset="0"/>
                        </a:rPr>
                        <a:t>0</a:t>
                      </a:r>
                    </a:p>
                  </a:txBody>
                  <a:tcPr marL="8114" marR="8114" marT="81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Arial" panose="020B0604020202020204" pitchFamily="34" charset="0"/>
                        </a:rPr>
                        <a:t>1</a:t>
                      </a:r>
                    </a:p>
                  </a:txBody>
                  <a:tcPr marL="8114" marR="8114" marT="8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900" b="1" i="0" u="none" strike="noStrike" dirty="0">
                          <a:solidFill>
                            <a:srgbClr val="000000"/>
                          </a:solidFill>
                          <a:effectLst/>
                          <a:latin typeface="Arial" panose="020B0604020202020204" pitchFamily="34" charset="0"/>
                        </a:rPr>
                        <a:t>22</a:t>
                      </a:r>
                    </a:p>
                  </a:txBody>
                  <a:tcPr marL="8114" marR="8114" marT="8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700" b="1" i="0" u="none" strike="noStrike" dirty="0">
                          <a:solidFill>
                            <a:srgbClr val="000000"/>
                          </a:solidFill>
                          <a:effectLst/>
                          <a:latin typeface="Arial" panose="020B0604020202020204" pitchFamily="34" charset="0"/>
                        </a:rPr>
                        <a:t>El señor (</a:t>
                      </a:r>
                      <a:r>
                        <a:rPr lang="es-CO" sz="700" b="1" i="0" u="none" strike="noStrike" dirty="0" err="1">
                          <a:solidFill>
                            <a:srgbClr val="000000"/>
                          </a:solidFill>
                          <a:effectLst/>
                          <a:latin typeface="Arial" panose="020B0604020202020204" pitchFamily="34" charset="0"/>
                        </a:rPr>
                        <a:t>ra</a:t>
                      </a:r>
                      <a:r>
                        <a:rPr lang="es-CO" sz="700" b="1" i="0" u="none" strike="noStrike" dirty="0">
                          <a:solidFill>
                            <a:srgbClr val="000000"/>
                          </a:solidFill>
                          <a:effectLst/>
                          <a:latin typeface="Arial" panose="020B0604020202020204" pitchFamily="34" charset="0"/>
                        </a:rPr>
                        <a:t>) sale  de la asociación de usuarios por cambio de ciudad</a:t>
                      </a:r>
                    </a:p>
                  </a:txBody>
                  <a:tcPr marL="8114" marR="8114" marT="81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Arial" panose="020B0604020202020204" pitchFamily="34" charset="0"/>
                        </a:rPr>
                        <a:t> </a:t>
                      </a:r>
                    </a:p>
                  </a:txBody>
                  <a:tcPr marL="8114" marR="8114" marT="81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900" b="1" i="0" u="none" strike="noStrike" dirty="0">
                          <a:solidFill>
                            <a:srgbClr val="000000"/>
                          </a:solidFill>
                          <a:effectLst/>
                          <a:latin typeface="Arial" panose="020B0604020202020204" pitchFamily="34" charset="0"/>
                        </a:rPr>
                        <a:t> </a:t>
                      </a:r>
                    </a:p>
                  </a:txBody>
                  <a:tcPr marL="8114" marR="8114" marT="8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Arial" panose="020B0604020202020204" pitchFamily="34" charset="0"/>
                        </a:rPr>
                        <a:t> </a:t>
                      </a:r>
                    </a:p>
                  </a:txBody>
                  <a:tcPr marL="8114" marR="8114" marT="8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1" i="0" u="none" strike="noStrike" dirty="0">
                          <a:solidFill>
                            <a:srgbClr val="000000"/>
                          </a:solidFill>
                          <a:effectLst/>
                          <a:latin typeface="Arial" panose="020B0604020202020204" pitchFamily="34" charset="0"/>
                        </a:rPr>
                        <a:t> </a:t>
                      </a:r>
                    </a:p>
                  </a:txBody>
                  <a:tcPr marL="8114" marR="8114" marT="81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053509"/>
                  </a:ext>
                </a:extLst>
              </a:tr>
            </a:tbl>
          </a:graphicData>
        </a:graphic>
      </p:graphicFrame>
    </p:spTree>
    <p:extLst>
      <p:ext uri="{BB962C8B-B14F-4D97-AF65-F5344CB8AC3E}">
        <p14:creationId xmlns:p14="http://schemas.microsoft.com/office/powerpoint/2010/main" val="9520532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3 Imagen">
            <a:extLst>
              <a:ext uri="{FF2B5EF4-FFF2-40B4-BE49-F238E27FC236}">
                <a16:creationId xmlns:a16="http://schemas.microsoft.com/office/drawing/2014/main" id="{97AF4649-BA68-47C9-A46F-E9800B135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6919" y="903774"/>
            <a:ext cx="2345431" cy="3335953"/>
          </a:xfrm>
          <a:prstGeom prst="rect">
            <a:avLst/>
          </a:prstGeom>
        </p:spPr>
      </p:pic>
      <p:sp>
        <p:nvSpPr>
          <p:cNvPr id="4" name="2 CuadroTexto">
            <a:extLst>
              <a:ext uri="{FF2B5EF4-FFF2-40B4-BE49-F238E27FC236}">
                <a16:creationId xmlns:a16="http://schemas.microsoft.com/office/drawing/2014/main" id="{A65F14AF-90E3-4CE1-AA06-AFA48A1962B7}"/>
              </a:ext>
            </a:extLst>
          </p:cNvPr>
          <p:cNvSpPr txBox="1"/>
          <p:nvPr/>
        </p:nvSpPr>
        <p:spPr>
          <a:xfrm>
            <a:off x="3707904" y="1521462"/>
            <a:ext cx="3687472" cy="212365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VE" sz="6600" b="0" i="0" u="none" strike="noStrike" kern="1200" cap="none" spc="0" normalizeH="0" baseline="0" noProof="0" dirty="0">
                <a:ln>
                  <a:noFill/>
                </a:ln>
                <a:solidFill>
                  <a:prstClr val="black"/>
                </a:solidFill>
                <a:effectLst/>
                <a:uLnTx/>
                <a:uFillTx/>
                <a:latin typeface="Hand Of Sean (Demo)" pitchFamily="2" charset="0"/>
                <a:ea typeface="+mn-ea"/>
                <a:cs typeface="+mn-cs"/>
              </a:rPr>
              <a:t>¡¡ Muchas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VE" sz="6600" b="0" i="0" u="none" strike="noStrike" kern="1200" cap="none" spc="0" normalizeH="0" baseline="0" noProof="0" dirty="0">
                <a:ln>
                  <a:noFill/>
                </a:ln>
                <a:solidFill>
                  <a:prstClr val="black"/>
                </a:solidFill>
                <a:effectLst/>
                <a:uLnTx/>
                <a:uFillTx/>
                <a:latin typeface="Hand Of Sean (Demo)" pitchFamily="2" charset="0"/>
                <a:ea typeface="+mn-ea"/>
                <a:cs typeface="+mn-cs"/>
              </a:rPr>
              <a:t>Gracias !!</a:t>
            </a:r>
          </a:p>
        </p:txBody>
      </p:sp>
    </p:spTree>
    <p:extLst>
      <p:ext uri="{BB962C8B-B14F-4D97-AF65-F5344CB8AC3E}">
        <p14:creationId xmlns:p14="http://schemas.microsoft.com/office/powerpoint/2010/main" val="3281858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5ABB9-20D8-4AAA-B365-2595C4CE0B99}"/>
              </a:ext>
            </a:extLst>
          </p:cNvPr>
          <p:cNvSpPr>
            <a:spLocks noGrp="1"/>
          </p:cNvSpPr>
          <p:nvPr>
            <p:ph type="title"/>
          </p:nvPr>
        </p:nvSpPr>
        <p:spPr>
          <a:xfrm>
            <a:off x="581455" y="433921"/>
            <a:ext cx="7886700" cy="993775"/>
          </a:xfrm>
        </p:spPr>
        <p:txBody>
          <a:bodyPr/>
          <a:lstStyle/>
          <a:p>
            <a:pPr marL="0" marR="0" lvl="0" indent="0" defTabSz="685800" rtl="0" eaLnBrk="1" fontAlgn="auto" latinLnBrk="0" hangingPunct="1">
              <a:lnSpc>
                <a:spcPct val="100000"/>
              </a:lnSpc>
              <a:spcBef>
                <a:spcPts val="0"/>
              </a:spcBef>
              <a:spcAft>
                <a:spcPts val="0"/>
              </a:spcAft>
              <a:tabLst/>
              <a:defRPr/>
            </a:pPr>
            <a:r>
              <a:rPr kumimoji="0" lang="es-CO"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ACCIONES DE PARTICIPACIÓN SOCIAL 2022</a:t>
            </a:r>
            <a:br>
              <a:rPr kumimoji="0" lang="es-CO"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lang="es-ES" dirty="0"/>
          </a:p>
        </p:txBody>
      </p:sp>
      <p:sp>
        <p:nvSpPr>
          <p:cNvPr id="3" name="Marcador de contenido 2">
            <a:extLst>
              <a:ext uri="{FF2B5EF4-FFF2-40B4-BE49-F238E27FC236}">
                <a16:creationId xmlns:a16="http://schemas.microsoft.com/office/drawing/2014/main" id="{D88E4CCE-715F-428E-B100-BB40648AC6FA}"/>
              </a:ext>
            </a:extLst>
          </p:cNvPr>
          <p:cNvSpPr>
            <a:spLocks noGrp="1"/>
          </p:cNvSpPr>
          <p:nvPr>
            <p:ph idx="1"/>
          </p:nvPr>
        </p:nvSpPr>
        <p:spPr>
          <a:xfrm>
            <a:off x="522462" y="1334616"/>
            <a:ext cx="7886700" cy="3137096"/>
          </a:xfrm>
        </p:spPr>
        <p:txBody>
          <a:bodyPr/>
          <a:lstStyle/>
          <a:p>
            <a:r>
              <a:rPr lang="es-ES" sz="2400" dirty="0">
                <a:latin typeface="Arial" panose="020B0604020202020204" pitchFamily="34" charset="0"/>
                <a:cs typeface="Arial" panose="020B0604020202020204" pitchFamily="34" charset="0"/>
              </a:rPr>
              <a:t>Acompañamiento a las acciones desarrolladas con las asociaciones de usuarios:  </a:t>
            </a:r>
          </a:p>
          <a:p>
            <a:pPr marL="0" indent="0">
              <a:buNone/>
            </a:pPr>
            <a:endParaRPr lang="es-ES" sz="2400" dirty="0">
              <a:latin typeface="Arial" panose="020B0604020202020204" pitchFamily="34" charset="0"/>
              <a:cs typeface="Arial" panose="020B0604020202020204" pitchFamily="34" charset="0"/>
            </a:endParaRPr>
          </a:p>
          <a:p>
            <a:pPr marL="0" indent="0">
              <a:buNone/>
            </a:pPr>
            <a:r>
              <a:rPr lang="es-ES" sz="2400" dirty="0">
                <a:latin typeface="Arial" panose="020B0604020202020204" pitchFamily="34" charset="0"/>
                <a:cs typeface="Arial" panose="020B0604020202020204" pitchFamily="34" charset="0"/>
              </a:rPr>
              <a:t>       1. Plan de trabajo de las asociaciones de usuarios.</a:t>
            </a:r>
          </a:p>
          <a:p>
            <a:pPr marL="0" indent="0">
              <a:buNone/>
            </a:pPr>
            <a:r>
              <a:rPr lang="es-ES" sz="2400" dirty="0">
                <a:latin typeface="Arial" panose="020B0604020202020204" pitchFamily="34" charset="0"/>
                <a:cs typeface="Arial" panose="020B0604020202020204" pitchFamily="34" charset="0"/>
              </a:rPr>
              <a:t>       2. Rendición de cuentas de las asociaciones de </a:t>
            </a:r>
          </a:p>
          <a:p>
            <a:pPr marL="0" indent="0">
              <a:buNone/>
            </a:pPr>
            <a:r>
              <a:rPr lang="es-ES" sz="2400" dirty="0">
                <a:latin typeface="Arial" panose="020B0604020202020204" pitchFamily="34" charset="0"/>
                <a:cs typeface="Arial" panose="020B0604020202020204" pitchFamily="34" charset="0"/>
              </a:rPr>
              <a:t>           usuarios</a:t>
            </a:r>
          </a:p>
        </p:txBody>
      </p:sp>
      <p:pic>
        <p:nvPicPr>
          <p:cNvPr id="4" name="Imagen 3">
            <a:extLst>
              <a:ext uri="{FF2B5EF4-FFF2-40B4-BE49-F238E27FC236}">
                <a16:creationId xmlns:a16="http://schemas.microsoft.com/office/drawing/2014/main" id="{E5398B17-5F66-4285-8C7B-6DEF12BF7A8C}"/>
              </a:ext>
            </a:extLst>
          </p:cNvPr>
          <p:cNvPicPr>
            <a:picLocks noChangeAspect="1"/>
          </p:cNvPicPr>
          <p:nvPr/>
        </p:nvPicPr>
        <p:blipFill>
          <a:blip r:embed="rId2"/>
          <a:stretch>
            <a:fillRect/>
          </a:stretch>
        </p:blipFill>
        <p:spPr>
          <a:xfrm>
            <a:off x="7218021" y="3166627"/>
            <a:ext cx="1191141" cy="1700931"/>
          </a:xfrm>
          <a:prstGeom prst="rect">
            <a:avLst/>
          </a:prstGeom>
        </p:spPr>
      </p:pic>
    </p:spTree>
    <p:extLst>
      <p:ext uri="{BB962C8B-B14F-4D97-AF65-F5344CB8AC3E}">
        <p14:creationId xmlns:p14="http://schemas.microsoft.com/office/powerpoint/2010/main" val="3173650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5ABB9-20D8-4AAA-B365-2595C4CE0B99}"/>
              </a:ext>
            </a:extLst>
          </p:cNvPr>
          <p:cNvSpPr>
            <a:spLocks noGrp="1"/>
          </p:cNvSpPr>
          <p:nvPr>
            <p:ph type="title"/>
          </p:nvPr>
        </p:nvSpPr>
        <p:spPr>
          <a:xfrm>
            <a:off x="581455" y="433921"/>
            <a:ext cx="7886700" cy="993775"/>
          </a:xfrm>
        </p:spPr>
        <p:txBody>
          <a:bodyPr/>
          <a:lstStyle/>
          <a:p>
            <a:pPr marL="0" marR="0" lvl="0" indent="0" defTabSz="685800" rtl="0" eaLnBrk="1" fontAlgn="auto" latinLnBrk="0" hangingPunct="1">
              <a:lnSpc>
                <a:spcPct val="100000"/>
              </a:lnSpc>
              <a:spcBef>
                <a:spcPts val="0"/>
              </a:spcBef>
              <a:spcAft>
                <a:spcPts val="0"/>
              </a:spcAft>
              <a:tabLst/>
              <a:defRPr/>
            </a:pPr>
            <a:r>
              <a:rPr kumimoji="0" lang="es-CO"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ACCIONES DE PARTICIPACIÓN SOCIAL 2022</a:t>
            </a:r>
            <a:br>
              <a:rPr kumimoji="0" lang="es-CO"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lang="es-ES" dirty="0"/>
          </a:p>
        </p:txBody>
      </p:sp>
      <p:sp>
        <p:nvSpPr>
          <p:cNvPr id="3" name="Marcador de contenido 2">
            <a:extLst>
              <a:ext uri="{FF2B5EF4-FFF2-40B4-BE49-F238E27FC236}">
                <a16:creationId xmlns:a16="http://schemas.microsoft.com/office/drawing/2014/main" id="{D88E4CCE-715F-428E-B100-BB40648AC6FA}"/>
              </a:ext>
            </a:extLst>
          </p:cNvPr>
          <p:cNvSpPr>
            <a:spLocks noGrp="1"/>
          </p:cNvSpPr>
          <p:nvPr>
            <p:ph idx="1"/>
          </p:nvPr>
        </p:nvSpPr>
        <p:spPr>
          <a:xfrm>
            <a:off x="248142" y="1085792"/>
            <a:ext cx="7886700" cy="3137096"/>
          </a:xfrm>
        </p:spPr>
        <p:txBody>
          <a:bodyPr/>
          <a:lstStyle/>
          <a:p>
            <a:r>
              <a:rPr lang="es-ES" sz="2400" dirty="0">
                <a:latin typeface="Arial" panose="020B0604020202020204" pitchFamily="34" charset="0"/>
                <a:cs typeface="Arial" panose="020B0604020202020204" pitchFamily="34" charset="0"/>
              </a:rPr>
              <a:t>Acompañamiento y/o asistencias técnicas según necesidades de la EAPB/IPS.</a:t>
            </a:r>
          </a:p>
          <a:p>
            <a:r>
              <a:rPr lang="es-ES" sz="2400" dirty="0">
                <a:latin typeface="Arial" panose="020B0604020202020204" pitchFamily="34" charset="0"/>
                <a:cs typeface="Arial" panose="020B0604020202020204" pitchFamily="34" charset="0"/>
              </a:rPr>
              <a:t>Desarrollo de la escuela de participación social.</a:t>
            </a:r>
          </a:p>
          <a:p>
            <a:r>
              <a:rPr lang="es-ES" sz="2400" dirty="0">
                <a:latin typeface="Arial" panose="020B0604020202020204" pitchFamily="34" charset="0"/>
                <a:cs typeface="Arial" panose="020B0604020202020204" pitchFamily="34" charset="0"/>
              </a:rPr>
              <a:t>Curso de promotores del cuidado en salud mental</a:t>
            </a:r>
          </a:p>
          <a:p>
            <a:r>
              <a:rPr lang="es-ES" sz="2400" dirty="0">
                <a:latin typeface="Arial" panose="020B0604020202020204" pitchFamily="34" charset="0"/>
                <a:cs typeface="Arial" panose="020B0604020202020204" pitchFamily="34" charset="0"/>
              </a:rPr>
              <a:t>Las que surjan según nueva normatividad distrital o nacional</a:t>
            </a:r>
          </a:p>
        </p:txBody>
      </p:sp>
      <p:pic>
        <p:nvPicPr>
          <p:cNvPr id="4" name="Imagen 3">
            <a:extLst>
              <a:ext uri="{FF2B5EF4-FFF2-40B4-BE49-F238E27FC236}">
                <a16:creationId xmlns:a16="http://schemas.microsoft.com/office/drawing/2014/main" id="{E5398B17-5F66-4285-8C7B-6DEF12BF7A8C}"/>
              </a:ext>
            </a:extLst>
          </p:cNvPr>
          <p:cNvPicPr>
            <a:picLocks noChangeAspect="1"/>
          </p:cNvPicPr>
          <p:nvPr/>
        </p:nvPicPr>
        <p:blipFill>
          <a:blip r:embed="rId2"/>
          <a:stretch>
            <a:fillRect/>
          </a:stretch>
        </p:blipFill>
        <p:spPr>
          <a:xfrm>
            <a:off x="7723337" y="2654340"/>
            <a:ext cx="1191141" cy="1700931"/>
          </a:xfrm>
          <a:prstGeom prst="rect">
            <a:avLst/>
          </a:prstGeom>
        </p:spPr>
      </p:pic>
    </p:spTree>
    <p:extLst>
      <p:ext uri="{BB962C8B-B14F-4D97-AF65-F5344CB8AC3E}">
        <p14:creationId xmlns:p14="http://schemas.microsoft.com/office/powerpoint/2010/main" val="2950989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73"/>
          <p:cNvGrpSpPr/>
          <p:nvPr/>
        </p:nvGrpSpPr>
        <p:grpSpPr>
          <a:xfrm>
            <a:off x="768933" y="466017"/>
            <a:ext cx="8108367" cy="4094348"/>
            <a:chOff x="3226476" y="720038"/>
            <a:chExt cx="6698034" cy="5417922"/>
          </a:xfrm>
        </p:grpSpPr>
        <p:sp>
          <p:nvSpPr>
            <p:cNvPr id="3" name="Elipse 74"/>
            <p:cNvSpPr/>
            <p:nvPr/>
          </p:nvSpPr>
          <p:spPr>
            <a:xfrm>
              <a:off x="4504943" y="5445116"/>
              <a:ext cx="65701" cy="65701"/>
            </a:xfrm>
            <a:prstGeom prst="ellips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4" name="Elipse 75"/>
            <p:cNvSpPr/>
            <p:nvPr/>
          </p:nvSpPr>
          <p:spPr>
            <a:xfrm>
              <a:off x="4377604" y="5502554"/>
              <a:ext cx="65701" cy="65701"/>
            </a:xfrm>
            <a:prstGeom prst="ellipse">
              <a:avLst/>
            </a:prstGeom>
          </p:spPr>
          <p:style>
            <a:lnRef idx="2">
              <a:schemeClr val="accent4">
                <a:hueOff val="611511"/>
                <a:satOff val="-2822"/>
                <a:lumOff val="104"/>
                <a:alphaOff val="0"/>
              </a:schemeClr>
            </a:lnRef>
            <a:fillRef idx="1">
              <a:schemeClr val="accent4">
                <a:hueOff val="611511"/>
                <a:satOff val="-2822"/>
                <a:lumOff val="104"/>
                <a:alphaOff val="0"/>
              </a:schemeClr>
            </a:fillRef>
            <a:effectRef idx="0">
              <a:schemeClr val="accent4">
                <a:hueOff val="611511"/>
                <a:satOff val="-2822"/>
                <a:lumOff val="104"/>
                <a:alphaOff val="0"/>
              </a:schemeClr>
            </a:effectRef>
            <a:fontRef idx="minor">
              <a:schemeClr val="lt1"/>
            </a:fontRef>
          </p:style>
        </p:sp>
        <p:sp>
          <p:nvSpPr>
            <p:cNvPr id="5" name="Elipse 76"/>
            <p:cNvSpPr/>
            <p:nvPr/>
          </p:nvSpPr>
          <p:spPr>
            <a:xfrm>
              <a:off x="4248233" y="5551863"/>
              <a:ext cx="65701" cy="65701"/>
            </a:xfrm>
            <a:prstGeom prst="ellipse">
              <a:avLst/>
            </a:prstGeom>
          </p:spPr>
          <p:style>
            <a:lnRef idx="2">
              <a:schemeClr val="accent4">
                <a:hueOff val="1223023"/>
                <a:satOff val="-5643"/>
                <a:lumOff val="208"/>
                <a:alphaOff val="0"/>
              </a:schemeClr>
            </a:lnRef>
            <a:fillRef idx="1">
              <a:schemeClr val="accent4">
                <a:hueOff val="1223023"/>
                <a:satOff val="-5643"/>
                <a:lumOff val="208"/>
                <a:alphaOff val="0"/>
              </a:schemeClr>
            </a:fillRef>
            <a:effectRef idx="0">
              <a:schemeClr val="accent4">
                <a:hueOff val="1223023"/>
                <a:satOff val="-5643"/>
                <a:lumOff val="208"/>
                <a:alphaOff val="0"/>
              </a:schemeClr>
            </a:effectRef>
            <a:fontRef idx="minor">
              <a:schemeClr val="lt1"/>
            </a:fontRef>
          </p:style>
        </p:sp>
        <p:sp>
          <p:nvSpPr>
            <p:cNvPr id="6" name="Elipse 77"/>
            <p:cNvSpPr/>
            <p:nvPr/>
          </p:nvSpPr>
          <p:spPr>
            <a:xfrm>
              <a:off x="4117508" y="5593045"/>
              <a:ext cx="65701" cy="65701"/>
            </a:xfrm>
            <a:prstGeom prst="ellipse">
              <a:avLst/>
            </a:prstGeom>
          </p:spPr>
          <p:style>
            <a:lnRef idx="2">
              <a:schemeClr val="accent4">
                <a:hueOff val="1834534"/>
                <a:satOff val="-8465"/>
                <a:lumOff val="311"/>
                <a:alphaOff val="0"/>
              </a:schemeClr>
            </a:lnRef>
            <a:fillRef idx="1">
              <a:schemeClr val="accent4">
                <a:hueOff val="1834534"/>
                <a:satOff val="-8465"/>
                <a:lumOff val="311"/>
                <a:alphaOff val="0"/>
              </a:schemeClr>
            </a:fillRef>
            <a:effectRef idx="0">
              <a:schemeClr val="accent4">
                <a:hueOff val="1834534"/>
                <a:satOff val="-8465"/>
                <a:lumOff val="311"/>
                <a:alphaOff val="0"/>
              </a:schemeClr>
            </a:effectRef>
            <a:fontRef idx="minor">
              <a:schemeClr val="lt1"/>
            </a:fontRef>
          </p:style>
        </p:sp>
        <p:sp>
          <p:nvSpPr>
            <p:cNvPr id="7" name="Elipse 78"/>
            <p:cNvSpPr/>
            <p:nvPr/>
          </p:nvSpPr>
          <p:spPr>
            <a:xfrm>
              <a:off x="3985428" y="5626099"/>
              <a:ext cx="65701" cy="65701"/>
            </a:xfrm>
            <a:prstGeom prst="ellipse">
              <a:avLst/>
            </a:prstGeom>
          </p:spPr>
          <p:style>
            <a:lnRef idx="2">
              <a:schemeClr val="accent4">
                <a:hueOff val="2446045"/>
                <a:satOff val="-11287"/>
                <a:lumOff val="415"/>
                <a:alphaOff val="0"/>
              </a:schemeClr>
            </a:lnRef>
            <a:fillRef idx="1">
              <a:schemeClr val="accent4">
                <a:hueOff val="2446045"/>
                <a:satOff val="-11287"/>
                <a:lumOff val="415"/>
                <a:alphaOff val="0"/>
              </a:schemeClr>
            </a:fillRef>
            <a:effectRef idx="0">
              <a:schemeClr val="accent4">
                <a:hueOff val="2446045"/>
                <a:satOff val="-11287"/>
                <a:lumOff val="415"/>
                <a:alphaOff val="0"/>
              </a:schemeClr>
            </a:effectRef>
            <a:fontRef idx="minor">
              <a:schemeClr val="lt1"/>
            </a:fontRef>
          </p:style>
        </p:sp>
        <p:sp>
          <p:nvSpPr>
            <p:cNvPr id="8" name="Elipse 79"/>
            <p:cNvSpPr/>
            <p:nvPr/>
          </p:nvSpPr>
          <p:spPr>
            <a:xfrm>
              <a:off x="5303519" y="4856107"/>
              <a:ext cx="65701" cy="65701"/>
            </a:xfrm>
            <a:prstGeom prst="ellipse">
              <a:avLst/>
            </a:prstGeom>
          </p:spPr>
          <p:style>
            <a:lnRef idx="2">
              <a:schemeClr val="accent4">
                <a:hueOff val="3057557"/>
                <a:satOff val="-14108"/>
                <a:lumOff val="519"/>
                <a:alphaOff val="0"/>
              </a:schemeClr>
            </a:lnRef>
            <a:fillRef idx="1">
              <a:schemeClr val="accent4">
                <a:hueOff val="3057557"/>
                <a:satOff val="-14108"/>
                <a:lumOff val="519"/>
                <a:alphaOff val="0"/>
              </a:schemeClr>
            </a:fillRef>
            <a:effectRef idx="0">
              <a:schemeClr val="accent4">
                <a:hueOff val="3057557"/>
                <a:satOff val="-14108"/>
                <a:lumOff val="519"/>
                <a:alphaOff val="0"/>
              </a:schemeClr>
            </a:effectRef>
            <a:fontRef idx="minor">
              <a:schemeClr val="lt1"/>
            </a:fontRef>
          </p:style>
        </p:sp>
        <p:sp>
          <p:nvSpPr>
            <p:cNvPr id="9" name="Elipse 80"/>
            <p:cNvSpPr/>
            <p:nvPr/>
          </p:nvSpPr>
          <p:spPr>
            <a:xfrm>
              <a:off x="5193791" y="4963938"/>
              <a:ext cx="65701" cy="65701"/>
            </a:xfrm>
            <a:prstGeom prst="ellipse">
              <a:avLst/>
            </a:prstGeom>
          </p:spPr>
          <p:style>
            <a:lnRef idx="2">
              <a:schemeClr val="accent4">
                <a:hueOff val="3669068"/>
                <a:satOff val="-16930"/>
                <a:lumOff val="623"/>
                <a:alphaOff val="0"/>
              </a:schemeClr>
            </a:lnRef>
            <a:fillRef idx="1">
              <a:schemeClr val="accent4">
                <a:hueOff val="3669068"/>
                <a:satOff val="-16930"/>
                <a:lumOff val="623"/>
                <a:alphaOff val="0"/>
              </a:schemeClr>
            </a:fillRef>
            <a:effectRef idx="0">
              <a:schemeClr val="accent4">
                <a:hueOff val="3669068"/>
                <a:satOff val="-16930"/>
                <a:lumOff val="623"/>
                <a:alphaOff val="0"/>
              </a:schemeClr>
            </a:effectRef>
            <a:fontRef idx="minor">
              <a:schemeClr val="lt1"/>
            </a:fontRef>
          </p:style>
        </p:sp>
        <p:sp>
          <p:nvSpPr>
            <p:cNvPr id="10" name="Elipse 81"/>
            <p:cNvSpPr/>
            <p:nvPr/>
          </p:nvSpPr>
          <p:spPr>
            <a:xfrm>
              <a:off x="5810164" y="4190152"/>
              <a:ext cx="65701" cy="65701"/>
            </a:xfrm>
            <a:prstGeom prst="ellipse">
              <a:avLst/>
            </a:prstGeom>
          </p:spPr>
          <p:style>
            <a:lnRef idx="2">
              <a:schemeClr val="accent4">
                <a:hueOff val="4280579"/>
                <a:satOff val="-19752"/>
                <a:lumOff val="727"/>
                <a:alphaOff val="0"/>
              </a:schemeClr>
            </a:lnRef>
            <a:fillRef idx="1">
              <a:schemeClr val="accent4">
                <a:hueOff val="4280579"/>
                <a:satOff val="-19752"/>
                <a:lumOff val="727"/>
                <a:alphaOff val="0"/>
              </a:schemeClr>
            </a:fillRef>
            <a:effectRef idx="0">
              <a:schemeClr val="accent4">
                <a:hueOff val="4280579"/>
                <a:satOff val="-19752"/>
                <a:lumOff val="727"/>
                <a:alphaOff val="0"/>
              </a:schemeClr>
            </a:effectRef>
            <a:fontRef idx="minor">
              <a:schemeClr val="lt1"/>
            </a:fontRef>
          </p:style>
        </p:sp>
        <p:sp>
          <p:nvSpPr>
            <p:cNvPr id="11" name="Elipse 82"/>
            <p:cNvSpPr/>
            <p:nvPr/>
          </p:nvSpPr>
          <p:spPr>
            <a:xfrm>
              <a:off x="6172537" y="3434790"/>
              <a:ext cx="65701" cy="65701"/>
            </a:xfrm>
            <a:prstGeom prst="ellipse">
              <a:avLst/>
            </a:prstGeom>
          </p:spPr>
          <p:style>
            <a:lnRef idx="2">
              <a:schemeClr val="accent4">
                <a:hueOff val="4892091"/>
                <a:satOff val="-22573"/>
                <a:lumOff val="831"/>
                <a:alphaOff val="0"/>
              </a:schemeClr>
            </a:lnRef>
            <a:fillRef idx="1">
              <a:schemeClr val="accent4">
                <a:hueOff val="4892091"/>
                <a:satOff val="-22573"/>
                <a:lumOff val="831"/>
                <a:alphaOff val="0"/>
              </a:schemeClr>
            </a:fillRef>
            <a:effectRef idx="0">
              <a:schemeClr val="accent4">
                <a:hueOff val="4892091"/>
                <a:satOff val="-22573"/>
                <a:lumOff val="831"/>
                <a:alphaOff val="0"/>
              </a:schemeClr>
            </a:effectRef>
            <a:fontRef idx="minor">
              <a:schemeClr val="lt1"/>
            </a:fontRef>
          </p:style>
        </p:sp>
        <p:sp>
          <p:nvSpPr>
            <p:cNvPr id="12" name="Elipse 83"/>
            <p:cNvSpPr/>
            <p:nvPr/>
          </p:nvSpPr>
          <p:spPr>
            <a:xfrm>
              <a:off x="6396058" y="2651793"/>
              <a:ext cx="65701" cy="65701"/>
            </a:xfrm>
            <a:prstGeom prst="ellipse">
              <a:avLst/>
            </a:prstGeom>
          </p:spPr>
          <p:style>
            <a:lnRef idx="2">
              <a:schemeClr val="accent4">
                <a:hueOff val="5503602"/>
                <a:satOff val="-25395"/>
                <a:lumOff val="934"/>
                <a:alphaOff val="0"/>
              </a:schemeClr>
            </a:lnRef>
            <a:fillRef idx="1">
              <a:schemeClr val="accent4">
                <a:hueOff val="5503602"/>
                <a:satOff val="-25395"/>
                <a:lumOff val="934"/>
                <a:alphaOff val="0"/>
              </a:schemeClr>
            </a:fillRef>
            <a:effectRef idx="0">
              <a:schemeClr val="accent4">
                <a:hueOff val="5503602"/>
                <a:satOff val="-25395"/>
                <a:lumOff val="934"/>
                <a:alphaOff val="0"/>
              </a:schemeClr>
            </a:effectRef>
            <a:fontRef idx="minor">
              <a:schemeClr val="lt1"/>
            </a:fontRef>
          </p:style>
        </p:sp>
        <p:sp>
          <p:nvSpPr>
            <p:cNvPr id="13" name="Elipse 84"/>
            <p:cNvSpPr/>
            <p:nvPr/>
          </p:nvSpPr>
          <p:spPr>
            <a:xfrm>
              <a:off x="6499012" y="1880175"/>
              <a:ext cx="65701" cy="65701"/>
            </a:xfrm>
            <a:prstGeom prst="ellipse">
              <a:avLst/>
            </a:prstGeom>
          </p:spPr>
          <p:style>
            <a:lnRef idx="2">
              <a:schemeClr val="accent4">
                <a:hueOff val="6115113"/>
                <a:satOff val="-28216"/>
                <a:lumOff val="1038"/>
                <a:alphaOff val="0"/>
              </a:schemeClr>
            </a:lnRef>
            <a:fillRef idx="1">
              <a:schemeClr val="accent4">
                <a:hueOff val="6115113"/>
                <a:satOff val="-28216"/>
                <a:lumOff val="1038"/>
                <a:alphaOff val="0"/>
              </a:schemeClr>
            </a:fillRef>
            <a:effectRef idx="0">
              <a:schemeClr val="accent4">
                <a:hueOff val="6115113"/>
                <a:satOff val="-28216"/>
                <a:lumOff val="1038"/>
                <a:alphaOff val="0"/>
              </a:schemeClr>
            </a:effectRef>
            <a:fontRef idx="minor">
              <a:schemeClr val="lt1"/>
            </a:fontRef>
          </p:style>
        </p:sp>
        <p:sp>
          <p:nvSpPr>
            <p:cNvPr id="14" name="Elipse 85"/>
            <p:cNvSpPr/>
            <p:nvPr/>
          </p:nvSpPr>
          <p:spPr>
            <a:xfrm>
              <a:off x="6345935" y="871219"/>
              <a:ext cx="65701" cy="65701"/>
            </a:xfrm>
            <a:prstGeom prst="ellipse">
              <a:avLst/>
            </a:prstGeom>
          </p:spPr>
          <p:style>
            <a:lnRef idx="2">
              <a:schemeClr val="accent4">
                <a:hueOff val="6726625"/>
                <a:satOff val="-31038"/>
                <a:lumOff val="1142"/>
                <a:alphaOff val="0"/>
              </a:schemeClr>
            </a:lnRef>
            <a:fillRef idx="1">
              <a:schemeClr val="accent4">
                <a:hueOff val="6726625"/>
                <a:satOff val="-31038"/>
                <a:lumOff val="1142"/>
                <a:alphaOff val="0"/>
              </a:schemeClr>
            </a:fillRef>
            <a:effectRef idx="0">
              <a:schemeClr val="accent4">
                <a:hueOff val="6726625"/>
                <a:satOff val="-31038"/>
                <a:lumOff val="1142"/>
                <a:alphaOff val="0"/>
              </a:schemeClr>
            </a:effectRef>
            <a:fontRef idx="minor">
              <a:schemeClr val="lt1"/>
            </a:fontRef>
          </p:style>
        </p:sp>
        <p:sp>
          <p:nvSpPr>
            <p:cNvPr id="15" name="Elipse 86"/>
            <p:cNvSpPr/>
            <p:nvPr/>
          </p:nvSpPr>
          <p:spPr>
            <a:xfrm>
              <a:off x="6444826" y="795358"/>
              <a:ext cx="65701" cy="65701"/>
            </a:xfrm>
            <a:prstGeom prst="ellipse">
              <a:avLst/>
            </a:prstGeom>
          </p:spPr>
          <p:style>
            <a:lnRef idx="2">
              <a:schemeClr val="accent4">
                <a:hueOff val="7338136"/>
                <a:satOff val="-33860"/>
                <a:lumOff val="1246"/>
                <a:alphaOff val="0"/>
              </a:schemeClr>
            </a:lnRef>
            <a:fillRef idx="1">
              <a:schemeClr val="accent4">
                <a:hueOff val="7338136"/>
                <a:satOff val="-33860"/>
                <a:lumOff val="1246"/>
                <a:alphaOff val="0"/>
              </a:schemeClr>
            </a:fillRef>
            <a:effectRef idx="0">
              <a:schemeClr val="accent4">
                <a:hueOff val="7338136"/>
                <a:satOff val="-33860"/>
                <a:lumOff val="1246"/>
                <a:alphaOff val="0"/>
              </a:schemeClr>
            </a:effectRef>
            <a:fontRef idx="minor">
              <a:schemeClr val="lt1"/>
            </a:fontRef>
          </p:style>
        </p:sp>
        <p:sp>
          <p:nvSpPr>
            <p:cNvPr id="16" name="Elipse 87"/>
            <p:cNvSpPr/>
            <p:nvPr/>
          </p:nvSpPr>
          <p:spPr>
            <a:xfrm>
              <a:off x="6543716" y="720038"/>
              <a:ext cx="65701" cy="65701"/>
            </a:xfrm>
            <a:prstGeom prst="ellipse">
              <a:avLst/>
            </a:prstGeom>
          </p:spPr>
          <p:style>
            <a:lnRef idx="2">
              <a:schemeClr val="accent4">
                <a:hueOff val="7949648"/>
                <a:satOff val="-36681"/>
                <a:lumOff val="1350"/>
                <a:alphaOff val="0"/>
              </a:schemeClr>
            </a:lnRef>
            <a:fillRef idx="1">
              <a:schemeClr val="accent4">
                <a:hueOff val="7949648"/>
                <a:satOff val="-36681"/>
                <a:lumOff val="1350"/>
                <a:alphaOff val="0"/>
              </a:schemeClr>
            </a:fillRef>
            <a:effectRef idx="0">
              <a:schemeClr val="accent4">
                <a:hueOff val="7949648"/>
                <a:satOff val="-36681"/>
                <a:lumOff val="1350"/>
                <a:alphaOff val="0"/>
              </a:schemeClr>
            </a:effectRef>
            <a:fontRef idx="minor">
              <a:schemeClr val="lt1"/>
            </a:fontRef>
          </p:style>
        </p:sp>
        <p:sp>
          <p:nvSpPr>
            <p:cNvPr id="17" name="Elipse 88"/>
            <p:cNvSpPr/>
            <p:nvPr/>
          </p:nvSpPr>
          <p:spPr>
            <a:xfrm>
              <a:off x="6642607" y="795358"/>
              <a:ext cx="65701" cy="65701"/>
            </a:xfrm>
            <a:prstGeom prst="ellipse">
              <a:avLst/>
            </a:prstGeom>
          </p:spPr>
          <p:style>
            <a:lnRef idx="2">
              <a:schemeClr val="accent4">
                <a:hueOff val="8561158"/>
                <a:satOff val="-39503"/>
                <a:lumOff val="1454"/>
                <a:alphaOff val="0"/>
              </a:schemeClr>
            </a:lnRef>
            <a:fillRef idx="1">
              <a:schemeClr val="accent4">
                <a:hueOff val="8561158"/>
                <a:satOff val="-39503"/>
                <a:lumOff val="1454"/>
                <a:alphaOff val="0"/>
              </a:schemeClr>
            </a:fillRef>
            <a:effectRef idx="0">
              <a:schemeClr val="accent4">
                <a:hueOff val="8561158"/>
                <a:satOff val="-39503"/>
                <a:lumOff val="1454"/>
                <a:alphaOff val="0"/>
              </a:schemeClr>
            </a:effectRef>
            <a:fontRef idx="minor">
              <a:schemeClr val="lt1"/>
            </a:fontRef>
          </p:style>
        </p:sp>
        <p:sp>
          <p:nvSpPr>
            <p:cNvPr id="18" name="Elipse 89"/>
            <p:cNvSpPr/>
            <p:nvPr/>
          </p:nvSpPr>
          <p:spPr>
            <a:xfrm>
              <a:off x="6742175" y="871219"/>
              <a:ext cx="65701" cy="65701"/>
            </a:xfrm>
            <a:prstGeom prst="ellipse">
              <a:avLst/>
            </a:prstGeom>
          </p:spPr>
          <p:style>
            <a:lnRef idx="2">
              <a:schemeClr val="accent4">
                <a:hueOff val="9172669"/>
                <a:satOff val="-42325"/>
                <a:lumOff val="1557"/>
                <a:alphaOff val="0"/>
              </a:schemeClr>
            </a:lnRef>
            <a:fillRef idx="1">
              <a:schemeClr val="accent4">
                <a:hueOff val="9172669"/>
                <a:satOff val="-42325"/>
                <a:lumOff val="1557"/>
                <a:alphaOff val="0"/>
              </a:schemeClr>
            </a:fillRef>
            <a:effectRef idx="0">
              <a:schemeClr val="accent4">
                <a:hueOff val="9172669"/>
                <a:satOff val="-42325"/>
                <a:lumOff val="1557"/>
                <a:alphaOff val="0"/>
              </a:schemeClr>
            </a:effectRef>
            <a:fontRef idx="minor">
              <a:schemeClr val="lt1"/>
            </a:fontRef>
          </p:style>
        </p:sp>
        <p:sp>
          <p:nvSpPr>
            <p:cNvPr id="19" name="Elipse 90"/>
            <p:cNvSpPr/>
            <p:nvPr/>
          </p:nvSpPr>
          <p:spPr>
            <a:xfrm>
              <a:off x="6543716" y="879347"/>
              <a:ext cx="65701" cy="65701"/>
            </a:xfrm>
            <a:prstGeom prst="ellipse">
              <a:avLst/>
            </a:prstGeom>
          </p:spPr>
          <p:style>
            <a:lnRef idx="2">
              <a:schemeClr val="accent4">
                <a:hueOff val="9784181"/>
                <a:satOff val="-45146"/>
                <a:lumOff val="1661"/>
                <a:alphaOff val="0"/>
              </a:schemeClr>
            </a:lnRef>
            <a:fillRef idx="1">
              <a:schemeClr val="accent4">
                <a:hueOff val="9784181"/>
                <a:satOff val="-45146"/>
                <a:lumOff val="1661"/>
                <a:alphaOff val="0"/>
              </a:schemeClr>
            </a:fillRef>
            <a:effectRef idx="0">
              <a:schemeClr val="accent4">
                <a:hueOff val="9784181"/>
                <a:satOff val="-45146"/>
                <a:lumOff val="1661"/>
                <a:alphaOff val="0"/>
              </a:schemeClr>
            </a:effectRef>
            <a:fontRef idx="minor">
              <a:schemeClr val="lt1"/>
            </a:fontRef>
          </p:style>
        </p:sp>
        <p:sp>
          <p:nvSpPr>
            <p:cNvPr id="20" name="Elipse 91"/>
            <p:cNvSpPr/>
            <p:nvPr/>
          </p:nvSpPr>
          <p:spPr>
            <a:xfrm>
              <a:off x="6543716" y="1039198"/>
              <a:ext cx="65701" cy="65701"/>
            </a:xfrm>
            <a:prstGeom prst="ellipse">
              <a:avLst/>
            </a:prstGeom>
          </p:spPr>
          <p:style>
            <a:lnRef idx="2">
              <a:schemeClr val="accent4">
                <a:hueOff val="10395692"/>
                <a:satOff val="-47968"/>
                <a:lumOff val="1765"/>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sp>
        <p:sp>
          <p:nvSpPr>
            <p:cNvPr id="21" name="Forma libre 92"/>
            <p:cNvSpPr/>
            <p:nvPr/>
          </p:nvSpPr>
          <p:spPr>
            <a:xfrm>
              <a:off x="3645105" y="5756485"/>
              <a:ext cx="2108231" cy="381475"/>
            </a:xfrm>
            <a:custGeom>
              <a:avLst/>
              <a:gdLst>
                <a:gd name="connsiteX0" fmla="*/ 0 w 1423077"/>
                <a:gd name="connsiteY0" fmla="*/ 63580 h 381474"/>
                <a:gd name="connsiteX1" fmla="*/ 63580 w 1423077"/>
                <a:gd name="connsiteY1" fmla="*/ 0 h 381474"/>
                <a:gd name="connsiteX2" fmla="*/ 1359497 w 1423077"/>
                <a:gd name="connsiteY2" fmla="*/ 0 h 381474"/>
                <a:gd name="connsiteX3" fmla="*/ 1423077 w 1423077"/>
                <a:gd name="connsiteY3" fmla="*/ 63580 h 381474"/>
                <a:gd name="connsiteX4" fmla="*/ 1423077 w 1423077"/>
                <a:gd name="connsiteY4" fmla="*/ 317894 h 381474"/>
                <a:gd name="connsiteX5" fmla="*/ 1359497 w 1423077"/>
                <a:gd name="connsiteY5" fmla="*/ 381474 h 381474"/>
                <a:gd name="connsiteX6" fmla="*/ 63580 w 1423077"/>
                <a:gd name="connsiteY6" fmla="*/ 381474 h 381474"/>
                <a:gd name="connsiteX7" fmla="*/ 0 w 1423077"/>
                <a:gd name="connsiteY7" fmla="*/ 317894 h 381474"/>
                <a:gd name="connsiteX8" fmla="*/ 0 w 1423077"/>
                <a:gd name="connsiteY8" fmla="*/ 63580 h 38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3077" h="381474">
                  <a:moveTo>
                    <a:pt x="0" y="63580"/>
                  </a:moveTo>
                  <a:cubicBezTo>
                    <a:pt x="0" y="28466"/>
                    <a:pt x="28466" y="0"/>
                    <a:pt x="63580" y="0"/>
                  </a:cubicBezTo>
                  <a:lnTo>
                    <a:pt x="1359497" y="0"/>
                  </a:lnTo>
                  <a:cubicBezTo>
                    <a:pt x="1394611" y="0"/>
                    <a:pt x="1423077" y="28466"/>
                    <a:pt x="1423077" y="63580"/>
                  </a:cubicBezTo>
                  <a:lnTo>
                    <a:pt x="1423077" y="317894"/>
                  </a:lnTo>
                  <a:cubicBezTo>
                    <a:pt x="1423077" y="353008"/>
                    <a:pt x="1394611" y="381474"/>
                    <a:pt x="1359497" y="381474"/>
                  </a:cubicBezTo>
                  <a:lnTo>
                    <a:pt x="63580" y="381474"/>
                  </a:lnTo>
                  <a:cubicBezTo>
                    <a:pt x="28466" y="381474"/>
                    <a:pt x="0" y="353008"/>
                    <a:pt x="0" y="317894"/>
                  </a:cubicBezTo>
                  <a:lnTo>
                    <a:pt x="0" y="63580"/>
                  </a:lnTo>
                  <a:close/>
                </a:path>
              </a:pathLst>
            </a:custGeom>
            <a:solidFill>
              <a:schemeClr val="accent1">
                <a:lumMod val="5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19840" tIns="79582" rIns="79582" bIns="79582" numCol="1" spcCol="1270" anchor="ctr" anchorCtr="0">
              <a:noAutofit/>
            </a:bodyPr>
            <a:lstStyle/>
            <a:p>
              <a:pPr lvl="0" algn="l" defTabSz="711200">
                <a:lnSpc>
                  <a:spcPct val="90000"/>
                </a:lnSpc>
                <a:spcBef>
                  <a:spcPct val="0"/>
                </a:spcBef>
                <a:spcAft>
                  <a:spcPct val="35000"/>
                </a:spcAft>
              </a:pPr>
              <a:r>
                <a:rPr lang="es-ES" sz="1400" kern="1200" dirty="0">
                  <a:solidFill>
                    <a:schemeClr val="bg1"/>
                  </a:solidFill>
                  <a:latin typeface="Arial" panose="020B0604020202020204" pitchFamily="34" charset="0"/>
                  <a:cs typeface="Arial" panose="020B0604020202020204" pitchFamily="34" charset="0"/>
                </a:rPr>
                <a:t>Decreto 1757 de 1994</a:t>
              </a:r>
            </a:p>
          </p:txBody>
        </p:sp>
        <p:sp>
          <p:nvSpPr>
            <p:cNvPr id="22" name="Elipse 93"/>
            <p:cNvSpPr/>
            <p:nvPr/>
          </p:nvSpPr>
          <p:spPr>
            <a:xfrm>
              <a:off x="3226476" y="5379347"/>
              <a:ext cx="659722" cy="659993"/>
            </a:xfrm>
            <a:prstGeom prst="ellipse">
              <a:avLst/>
            </a:prstGeom>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23" name="Forma libre 94"/>
            <p:cNvSpPr/>
            <p:nvPr/>
          </p:nvSpPr>
          <p:spPr>
            <a:xfrm>
              <a:off x="5072548" y="5236090"/>
              <a:ext cx="3409232" cy="381475"/>
            </a:xfrm>
            <a:custGeom>
              <a:avLst/>
              <a:gdLst>
                <a:gd name="connsiteX0" fmla="*/ 0 w 1423077"/>
                <a:gd name="connsiteY0" fmla="*/ 63580 h 381474"/>
                <a:gd name="connsiteX1" fmla="*/ 63580 w 1423077"/>
                <a:gd name="connsiteY1" fmla="*/ 0 h 381474"/>
                <a:gd name="connsiteX2" fmla="*/ 1359497 w 1423077"/>
                <a:gd name="connsiteY2" fmla="*/ 0 h 381474"/>
                <a:gd name="connsiteX3" fmla="*/ 1423077 w 1423077"/>
                <a:gd name="connsiteY3" fmla="*/ 63580 h 381474"/>
                <a:gd name="connsiteX4" fmla="*/ 1423077 w 1423077"/>
                <a:gd name="connsiteY4" fmla="*/ 317894 h 381474"/>
                <a:gd name="connsiteX5" fmla="*/ 1359497 w 1423077"/>
                <a:gd name="connsiteY5" fmla="*/ 381474 h 381474"/>
                <a:gd name="connsiteX6" fmla="*/ 63580 w 1423077"/>
                <a:gd name="connsiteY6" fmla="*/ 381474 h 381474"/>
                <a:gd name="connsiteX7" fmla="*/ 0 w 1423077"/>
                <a:gd name="connsiteY7" fmla="*/ 317894 h 381474"/>
                <a:gd name="connsiteX8" fmla="*/ 0 w 1423077"/>
                <a:gd name="connsiteY8" fmla="*/ 63580 h 38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3077" h="381474">
                  <a:moveTo>
                    <a:pt x="0" y="63580"/>
                  </a:moveTo>
                  <a:cubicBezTo>
                    <a:pt x="0" y="28466"/>
                    <a:pt x="28466" y="0"/>
                    <a:pt x="63580" y="0"/>
                  </a:cubicBezTo>
                  <a:lnTo>
                    <a:pt x="1359497" y="0"/>
                  </a:lnTo>
                  <a:cubicBezTo>
                    <a:pt x="1394611" y="0"/>
                    <a:pt x="1423077" y="28466"/>
                    <a:pt x="1423077" y="63580"/>
                  </a:cubicBezTo>
                  <a:lnTo>
                    <a:pt x="1423077" y="317894"/>
                  </a:lnTo>
                  <a:cubicBezTo>
                    <a:pt x="1423077" y="353008"/>
                    <a:pt x="1394611" y="381474"/>
                    <a:pt x="1359497" y="381474"/>
                  </a:cubicBezTo>
                  <a:lnTo>
                    <a:pt x="63580" y="381474"/>
                  </a:lnTo>
                  <a:cubicBezTo>
                    <a:pt x="28466" y="381474"/>
                    <a:pt x="0" y="353008"/>
                    <a:pt x="0" y="317894"/>
                  </a:cubicBezTo>
                  <a:lnTo>
                    <a:pt x="0" y="63580"/>
                  </a:lnTo>
                  <a:close/>
                </a:path>
              </a:pathLst>
            </a:custGeom>
            <a:solidFill>
              <a:schemeClr val="accent1">
                <a:lumMod val="75000"/>
              </a:schemeClr>
            </a:solidFill>
          </p:spPr>
          <p:style>
            <a:lnRef idx="2">
              <a:schemeClr val="lt1">
                <a:hueOff val="0"/>
                <a:satOff val="0"/>
                <a:lumOff val="0"/>
                <a:alphaOff val="0"/>
              </a:schemeClr>
            </a:lnRef>
            <a:fillRef idx="1">
              <a:schemeClr val="accent4">
                <a:hueOff val="1732615"/>
                <a:satOff val="-7995"/>
                <a:lumOff val="294"/>
                <a:alphaOff val="0"/>
              </a:schemeClr>
            </a:fillRef>
            <a:effectRef idx="0">
              <a:schemeClr val="accent4">
                <a:hueOff val="1732615"/>
                <a:satOff val="-7995"/>
                <a:lumOff val="294"/>
                <a:alphaOff val="0"/>
              </a:schemeClr>
            </a:effectRef>
            <a:fontRef idx="minor">
              <a:schemeClr val="lt1"/>
            </a:fontRef>
          </p:style>
          <p:txBody>
            <a:bodyPr spcFirstLastPara="0" vert="horz" wrap="square" lIns="319840" tIns="79582" rIns="79582" bIns="79582" numCol="1" spcCol="1270" anchor="ctr" anchorCtr="0">
              <a:noAutofit/>
            </a:bodyPr>
            <a:lstStyle/>
            <a:p>
              <a:pPr lvl="0" algn="l" defTabSz="711200">
                <a:lnSpc>
                  <a:spcPct val="90000"/>
                </a:lnSpc>
                <a:spcBef>
                  <a:spcPct val="0"/>
                </a:spcBef>
                <a:spcAft>
                  <a:spcPct val="35000"/>
                </a:spcAft>
              </a:pPr>
              <a:r>
                <a:rPr lang="es-ES" sz="1400" kern="1200" dirty="0">
                  <a:solidFill>
                    <a:schemeClr val="bg1"/>
                  </a:solidFill>
                  <a:latin typeface="Arial" panose="020B0604020202020204" pitchFamily="34" charset="0"/>
                  <a:cs typeface="Arial" panose="020B0604020202020204" pitchFamily="34" charset="0"/>
                </a:rPr>
                <a:t>Decreto  503 de 2011  PPP Distrital</a:t>
              </a:r>
            </a:p>
          </p:txBody>
        </p:sp>
        <p:sp>
          <p:nvSpPr>
            <p:cNvPr id="24" name="Elipse 95"/>
            <p:cNvSpPr/>
            <p:nvPr/>
          </p:nvSpPr>
          <p:spPr>
            <a:xfrm>
              <a:off x="4566919" y="4892208"/>
              <a:ext cx="659722" cy="659993"/>
            </a:xfrm>
            <a:prstGeom prst="ellipse">
              <a:avLst/>
            </a:prstGeom>
          </p:spPr>
          <p:style>
            <a:lnRef idx="2">
              <a:schemeClr val="lt1">
                <a:hueOff val="0"/>
                <a:satOff val="0"/>
                <a:lumOff val="0"/>
                <a:alphaOff val="0"/>
              </a:schemeClr>
            </a:lnRef>
            <a:fillRef idx="1">
              <a:schemeClr val="accent4">
                <a:tint val="50000"/>
                <a:hueOff val="1907921"/>
                <a:satOff val="-10026"/>
                <a:lumOff val="-725"/>
                <a:alphaOff val="0"/>
              </a:schemeClr>
            </a:fillRef>
            <a:effectRef idx="0">
              <a:schemeClr val="accent4">
                <a:tint val="50000"/>
                <a:hueOff val="1907921"/>
                <a:satOff val="-10026"/>
                <a:lumOff val="-725"/>
                <a:alphaOff val="0"/>
              </a:schemeClr>
            </a:effectRef>
            <a:fontRef idx="minor">
              <a:schemeClr val="lt1">
                <a:hueOff val="0"/>
                <a:satOff val="0"/>
                <a:lumOff val="0"/>
                <a:alphaOff val="0"/>
              </a:schemeClr>
            </a:fontRef>
          </p:style>
        </p:sp>
        <p:sp>
          <p:nvSpPr>
            <p:cNvPr id="25" name="Forma libre 96"/>
            <p:cNvSpPr/>
            <p:nvPr/>
          </p:nvSpPr>
          <p:spPr>
            <a:xfrm>
              <a:off x="5709489" y="4557875"/>
              <a:ext cx="3200015" cy="558124"/>
            </a:xfrm>
            <a:custGeom>
              <a:avLst/>
              <a:gdLst>
                <a:gd name="connsiteX0" fmla="*/ 0 w 1423077"/>
                <a:gd name="connsiteY0" fmla="*/ 63580 h 381474"/>
                <a:gd name="connsiteX1" fmla="*/ 63580 w 1423077"/>
                <a:gd name="connsiteY1" fmla="*/ 0 h 381474"/>
                <a:gd name="connsiteX2" fmla="*/ 1359497 w 1423077"/>
                <a:gd name="connsiteY2" fmla="*/ 0 h 381474"/>
                <a:gd name="connsiteX3" fmla="*/ 1423077 w 1423077"/>
                <a:gd name="connsiteY3" fmla="*/ 63580 h 381474"/>
                <a:gd name="connsiteX4" fmla="*/ 1423077 w 1423077"/>
                <a:gd name="connsiteY4" fmla="*/ 317894 h 381474"/>
                <a:gd name="connsiteX5" fmla="*/ 1359497 w 1423077"/>
                <a:gd name="connsiteY5" fmla="*/ 381474 h 381474"/>
                <a:gd name="connsiteX6" fmla="*/ 63580 w 1423077"/>
                <a:gd name="connsiteY6" fmla="*/ 381474 h 381474"/>
                <a:gd name="connsiteX7" fmla="*/ 0 w 1423077"/>
                <a:gd name="connsiteY7" fmla="*/ 317894 h 381474"/>
                <a:gd name="connsiteX8" fmla="*/ 0 w 1423077"/>
                <a:gd name="connsiteY8" fmla="*/ 63580 h 38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3077" h="381474">
                  <a:moveTo>
                    <a:pt x="0" y="63580"/>
                  </a:moveTo>
                  <a:cubicBezTo>
                    <a:pt x="0" y="28466"/>
                    <a:pt x="28466" y="0"/>
                    <a:pt x="63580" y="0"/>
                  </a:cubicBezTo>
                  <a:lnTo>
                    <a:pt x="1359497" y="0"/>
                  </a:lnTo>
                  <a:cubicBezTo>
                    <a:pt x="1394611" y="0"/>
                    <a:pt x="1423077" y="28466"/>
                    <a:pt x="1423077" y="63580"/>
                  </a:cubicBezTo>
                  <a:lnTo>
                    <a:pt x="1423077" y="317894"/>
                  </a:lnTo>
                  <a:cubicBezTo>
                    <a:pt x="1423077" y="353008"/>
                    <a:pt x="1394611" y="381474"/>
                    <a:pt x="1359497" y="381474"/>
                  </a:cubicBezTo>
                  <a:lnTo>
                    <a:pt x="63580" y="381474"/>
                  </a:lnTo>
                  <a:cubicBezTo>
                    <a:pt x="28466" y="381474"/>
                    <a:pt x="0" y="353008"/>
                    <a:pt x="0" y="317894"/>
                  </a:cubicBezTo>
                  <a:lnTo>
                    <a:pt x="0" y="63580"/>
                  </a:lnTo>
                  <a:close/>
                </a:path>
              </a:pathLst>
            </a:custGeom>
            <a:solidFill>
              <a:schemeClr val="accent1">
                <a:lumMod val="60000"/>
                <a:lumOff val="40000"/>
              </a:schemeClr>
            </a:solidFill>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txBody>
            <a:bodyPr spcFirstLastPara="0" vert="horz" wrap="square" lIns="319840" tIns="79582" rIns="79582" bIns="79582" numCol="1" spcCol="1270" anchor="ctr" anchorCtr="0">
              <a:noAutofit/>
            </a:bodyPr>
            <a:lstStyle/>
            <a:p>
              <a:pPr lvl="0" algn="l" defTabSz="711200">
                <a:lnSpc>
                  <a:spcPct val="90000"/>
                </a:lnSpc>
                <a:spcBef>
                  <a:spcPct val="0"/>
                </a:spcBef>
                <a:spcAft>
                  <a:spcPct val="35000"/>
                </a:spcAft>
              </a:pPr>
              <a:r>
                <a:rPr lang="es-ES" sz="1400" dirty="0">
                  <a:solidFill>
                    <a:schemeClr val="bg1"/>
                  </a:solidFill>
                  <a:latin typeface="Arial" panose="020B0604020202020204" pitchFamily="34" charset="0"/>
                  <a:cs typeface="Arial" panose="020B0604020202020204" pitchFamily="34" charset="0"/>
                </a:rPr>
                <a:t>L</a:t>
              </a:r>
              <a:r>
                <a:rPr lang="es-ES" sz="1400" kern="1200" dirty="0">
                  <a:solidFill>
                    <a:schemeClr val="bg1"/>
                  </a:solidFill>
                  <a:latin typeface="Arial" panose="020B0604020202020204" pitchFamily="34" charset="0"/>
                  <a:cs typeface="Arial" panose="020B0604020202020204" pitchFamily="34" charset="0"/>
                </a:rPr>
                <a:t>ey 1751 de 2015 Ley </a:t>
              </a:r>
              <a:r>
                <a:rPr lang="es-ES" sz="1400" dirty="0">
                  <a:solidFill>
                    <a:schemeClr val="bg1"/>
                  </a:solidFill>
                  <a:latin typeface="Arial" panose="020B0604020202020204" pitchFamily="34" charset="0"/>
                  <a:cs typeface="Arial" panose="020B0604020202020204" pitchFamily="34" charset="0"/>
                </a:rPr>
                <a:t>E</a:t>
              </a:r>
              <a:r>
                <a:rPr lang="es-ES" sz="1400" kern="1200" dirty="0">
                  <a:solidFill>
                    <a:schemeClr val="bg1"/>
                  </a:solidFill>
                  <a:latin typeface="Arial" panose="020B0604020202020204" pitchFamily="34" charset="0"/>
                  <a:cs typeface="Arial" panose="020B0604020202020204" pitchFamily="34" charset="0"/>
                </a:rPr>
                <a:t>statutaria de Salud </a:t>
              </a:r>
            </a:p>
          </p:txBody>
        </p:sp>
        <p:sp>
          <p:nvSpPr>
            <p:cNvPr id="26" name="Elipse 97"/>
            <p:cNvSpPr/>
            <p:nvPr/>
          </p:nvSpPr>
          <p:spPr>
            <a:xfrm>
              <a:off x="5227996" y="4227880"/>
              <a:ext cx="659722" cy="659993"/>
            </a:xfrm>
            <a:prstGeom prst="ellipse">
              <a:avLst/>
            </a:prstGeom>
          </p:spPr>
          <p:style>
            <a:lnRef idx="2">
              <a:schemeClr val="lt1">
                <a:hueOff val="0"/>
                <a:satOff val="0"/>
                <a:lumOff val="0"/>
                <a:alphaOff val="0"/>
              </a:schemeClr>
            </a:lnRef>
            <a:fillRef idx="1">
              <a:schemeClr val="accent4">
                <a:tint val="50000"/>
                <a:hueOff val="3815842"/>
                <a:satOff val="-20052"/>
                <a:lumOff val="-1451"/>
                <a:alphaOff val="0"/>
              </a:schemeClr>
            </a:fillRef>
            <a:effectRef idx="0">
              <a:schemeClr val="accent4">
                <a:tint val="50000"/>
                <a:hueOff val="3815842"/>
                <a:satOff val="-20052"/>
                <a:lumOff val="-1451"/>
                <a:alphaOff val="0"/>
              </a:schemeClr>
            </a:effectRef>
            <a:fontRef idx="minor">
              <a:schemeClr val="lt1">
                <a:hueOff val="0"/>
                <a:satOff val="0"/>
                <a:lumOff val="0"/>
                <a:alphaOff val="0"/>
              </a:schemeClr>
            </a:fontRef>
          </p:style>
        </p:sp>
        <p:sp>
          <p:nvSpPr>
            <p:cNvPr id="27" name="Forma libre 98"/>
            <p:cNvSpPr/>
            <p:nvPr/>
          </p:nvSpPr>
          <p:spPr>
            <a:xfrm>
              <a:off x="6172539" y="3738014"/>
              <a:ext cx="2980882" cy="638159"/>
            </a:xfrm>
            <a:custGeom>
              <a:avLst/>
              <a:gdLst>
                <a:gd name="connsiteX0" fmla="*/ 0 w 1423077"/>
                <a:gd name="connsiteY0" fmla="*/ 63580 h 381474"/>
                <a:gd name="connsiteX1" fmla="*/ 63580 w 1423077"/>
                <a:gd name="connsiteY1" fmla="*/ 0 h 381474"/>
                <a:gd name="connsiteX2" fmla="*/ 1359497 w 1423077"/>
                <a:gd name="connsiteY2" fmla="*/ 0 h 381474"/>
                <a:gd name="connsiteX3" fmla="*/ 1423077 w 1423077"/>
                <a:gd name="connsiteY3" fmla="*/ 63580 h 381474"/>
                <a:gd name="connsiteX4" fmla="*/ 1423077 w 1423077"/>
                <a:gd name="connsiteY4" fmla="*/ 317894 h 381474"/>
                <a:gd name="connsiteX5" fmla="*/ 1359497 w 1423077"/>
                <a:gd name="connsiteY5" fmla="*/ 381474 h 381474"/>
                <a:gd name="connsiteX6" fmla="*/ 63580 w 1423077"/>
                <a:gd name="connsiteY6" fmla="*/ 381474 h 381474"/>
                <a:gd name="connsiteX7" fmla="*/ 0 w 1423077"/>
                <a:gd name="connsiteY7" fmla="*/ 317894 h 381474"/>
                <a:gd name="connsiteX8" fmla="*/ 0 w 1423077"/>
                <a:gd name="connsiteY8" fmla="*/ 63580 h 38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3077" h="381474">
                  <a:moveTo>
                    <a:pt x="0" y="63580"/>
                  </a:moveTo>
                  <a:cubicBezTo>
                    <a:pt x="0" y="28466"/>
                    <a:pt x="28466" y="0"/>
                    <a:pt x="63580" y="0"/>
                  </a:cubicBezTo>
                  <a:lnTo>
                    <a:pt x="1359497" y="0"/>
                  </a:lnTo>
                  <a:cubicBezTo>
                    <a:pt x="1394611" y="0"/>
                    <a:pt x="1423077" y="28466"/>
                    <a:pt x="1423077" y="63580"/>
                  </a:cubicBezTo>
                  <a:lnTo>
                    <a:pt x="1423077" y="317894"/>
                  </a:lnTo>
                  <a:cubicBezTo>
                    <a:pt x="1423077" y="353008"/>
                    <a:pt x="1394611" y="381474"/>
                    <a:pt x="1359497" y="381474"/>
                  </a:cubicBezTo>
                  <a:lnTo>
                    <a:pt x="63580" y="381474"/>
                  </a:lnTo>
                  <a:cubicBezTo>
                    <a:pt x="28466" y="381474"/>
                    <a:pt x="0" y="353008"/>
                    <a:pt x="0" y="317894"/>
                  </a:cubicBezTo>
                  <a:lnTo>
                    <a:pt x="0" y="63580"/>
                  </a:lnTo>
                  <a:close/>
                </a:path>
              </a:pathLst>
            </a:custGeom>
            <a:solidFill>
              <a:srgbClr val="792EA2"/>
            </a:solidFill>
          </p:spPr>
          <p:style>
            <a:lnRef idx="2">
              <a:schemeClr val="lt1">
                <a:hueOff val="0"/>
                <a:satOff val="0"/>
                <a:lumOff val="0"/>
                <a:alphaOff val="0"/>
              </a:schemeClr>
            </a:lnRef>
            <a:fillRef idx="1">
              <a:schemeClr val="accent4">
                <a:hueOff val="5197846"/>
                <a:satOff val="-23984"/>
                <a:lumOff val="883"/>
                <a:alphaOff val="0"/>
              </a:schemeClr>
            </a:fillRef>
            <a:effectRef idx="0">
              <a:schemeClr val="accent4">
                <a:hueOff val="5197846"/>
                <a:satOff val="-23984"/>
                <a:lumOff val="883"/>
                <a:alphaOff val="0"/>
              </a:schemeClr>
            </a:effectRef>
            <a:fontRef idx="minor">
              <a:schemeClr val="lt1"/>
            </a:fontRef>
          </p:style>
          <p:txBody>
            <a:bodyPr spcFirstLastPara="0" vert="horz" wrap="square" lIns="319840" tIns="79582" rIns="79582" bIns="79582" numCol="1" spcCol="1270" anchor="ctr" anchorCtr="0">
              <a:noAutofit/>
            </a:bodyPr>
            <a:lstStyle/>
            <a:p>
              <a:pPr lvl="0" algn="l" defTabSz="711200">
                <a:lnSpc>
                  <a:spcPct val="90000"/>
                </a:lnSpc>
                <a:spcBef>
                  <a:spcPct val="0"/>
                </a:spcBef>
                <a:spcAft>
                  <a:spcPct val="35000"/>
                </a:spcAft>
              </a:pPr>
              <a:r>
                <a:rPr lang="es-ES" sz="1400" kern="1200" dirty="0">
                  <a:solidFill>
                    <a:schemeClr val="bg1"/>
                  </a:solidFill>
                  <a:latin typeface="Arial" panose="020B0604020202020204" pitchFamily="34" charset="0"/>
                  <a:cs typeface="Arial" panose="020B0604020202020204" pitchFamily="34" charset="0"/>
                </a:rPr>
                <a:t>Ley 1757 de 2015, Ley Estatutaria de Participación Ciudadana </a:t>
              </a:r>
            </a:p>
          </p:txBody>
        </p:sp>
        <p:sp>
          <p:nvSpPr>
            <p:cNvPr id="28" name="Elipse 99"/>
            <p:cNvSpPr/>
            <p:nvPr/>
          </p:nvSpPr>
          <p:spPr>
            <a:xfrm>
              <a:off x="5649297" y="3496360"/>
              <a:ext cx="659722" cy="659993"/>
            </a:xfrm>
            <a:prstGeom prst="ellipse">
              <a:avLst/>
            </a:prstGeom>
          </p:spPr>
          <p:style>
            <a:lnRef idx="2">
              <a:schemeClr val="lt1">
                <a:hueOff val="0"/>
                <a:satOff val="0"/>
                <a:lumOff val="0"/>
                <a:alphaOff val="0"/>
              </a:schemeClr>
            </a:lnRef>
            <a:fillRef idx="1">
              <a:schemeClr val="accent4">
                <a:tint val="50000"/>
                <a:hueOff val="5723762"/>
                <a:satOff val="-30078"/>
                <a:lumOff val="-2176"/>
                <a:alphaOff val="0"/>
              </a:schemeClr>
            </a:fillRef>
            <a:effectRef idx="0">
              <a:schemeClr val="accent4">
                <a:tint val="50000"/>
                <a:hueOff val="5723762"/>
                <a:satOff val="-30078"/>
                <a:lumOff val="-2176"/>
                <a:alphaOff val="0"/>
              </a:schemeClr>
            </a:effectRef>
            <a:fontRef idx="minor">
              <a:schemeClr val="lt1">
                <a:hueOff val="0"/>
                <a:satOff val="0"/>
                <a:lumOff val="0"/>
                <a:alphaOff val="0"/>
              </a:schemeClr>
            </a:fontRef>
          </p:style>
        </p:sp>
        <p:sp>
          <p:nvSpPr>
            <p:cNvPr id="29" name="Forma libre 100"/>
            <p:cNvSpPr/>
            <p:nvPr/>
          </p:nvSpPr>
          <p:spPr>
            <a:xfrm>
              <a:off x="6531863" y="2840772"/>
              <a:ext cx="2770790" cy="594018"/>
            </a:xfrm>
            <a:custGeom>
              <a:avLst/>
              <a:gdLst>
                <a:gd name="connsiteX0" fmla="*/ 0 w 1423077"/>
                <a:gd name="connsiteY0" fmla="*/ 63580 h 381474"/>
                <a:gd name="connsiteX1" fmla="*/ 63580 w 1423077"/>
                <a:gd name="connsiteY1" fmla="*/ 0 h 381474"/>
                <a:gd name="connsiteX2" fmla="*/ 1359497 w 1423077"/>
                <a:gd name="connsiteY2" fmla="*/ 0 h 381474"/>
                <a:gd name="connsiteX3" fmla="*/ 1423077 w 1423077"/>
                <a:gd name="connsiteY3" fmla="*/ 63580 h 381474"/>
                <a:gd name="connsiteX4" fmla="*/ 1423077 w 1423077"/>
                <a:gd name="connsiteY4" fmla="*/ 317894 h 381474"/>
                <a:gd name="connsiteX5" fmla="*/ 1359497 w 1423077"/>
                <a:gd name="connsiteY5" fmla="*/ 381474 h 381474"/>
                <a:gd name="connsiteX6" fmla="*/ 63580 w 1423077"/>
                <a:gd name="connsiteY6" fmla="*/ 381474 h 381474"/>
                <a:gd name="connsiteX7" fmla="*/ 0 w 1423077"/>
                <a:gd name="connsiteY7" fmla="*/ 317894 h 381474"/>
                <a:gd name="connsiteX8" fmla="*/ 0 w 1423077"/>
                <a:gd name="connsiteY8" fmla="*/ 63580 h 38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3077" h="381474">
                  <a:moveTo>
                    <a:pt x="0" y="63580"/>
                  </a:moveTo>
                  <a:cubicBezTo>
                    <a:pt x="0" y="28466"/>
                    <a:pt x="28466" y="0"/>
                    <a:pt x="63580" y="0"/>
                  </a:cubicBezTo>
                  <a:lnTo>
                    <a:pt x="1359497" y="0"/>
                  </a:lnTo>
                  <a:cubicBezTo>
                    <a:pt x="1394611" y="0"/>
                    <a:pt x="1423077" y="28466"/>
                    <a:pt x="1423077" y="63580"/>
                  </a:cubicBezTo>
                  <a:lnTo>
                    <a:pt x="1423077" y="317894"/>
                  </a:lnTo>
                  <a:cubicBezTo>
                    <a:pt x="1423077" y="353008"/>
                    <a:pt x="1394611" y="381474"/>
                    <a:pt x="1359497" y="381474"/>
                  </a:cubicBezTo>
                  <a:lnTo>
                    <a:pt x="63580" y="381474"/>
                  </a:lnTo>
                  <a:cubicBezTo>
                    <a:pt x="28466" y="381474"/>
                    <a:pt x="0" y="353008"/>
                    <a:pt x="0" y="317894"/>
                  </a:cubicBezTo>
                  <a:lnTo>
                    <a:pt x="0" y="63580"/>
                  </a:lnTo>
                  <a:close/>
                </a:path>
              </a:pathLst>
            </a:custGeom>
            <a:solidFill>
              <a:srgbClr val="8D91E7"/>
            </a:solidFill>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spcFirstLastPara="0" vert="horz" wrap="square" lIns="319840" tIns="79582" rIns="79582" bIns="79582" numCol="1" spcCol="1270" anchor="ctr" anchorCtr="0">
              <a:noAutofit/>
            </a:bodyPr>
            <a:lstStyle/>
            <a:p>
              <a:pPr lvl="0" algn="l" defTabSz="711200">
                <a:spcBef>
                  <a:spcPct val="0"/>
                </a:spcBef>
              </a:pPr>
              <a:r>
                <a:rPr lang="es-ES" sz="1600" kern="1200" dirty="0">
                  <a:solidFill>
                    <a:schemeClr val="bg1"/>
                  </a:solidFill>
                  <a:latin typeface="Arial" panose="020B0604020202020204" pitchFamily="34" charset="0"/>
                  <a:cs typeface="Arial" panose="020B0604020202020204" pitchFamily="34" charset="0"/>
                </a:rPr>
                <a:t>Resolución 2063 de 2017</a:t>
              </a:r>
            </a:p>
          </p:txBody>
        </p:sp>
        <p:sp>
          <p:nvSpPr>
            <p:cNvPr id="30" name="Elipse 101"/>
            <p:cNvSpPr/>
            <p:nvPr/>
          </p:nvSpPr>
          <p:spPr>
            <a:xfrm>
              <a:off x="5949356" y="2721490"/>
              <a:ext cx="659722" cy="659993"/>
            </a:xfrm>
            <a:prstGeom prst="ellipse">
              <a:avLst/>
            </a:prstGeom>
          </p:spPr>
          <p:style>
            <a:lnRef idx="2">
              <a:schemeClr val="lt1">
                <a:hueOff val="0"/>
                <a:satOff val="0"/>
                <a:lumOff val="0"/>
                <a:alphaOff val="0"/>
              </a:schemeClr>
            </a:lnRef>
            <a:fillRef idx="1">
              <a:schemeClr val="accent4">
                <a:tint val="50000"/>
                <a:hueOff val="7631683"/>
                <a:satOff val="-40104"/>
                <a:lumOff val="-2902"/>
                <a:alphaOff val="0"/>
              </a:schemeClr>
            </a:fillRef>
            <a:effectRef idx="0">
              <a:schemeClr val="accent4">
                <a:tint val="50000"/>
                <a:hueOff val="7631683"/>
                <a:satOff val="-40104"/>
                <a:lumOff val="-2902"/>
                <a:alphaOff val="0"/>
              </a:schemeClr>
            </a:effectRef>
            <a:fontRef idx="minor">
              <a:schemeClr val="lt1">
                <a:hueOff val="0"/>
                <a:satOff val="0"/>
                <a:lumOff val="0"/>
                <a:alphaOff val="0"/>
              </a:schemeClr>
            </a:fontRef>
          </p:style>
        </p:sp>
        <p:sp>
          <p:nvSpPr>
            <p:cNvPr id="31" name="Forma libre 102"/>
            <p:cNvSpPr/>
            <p:nvPr/>
          </p:nvSpPr>
          <p:spPr>
            <a:xfrm>
              <a:off x="6708308" y="1955541"/>
              <a:ext cx="2862130" cy="699754"/>
            </a:xfrm>
            <a:custGeom>
              <a:avLst/>
              <a:gdLst>
                <a:gd name="connsiteX0" fmla="*/ 0 w 1423077"/>
                <a:gd name="connsiteY0" fmla="*/ 63580 h 381474"/>
                <a:gd name="connsiteX1" fmla="*/ 63580 w 1423077"/>
                <a:gd name="connsiteY1" fmla="*/ 0 h 381474"/>
                <a:gd name="connsiteX2" fmla="*/ 1359497 w 1423077"/>
                <a:gd name="connsiteY2" fmla="*/ 0 h 381474"/>
                <a:gd name="connsiteX3" fmla="*/ 1423077 w 1423077"/>
                <a:gd name="connsiteY3" fmla="*/ 63580 h 381474"/>
                <a:gd name="connsiteX4" fmla="*/ 1423077 w 1423077"/>
                <a:gd name="connsiteY4" fmla="*/ 317894 h 381474"/>
                <a:gd name="connsiteX5" fmla="*/ 1359497 w 1423077"/>
                <a:gd name="connsiteY5" fmla="*/ 381474 h 381474"/>
                <a:gd name="connsiteX6" fmla="*/ 63580 w 1423077"/>
                <a:gd name="connsiteY6" fmla="*/ 381474 h 381474"/>
                <a:gd name="connsiteX7" fmla="*/ 0 w 1423077"/>
                <a:gd name="connsiteY7" fmla="*/ 317894 h 381474"/>
                <a:gd name="connsiteX8" fmla="*/ 0 w 1423077"/>
                <a:gd name="connsiteY8" fmla="*/ 63580 h 38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3077" h="381474">
                  <a:moveTo>
                    <a:pt x="0" y="63580"/>
                  </a:moveTo>
                  <a:cubicBezTo>
                    <a:pt x="0" y="28466"/>
                    <a:pt x="28466" y="0"/>
                    <a:pt x="63580" y="0"/>
                  </a:cubicBezTo>
                  <a:lnTo>
                    <a:pt x="1359497" y="0"/>
                  </a:lnTo>
                  <a:cubicBezTo>
                    <a:pt x="1394611" y="0"/>
                    <a:pt x="1423077" y="28466"/>
                    <a:pt x="1423077" y="63580"/>
                  </a:cubicBezTo>
                  <a:lnTo>
                    <a:pt x="1423077" y="317894"/>
                  </a:lnTo>
                  <a:cubicBezTo>
                    <a:pt x="1423077" y="353008"/>
                    <a:pt x="1394611" y="381474"/>
                    <a:pt x="1359497" y="381474"/>
                  </a:cubicBezTo>
                  <a:lnTo>
                    <a:pt x="63580" y="381474"/>
                  </a:lnTo>
                  <a:cubicBezTo>
                    <a:pt x="28466" y="381474"/>
                    <a:pt x="0" y="353008"/>
                    <a:pt x="0" y="317894"/>
                  </a:cubicBezTo>
                  <a:lnTo>
                    <a:pt x="0" y="63580"/>
                  </a:lnTo>
                  <a:close/>
                </a:path>
              </a:pathLst>
            </a:custGeom>
            <a:solidFill>
              <a:srgbClr val="3E28E0"/>
            </a:solidFill>
          </p:spPr>
          <p:style>
            <a:lnRef idx="2">
              <a:schemeClr val="lt1">
                <a:hueOff val="0"/>
                <a:satOff val="0"/>
                <a:lumOff val="0"/>
                <a:alphaOff val="0"/>
              </a:schemeClr>
            </a:lnRef>
            <a:fillRef idx="1">
              <a:schemeClr val="accent4">
                <a:hueOff val="8663077"/>
                <a:satOff val="-39973"/>
                <a:lumOff val="1471"/>
                <a:alphaOff val="0"/>
              </a:schemeClr>
            </a:fillRef>
            <a:effectRef idx="0">
              <a:schemeClr val="accent4">
                <a:hueOff val="8663077"/>
                <a:satOff val="-39973"/>
                <a:lumOff val="1471"/>
                <a:alphaOff val="0"/>
              </a:schemeClr>
            </a:effectRef>
            <a:fontRef idx="minor">
              <a:schemeClr val="lt1"/>
            </a:fontRef>
          </p:style>
          <p:txBody>
            <a:bodyPr spcFirstLastPara="0" vert="horz" wrap="square" lIns="319840" tIns="79582" rIns="79582" bIns="79582" numCol="1" spcCol="1270" anchor="ctr" anchorCtr="0">
              <a:noAutofit/>
            </a:bodyPr>
            <a:lstStyle/>
            <a:p>
              <a:pPr lvl="0" algn="l" defTabSz="711200">
                <a:lnSpc>
                  <a:spcPct val="90000"/>
                </a:lnSpc>
                <a:spcBef>
                  <a:spcPct val="0"/>
                </a:spcBef>
                <a:spcAft>
                  <a:spcPct val="35000"/>
                </a:spcAft>
              </a:pPr>
              <a:endParaRPr lang="es-ES" sz="1600" b="1" kern="12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2" name="Elipse 103"/>
            <p:cNvSpPr/>
            <p:nvPr/>
          </p:nvSpPr>
          <p:spPr>
            <a:xfrm>
              <a:off x="6120721" y="1952040"/>
              <a:ext cx="659722" cy="659993"/>
            </a:xfrm>
            <a:prstGeom prst="ellipse">
              <a:avLst/>
            </a:prstGeom>
          </p:spPr>
          <p:style>
            <a:lnRef idx="2">
              <a:schemeClr val="lt1">
                <a:hueOff val="0"/>
                <a:satOff val="0"/>
                <a:lumOff val="0"/>
                <a:alphaOff val="0"/>
              </a:schemeClr>
            </a:lnRef>
            <a:fillRef idx="1">
              <a:schemeClr val="accent4">
                <a:tint val="50000"/>
                <a:hueOff val="9539604"/>
                <a:satOff val="-50130"/>
                <a:lumOff val="-3627"/>
                <a:alphaOff val="0"/>
              </a:schemeClr>
            </a:fillRef>
            <a:effectRef idx="0">
              <a:schemeClr val="accent4">
                <a:tint val="50000"/>
                <a:hueOff val="9539604"/>
                <a:satOff val="-50130"/>
                <a:lumOff val="-3627"/>
                <a:alphaOff val="0"/>
              </a:schemeClr>
            </a:effectRef>
            <a:fontRef idx="minor">
              <a:schemeClr val="lt1">
                <a:hueOff val="0"/>
                <a:satOff val="0"/>
                <a:lumOff val="0"/>
                <a:alphaOff val="0"/>
              </a:schemeClr>
            </a:fontRef>
          </p:style>
        </p:sp>
        <p:sp>
          <p:nvSpPr>
            <p:cNvPr id="33" name="Forma libre 104"/>
            <p:cNvSpPr/>
            <p:nvPr/>
          </p:nvSpPr>
          <p:spPr>
            <a:xfrm>
              <a:off x="6816947" y="1253766"/>
              <a:ext cx="3107563" cy="522105"/>
            </a:xfrm>
            <a:custGeom>
              <a:avLst/>
              <a:gdLst>
                <a:gd name="connsiteX0" fmla="*/ 0 w 1423077"/>
                <a:gd name="connsiteY0" fmla="*/ 63580 h 381474"/>
                <a:gd name="connsiteX1" fmla="*/ 63580 w 1423077"/>
                <a:gd name="connsiteY1" fmla="*/ 0 h 381474"/>
                <a:gd name="connsiteX2" fmla="*/ 1359497 w 1423077"/>
                <a:gd name="connsiteY2" fmla="*/ 0 h 381474"/>
                <a:gd name="connsiteX3" fmla="*/ 1423077 w 1423077"/>
                <a:gd name="connsiteY3" fmla="*/ 63580 h 381474"/>
                <a:gd name="connsiteX4" fmla="*/ 1423077 w 1423077"/>
                <a:gd name="connsiteY4" fmla="*/ 317894 h 381474"/>
                <a:gd name="connsiteX5" fmla="*/ 1359497 w 1423077"/>
                <a:gd name="connsiteY5" fmla="*/ 381474 h 381474"/>
                <a:gd name="connsiteX6" fmla="*/ 63580 w 1423077"/>
                <a:gd name="connsiteY6" fmla="*/ 381474 h 381474"/>
                <a:gd name="connsiteX7" fmla="*/ 0 w 1423077"/>
                <a:gd name="connsiteY7" fmla="*/ 317894 h 381474"/>
                <a:gd name="connsiteX8" fmla="*/ 0 w 1423077"/>
                <a:gd name="connsiteY8" fmla="*/ 63580 h 38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3077" h="381474">
                  <a:moveTo>
                    <a:pt x="0" y="63580"/>
                  </a:moveTo>
                  <a:cubicBezTo>
                    <a:pt x="0" y="28466"/>
                    <a:pt x="28466" y="0"/>
                    <a:pt x="63580" y="0"/>
                  </a:cubicBezTo>
                  <a:lnTo>
                    <a:pt x="1359497" y="0"/>
                  </a:lnTo>
                  <a:cubicBezTo>
                    <a:pt x="1394611" y="0"/>
                    <a:pt x="1423077" y="28466"/>
                    <a:pt x="1423077" y="63580"/>
                  </a:cubicBezTo>
                  <a:lnTo>
                    <a:pt x="1423077" y="317894"/>
                  </a:lnTo>
                  <a:cubicBezTo>
                    <a:pt x="1423077" y="353008"/>
                    <a:pt x="1394611" y="381474"/>
                    <a:pt x="1359497" y="381474"/>
                  </a:cubicBezTo>
                  <a:lnTo>
                    <a:pt x="63580" y="381474"/>
                  </a:lnTo>
                  <a:cubicBezTo>
                    <a:pt x="28466" y="381474"/>
                    <a:pt x="0" y="353008"/>
                    <a:pt x="0" y="317894"/>
                  </a:cubicBezTo>
                  <a:lnTo>
                    <a:pt x="0" y="63580"/>
                  </a:lnTo>
                  <a:close/>
                </a:path>
              </a:pathLst>
            </a:custGeom>
            <a:solidFill>
              <a:srgbClr val="0070C0"/>
            </a:solidFill>
            <a:ln>
              <a:solidFill>
                <a:schemeClr val="accent1">
                  <a:lumMod val="20000"/>
                  <a:lumOff val="80000"/>
                </a:schemeClr>
              </a:solidFill>
            </a:ln>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319840" tIns="79582" rIns="79582" bIns="79582" numCol="1" spcCol="1270" anchor="ctr" anchorCtr="0">
              <a:noAutofit/>
            </a:bodyPr>
            <a:lstStyle/>
            <a:p>
              <a:pPr lvl="0" algn="l" defTabSz="711200">
                <a:lnSpc>
                  <a:spcPct val="90000"/>
                </a:lnSpc>
                <a:spcBef>
                  <a:spcPct val="0"/>
                </a:spcBef>
                <a:spcAft>
                  <a:spcPct val="35000"/>
                </a:spcAft>
              </a:pPr>
              <a:r>
                <a:rPr lang="es-ES" sz="1400" kern="1200" dirty="0">
                  <a:solidFill>
                    <a:schemeClr val="bg1"/>
                  </a:solidFill>
                  <a:latin typeface="Arial" panose="020B0604020202020204" pitchFamily="34" charset="0"/>
                  <a:cs typeface="Arial" panose="020B0604020202020204" pitchFamily="34" charset="0"/>
                </a:rPr>
                <a:t>Circular externa 008 del 2018 </a:t>
              </a:r>
              <a:r>
                <a:rPr lang="es-ES" sz="1400" kern="1200" dirty="0" err="1">
                  <a:solidFill>
                    <a:schemeClr val="bg1"/>
                  </a:solidFill>
                  <a:latin typeface="Arial" panose="020B0604020202020204" pitchFamily="34" charset="0"/>
                  <a:cs typeface="Arial" panose="020B0604020202020204" pitchFamily="34" charset="0"/>
                </a:rPr>
                <a:t>SuperSalud</a:t>
              </a:r>
              <a:endParaRPr lang="es-ES" sz="1400" kern="1200" dirty="0">
                <a:solidFill>
                  <a:schemeClr val="bg1"/>
                </a:solidFill>
                <a:latin typeface="Arial" panose="020B0604020202020204" pitchFamily="34" charset="0"/>
                <a:cs typeface="Arial" panose="020B0604020202020204" pitchFamily="34" charset="0"/>
              </a:endParaRPr>
            </a:p>
          </p:txBody>
        </p:sp>
        <p:sp>
          <p:nvSpPr>
            <p:cNvPr id="35" name="Elipse 106"/>
            <p:cNvSpPr/>
            <p:nvPr/>
          </p:nvSpPr>
          <p:spPr>
            <a:xfrm>
              <a:off x="6214193" y="1210224"/>
              <a:ext cx="659722" cy="659993"/>
            </a:xfrm>
            <a:prstGeom prst="ellipse">
              <a:avLst/>
            </a:prstGeom>
          </p:spPr>
          <p:style>
            <a:lnRef idx="2">
              <a:schemeClr val="lt1">
                <a:hueOff val="0"/>
                <a:satOff val="0"/>
                <a:lumOff val="0"/>
                <a:alphaOff val="0"/>
              </a:schemeClr>
            </a:lnRef>
            <a:fillRef idx="1">
              <a:schemeClr val="accent4">
                <a:tint val="50000"/>
                <a:hueOff val="11447524"/>
                <a:satOff val="-60156"/>
                <a:lumOff val="-4353"/>
                <a:alphaOff val="0"/>
              </a:schemeClr>
            </a:fillRef>
            <a:effectRef idx="0">
              <a:schemeClr val="accent4">
                <a:tint val="50000"/>
                <a:hueOff val="11447524"/>
                <a:satOff val="-60156"/>
                <a:lumOff val="-4353"/>
                <a:alphaOff val="0"/>
              </a:schemeClr>
            </a:effectRef>
            <a:fontRef idx="minor">
              <a:schemeClr val="lt1">
                <a:hueOff val="0"/>
                <a:satOff val="0"/>
                <a:lumOff val="0"/>
                <a:alphaOff val="0"/>
              </a:schemeClr>
            </a:fontRef>
          </p:style>
        </p:sp>
      </p:grpSp>
      <p:sp>
        <p:nvSpPr>
          <p:cNvPr id="37" name="Título 1"/>
          <p:cNvSpPr txBox="1">
            <a:spLocks/>
          </p:cNvSpPr>
          <p:nvPr/>
        </p:nvSpPr>
        <p:spPr>
          <a:xfrm>
            <a:off x="67429" y="881202"/>
            <a:ext cx="3864715" cy="2211321"/>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600" dirty="0">
                <a:solidFill>
                  <a:schemeClr val="accent5">
                    <a:lumMod val="75000"/>
                  </a:schemeClr>
                </a:solidFill>
                <a:latin typeface="Arial" pitchFamily="34" charset="0"/>
                <a:cs typeface="Arial" pitchFamily="34" charset="0"/>
              </a:rPr>
              <a:t>Normatividad en los procesos de participación social en salud</a:t>
            </a:r>
          </a:p>
        </p:txBody>
      </p:sp>
      <p:sp>
        <p:nvSpPr>
          <p:cNvPr id="40" name="39 Rectángulo"/>
          <p:cNvSpPr/>
          <p:nvPr/>
        </p:nvSpPr>
        <p:spPr>
          <a:xfrm>
            <a:off x="5184374" y="1417646"/>
            <a:ext cx="2940132" cy="523220"/>
          </a:xfrm>
          <a:prstGeom prst="rect">
            <a:avLst/>
          </a:prstGeom>
        </p:spPr>
        <p:txBody>
          <a:bodyPr wrap="square">
            <a:spAutoFit/>
          </a:bodyPr>
          <a:lstStyle/>
          <a:p>
            <a:pPr lvl="0" defTabSz="711200">
              <a:spcBef>
                <a:spcPct val="0"/>
              </a:spcBef>
            </a:pPr>
            <a:r>
              <a:rPr lang="es-ES" sz="1400" dirty="0">
                <a:solidFill>
                  <a:schemeClr val="bg1"/>
                </a:solidFill>
                <a:latin typeface="Arial" panose="020B0604020202020204" pitchFamily="34" charset="0"/>
                <a:cs typeface="Arial" panose="020B0604020202020204" pitchFamily="34" charset="0"/>
              </a:rPr>
              <a:t>Resolución 3280 2018 – </a:t>
            </a:r>
            <a:r>
              <a:rPr lang="es-ES" sz="1400" dirty="0" err="1">
                <a:solidFill>
                  <a:schemeClr val="bg1"/>
                </a:solidFill>
                <a:latin typeface="Arial" panose="020B0604020202020204" pitchFamily="34" charset="0"/>
                <a:cs typeface="Arial" panose="020B0604020202020204" pitchFamily="34" charset="0"/>
              </a:rPr>
              <a:t>Modif</a:t>
            </a:r>
            <a:r>
              <a:rPr lang="es-ES" sz="1400" dirty="0">
                <a:solidFill>
                  <a:schemeClr val="bg1"/>
                </a:solidFill>
                <a:latin typeface="Arial" panose="020B0604020202020204" pitchFamily="34" charset="0"/>
                <a:cs typeface="Arial" panose="020B0604020202020204" pitchFamily="34" charset="0"/>
              </a:rPr>
              <a:t> </a:t>
            </a:r>
          </a:p>
          <a:p>
            <a:pPr lvl="0" defTabSz="711200">
              <a:spcBef>
                <a:spcPct val="0"/>
              </a:spcBef>
            </a:pPr>
            <a:r>
              <a:rPr lang="es-ES" sz="1400" dirty="0">
                <a:solidFill>
                  <a:schemeClr val="bg1"/>
                </a:solidFill>
                <a:latin typeface="Arial" panose="020B0604020202020204" pitchFamily="34" charset="0"/>
                <a:cs typeface="Arial" panose="020B0604020202020204" pitchFamily="34" charset="0"/>
              </a:rPr>
              <a:t>Resolución 276 de 2019 </a:t>
            </a:r>
          </a:p>
        </p:txBody>
      </p:sp>
    </p:spTree>
    <p:extLst>
      <p:ext uri="{BB962C8B-B14F-4D97-AF65-F5344CB8AC3E}">
        <p14:creationId xmlns:p14="http://schemas.microsoft.com/office/powerpoint/2010/main" val="153505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5"/>
          <p:cNvSpPr/>
          <p:nvPr/>
        </p:nvSpPr>
        <p:spPr>
          <a:xfrm>
            <a:off x="1930706" y="143219"/>
            <a:ext cx="5266063" cy="76016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Font typeface="Wingdings" panose="05000000000000000000" pitchFamily="2" charset="2"/>
              <a:buNone/>
              <a:defRPr/>
            </a:pPr>
            <a:r>
              <a:rPr lang="es-ES" sz="2600" dirty="0">
                <a:solidFill>
                  <a:schemeClr val="accent5">
                    <a:lumMod val="75000"/>
                  </a:schemeClr>
                </a:solidFill>
                <a:latin typeface="Arial" panose="020B0604020202020204" pitchFamily="34" charset="0"/>
                <a:ea typeface="Batang" panose="02030600000101010101" pitchFamily="18" charset="-127"/>
                <a:cs typeface="Arial" panose="020B0604020202020204" pitchFamily="34" charset="0"/>
              </a:rPr>
              <a:t>GENERALIDADES DE LOS LINEAMIENTOS</a:t>
            </a:r>
          </a:p>
        </p:txBody>
      </p:sp>
      <p:sp>
        <p:nvSpPr>
          <p:cNvPr id="3" name="CuadroTexto 7"/>
          <p:cNvSpPr txBox="1"/>
          <p:nvPr/>
        </p:nvSpPr>
        <p:spPr>
          <a:xfrm>
            <a:off x="1280161" y="1234162"/>
            <a:ext cx="6322422" cy="3046988"/>
          </a:xfrm>
          <a:prstGeom prst="rect">
            <a:avLst/>
          </a:prstGeom>
          <a:solidFill>
            <a:srgbClr val="487BE0"/>
          </a:solidFill>
        </p:spPr>
        <p:txBody>
          <a:bodyPr wrap="square" rtlCol="0">
            <a:spAutoFit/>
          </a:bodyPr>
          <a:lstStyle/>
          <a:p>
            <a:pPr marL="285750" indent="-285750" algn="just">
              <a:buFont typeface="Wingdings" panose="05000000000000000000" pitchFamily="2" charset="2"/>
              <a:buChar char="v"/>
            </a:pPr>
            <a:r>
              <a:rPr lang="es-ES" sz="2400" dirty="0">
                <a:solidFill>
                  <a:schemeClr val="bg1">
                    <a:lumMod val="95000"/>
                  </a:schemeClr>
                </a:solidFill>
              </a:rPr>
              <a:t>Ejes estratégicos de la Política de Participación Social en Salud (Resolución 2063 de 2017).</a:t>
            </a:r>
          </a:p>
          <a:p>
            <a:pPr marL="285750" indent="-285750" algn="just">
              <a:buFont typeface="Wingdings" panose="05000000000000000000" pitchFamily="2" charset="2"/>
              <a:buChar char="v"/>
            </a:pPr>
            <a:r>
              <a:rPr lang="es-ES" sz="2400" dirty="0">
                <a:solidFill>
                  <a:schemeClr val="bg1">
                    <a:lumMod val="95000"/>
                  </a:schemeClr>
                </a:solidFill>
              </a:rPr>
              <a:t>Líneas de acción pública establecidas en la Política Pública de Participación Incidente para el Distrito Capital (Decreto 503 de 2011).</a:t>
            </a:r>
          </a:p>
          <a:p>
            <a:pPr marL="285750" indent="-285750" algn="just">
              <a:buFont typeface="Wingdings" panose="05000000000000000000" pitchFamily="2" charset="2"/>
              <a:buChar char="v"/>
            </a:pPr>
            <a:r>
              <a:rPr lang="es-CO" sz="2400" dirty="0">
                <a:solidFill>
                  <a:schemeClr val="bg1">
                    <a:lumMod val="95000"/>
                  </a:schemeClr>
                </a:solidFill>
              </a:rPr>
              <a:t>Decreto 1757 de 1994 relacionado con las formas de participación. </a:t>
            </a:r>
          </a:p>
          <a:p>
            <a:endParaRPr lang="es-CO" sz="24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241334022"/>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2047BFF2AC2534B9B9B8D68AC5D9643" ma:contentTypeVersion="16" ma:contentTypeDescription="Crear nuevo documento." ma:contentTypeScope="" ma:versionID="1c4cd187311986fa11ce72ff41076e3d">
  <xsd:schema xmlns:xsd="http://www.w3.org/2001/XMLSchema" xmlns:xs="http://www.w3.org/2001/XMLSchema" xmlns:p="http://schemas.microsoft.com/office/2006/metadata/properties" xmlns:ns3="720d7930-f6ad-4b31-8dd8-f6b43e3d178f" xmlns:ns4="d1f8396f-904f-4943-b446-7bc055dc1b25" targetNamespace="http://schemas.microsoft.com/office/2006/metadata/properties" ma:root="true" ma:fieldsID="d47e881255f891a830a9ddfa2e975a76" ns3:_="" ns4:_="">
    <xsd:import namespace="720d7930-f6ad-4b31-8dd8-f6b43e3d178f"/>
    <xsd:import namespace="d1f8396f-904f-4943-b446-7bc055dc1b25"/>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0d7930-f6ad-4b31-8dd8-f6b43e3d178f"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Location" ma:index="21" nillable="true" ma:displayName="MediaServiceLocation" ma:internalName="MediaServiceLocation"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f8396f-904f-4943-b446-7bc055dc1b25" elementFormDefault="qualified">
    <xsd:import namespace="http://schemas.microsoft.com/office/2006/documentManagement/types"/>
    <xsd:import namespace="http://schemas.microsoft.com/office/infopath/2007/PartnerControls"/>
    <xsd:element name="SharedWithUsers" ma:index="13"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les de uso compartido" ma:description="" ma:internalName="SharedWithDetails" ma:readOnly="true">
      <xsd:simpleType>
        <xsd:restriction base="dms:Note">
          <xsd:maxLength value="255"/>
        </xsd:restriction>
      </xsd:simpleType>
    </xsd:element>
    <xsd:element name="SharingHintHash" ma:index="15" nillable="true" ma:displayName="Hash de la sugerencia para compartir"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igrationWizId xmlns="720d7930-f6ad-4b31-8dd8-f6b43e3d178f" xsi:nil="true"/>
    <MigrationWizIdPermissions xmlns="720d7930-f6ad-4b31-8dd8-f6b43e3d178f" xsi:nil="true"/>
    <MigrationWizIdDocumentLibraryPermissions xmlns="720d7930-f6ad-4b31-8dd8-f6b43e3d178f" xsi:nil="true"/>
    <MigrationWizIdSecurityGroups xmlns="720d7930-f6ad-4b31-8dd8-f6b43e3d178f" xsi:nil="true"/>
    <MigrationWizIdPermissionLevels xmlns="720d7930-f6ad-4b31-8dd8-f6b43e3d178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F83F6F-EBF9-4986-A955-C5C92FE6BD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0d7930-f6ad-4b31-8dd8-f6b43e3d178f"/>
    <ds:schemaRef ds:uri="d1f8396f-904f-4943-b446-7bc055dc1b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2AD49C-74C7-48E5-A1C8-DDE24EBC38FA}">
  <ds:schemaRefs>
    <ds:schemaRef ds:uri="http://schemas.openxmlformats.org/package/2006/metadata/core-properties"/>
    <ds:schemaRef ds:uri="http://schemas.microsoft.com/office/2006/documentManagement/types"/>
    <ds:schemaRef ds:uri="http://purl.org/dc/dcmitype/"/>
    <ds:schemaRef ds:uri="d1f8396f-904f-4943-b446-7bc055dc1b25"/>
    <ds:schemaRef ds:uri="http://schemas.microsoft.com/office/2006/metadata/properties"/>
    <ds:schemaRef ds:uri="http://purl.org/dc/terms/"/>
    <ds:schemaRef ds:uri="http://purl.org/dc/elements/1.1/"/>
    <ds:schemaRef ds:uri="http://www.w3.org/XML/1998/namespace"/>
    <ds:schemaRef ds:uri="http://schemas.microsoft.com/office/infopath/2007/PartnerControls"/>
    <ds:schemaRef ds:uri="720d7930-f6ad-4b31-8dd8-f6b43e3d178f"/>
  </ds:schemaRefs>
</ds:datastoreItem>
</file>

<file path=customXml/itemProps3.xml><?xml version="1.0" encoding="utf-8"?>
<ds:datastoreItem xmlns:ds="http://schemas.openxmlformats.org/officeDocument/2006/customXml" ds:itemID="{0D6D8A74-9A36-4D83-A185-7A8A1A0EE7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4478</TotalTime>
  <Words>6757</Words>
  <Application>Microsoft Office PowerPoint</Application>
  <PresentationFormat>Presentación en pantalla (16:9)</PresentationFormat>
  <Paragraphs>579</Paragraphs>
  <Slides>53</Slides>
  <Notes>5</Notes>
  <HiddenSlides>0</HiddenSlides>
  <MMClips>0</MMClips>
  <ScaleCrop>false</ScaleCrop>
  <HeadingPairs>
    <vt:vector size="6" baseType="variant">
      <vt:variant>
        <vt:lpstr>Fuentes usadas</vt:lpstr>
      </vt:variant>
      <vt:variant>
        <vt:i4>6</vt:i4>
      </vt:variant>
      <vt:variant>
        <vt:lpstr>Tema</vt:lpstr>
      </vt:variant>
      <vt:variant>
        <vt:i4>9</vt:i4>
      </vt:variant>
      <vt:variant>
        <vt:lpstr>Títulos de diapositiva</vt:lpstr>
      </vt:variant>
      <vt:variant>
        <vt:i4>53</vt:i4>
      </vt:variant>
    </vt:vector>
  </HeadingPairs>
  <TitlesOfParts>
    <vt:vector size="68" baseType="lpstr">
      <vt:lpstr>Arial</vt:lpstr>
      <vt:lpstr>Arial Narrow</vt:lpstr>
      <vt:lpstr>Calibri</vt:lpstr>
      <vt:lpstr>Calibri Light</vt:lpstr>
      <vt:lpstr>Hand Of Sean (Demo)</vt:lpstr>
      <vt:lpstr>Wingdings</vt:lpstr>
      <vt:lpstr>Diseño personalizado</vt:lpstr>
      <vt:lpstr>1_Diseño personalizado</vt:lpstr>
      <vt:lpstr>2_Diseño personalizado</vt:lpstr>
      <vt:lpstr>3_Diseño personalizado</vt:lpstr>
      <vt:lpstr>4_Diseño personalizado</vt:lpstr>
      <vt:lpstr>Tema de Office</vt:lpstr>
      <vt:lpstr>5_Diseño personalizado</vt:lpstr>
      <vt:lpstr>6_Diseño personalizado</vt:lpstr>
      <vt:lpstr>1_Tema de Office</vt:lpstr>
      <vt:lpstr>Presentación de PowerPoint</vt:lpstr>
      <vt:lpstr>Presentación de PowerPoint</vt:lpstr>
      <vt:lpstr>Presentación de PowerPoint</vt:lpstr>
      <vt:lpstr>Presentación de PowerPoint</vt:lpstr>
      <vt:lpstr>ACCIONES DE PARTICIPACIÓN SOCIAL 2022 </vt:lpstr>
      <vt:lpstr>ACCIONES DE PARTICIPACIÓN SOCIAL 2022 </vt:lpstr>
      <vt:lpstr>ACCIONES DE PARTICIPACIÓN SOCIAL 2022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PROGRAMACIÓN </vt:lpstr>
      <vt:lpstr>Presentación de PowerPoint</vt:lpstr>
      <vt:lpstr>Presentación de PowerPoint</vt:lpstr>
      <vt:lpstr>Cronograma del cargue de información de los planes de acción de la PPSS</vt:lpstr>
      <vt:lpstr>Presentación de PowerPoint</vt:lpstr>
      <vt:lpstr>Presentación de PowerPoint</vt:lpstr>
      <vt:lpstr>Presentación de PowerPoint</vt:lpstr>
      <vt:lpstr>Presentación de PowerPoint</vt:lpstr>
      <vt:lpstr>MATRIZ DE SEGUIMIENTO DEL PLAN DE ACCIÓN DE LA PPSS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Tavera Riveros, Bryan Rober</dc:creator>
  <cp:lastModifiedBy>Constanza Quintero Buitrago</cp:lastModifiedBy>
  <cp:revision>417</cp:revision>
  <dcterms:created xsi:type="dcterms:W3CDTF">2020-01-15T19:55:08Z</dcterms:created>
  <dcterms:modified xsi:type="dcterms:W3CDTF">2022-02-13T23:20:41Z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0x010100B2047BFF2AC2534B9B9B8D68AC5D9643</vt:lpwstr>
  </property>
</Properties>
</file>